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00"/>
  </p:notesMasterIdLst>
  <p:handoutMasterIdLst>
    <p:handoutMasterId r:id="rId301"/>
  </p:handoutMasterIdLst>
  <p:sldIdLst>
    <p:sldId id="323" r:id="rId2"/>
    <p:sldId id="656" r:id="rId3"/>
    <p:sldId id="657" r:id="rId4"/>
    <p:sldId id="658" r:id="rId5"/>
    <p:sldId id="659" r:id="rId6"/>
    <p:sldId id="981" r:id="rId7"/>
    <p:sldId id="661" r:id="rId8"/>
    <p:sldId id="662" r:id="rId9"/>
    <p:sldId id="663" r:id="rId10"/>
    <p:sldId id="664" r:id="rId11"/>
    <p:sldId id="665" r:id="rId12"/>
    <p:sldId id="980" r:id="rId13"/>
    <p:sldId id="666" r:id="rId14"/>
    <p:sldId id="668" r:id="rId15"/>
    <p:sldId id="669" r:id="rId16"/>
    <p:sldId id="670" r:id="rId17"/>
    <p:sldId id="671" r:id="rId18"/>
    <p:sldId id="672" r:id="rId19"/>
    <p:sldId id="673" r:id="rId20"/>
    <p:sldId id="674" r:id="rId21"/>
    <p:sldId id="675" r:id="rId22"/>
    <p:sldId id="676" r:id="rId23"/>
    <p:sldId id="677" r:id="rId24"/>
    <p:sldId id="678" r:id="rId25"/>
    <p:sldId id="679" r:id="rId26"/>
    <p:sldId id="680" r:id="rId27"/>
    <p:sldId id="681" r:id="rId28"/>
    <p:sldId id="682" r:id="rId29"/>
    <p:sldId id="683" r:id="rId30"/>
    <p:sldId id="686" r:id="rId31"/>
    <p:sldId id="688" r:id="rId32"/>
    <p:sldId id="689" r:id="rId33"/>
    <p:sldId id="690" r:id="rId34"/>
    <p:sldId id="691" r:id="rId35"/>
    <p:sldId id="692" r:id="rId36"/>
    <p:sldId id="693" r:id="rId37"/>
    <p:sldId id="694" r:id="rId38"/>
    <p:sldId id="695" r:id="rId39"/>
    <p:sldId id="696" r:id="rId40"/>
    <p:sldId id="697" r:id="rId41"/>
    <p:sldId id="698" r:id="rId42"/>
    <p:sldId id="699" r:id="rId43"/>
    <p:sldId id="700" r:id="rId44"/>
    <p:sldId id="701" r:id="rId45"/>
    <p:sldId id="702" r:id="rId46"/>
    <p:sldId id="703" r:id="rId47"/>
    <p:sldId id="704" r:id="rId48"/>
    <p:sldId id="705" r:id="rId49"/>
    <p:sldId id="706" r:id="rId50"/>
    <p:sldId id="707" r:id="rId51"/>
    <p:sldId id="708" r:id="rId52"/>
    <p:sldId id="709" r:id="rId53"/>
    <p:sldId id="710" r:id="rId54"/>
    <p:sldId id="711" r:id="rId55"/>
    <p:sldId id="712" r:id="rId56"/>
    <p:sldId id="713" r:id="rId57"/>
    <p:sldId id="714" r:id="rId58"/>
    <p:sldId id="715" r:id="rId59"/>
    <p:sldId id="716" r:id="rId60"/>
    <p:sldId id="717" r:id="rId61"/>
    <p:sldId id="718" r:id="rId62"/>
    <p:sldId id="719" r:id="rId63"/>
    <p:sldId id="720" r:id="rId64"/>
    <p:sldId id="721" r:id="rId65"/>
    <p:sldId id="722" r:id="rId66"/>
    <p:sldId id="723" r:id="rId67"/>
    <p:sldId id="949" r:id="rId68"/>
    <p:sldId id="982" r:id="rId69"/>
    <p:sldId id="983" r:id="rId70"/>
    <p:sldId id="984" r:id="rId71"/>
    <p:sldId id="985" r:id="rId72"/>
    <p:sldId id="724" r:id="rId73"/>
    <p:sldId id="725" r:id="rId74"/>
    <p:sldId id="726" r:id="rId75"/>
    <p:sldId id="727" r:id="rId76"/>
    <p:sldId id="728" r:id="rId77"/>
    <p:sldId id="729" r:id="rId78"/>
    <p:sldId id="730" r:id="rId79"/>
    <p:sldId id="731" r:id="rId80"/>
    <p:sldId id="732" r:id="rId81"/>
    <p:sldId id="733" r:id="rId82"/>
    <p:sldId id="734" r:id="rId83"/>
    <p:sldId id="735" r:id="rId84"/>
    <p:sldId id="736" r:id="rId85"/>
    <p:sldId id="737" r:id="rId86"/>
    <p:sldId id="738" r:id="rId87"/>
    <p:sldId id="739" r:id="rId88"/>
    <p:sldId id="740" r:id="rId89"/>
    <p:sldId id="741" r:id="rId90"/>
    <p:sldId id="742" r:id="rId91"/>
    <p:sldId id="743" r:id="rId92"/>
    <p:sldId id="744" r:id="rId93"/>
    <p:sldId id="745" r:id="rId94"/>
    <p:sldId id="746" r:id="rId95"/>
    <p:sldId id="747" r:id="rId96"/>
    <p:sldId id="748" r:id="rId97"/>
    <p:sldId id="749" r:id="rId98"/>
    <p:sldId id="750" r:id="rId99"/>
    <p:sldId id="751" r:id="rId100"/>
    <p:sldId id="752" r:id="rId101"/>
    <p:sldId id="753" r:id="rId102"/>
    <p:sldId id="754" r:id="rId103"/>
    <p:sldId id="755" r:id="rId104"/>
    <p:sldId id="756" r:id="rId105"/>
    <p:sldId id="757" r:id="rId106"/>
    <p:sldId id="759" r:id="rId107"/>
    <p:sldId id="760" r:id="rId108"/>
    <p:sldId id="943" r:id="rId109"/>
    <p:sldId id="944" r:id="rId110"/>
    <p:sldId id="945" r:id="rId111"/>
    <p:sldId id="764" r:id="rId112"/>
    <p:sldId id="765" r:id="rId113"/>
    <p:sldId id="766" r:id="rId114"/>
    <p:sldId id="767" r:id="rId115"/>
    <p:sldId id="768" r:id="rId116"/>
    <p:sldId id="769" r:id="rId117"/>
    <p:sldId id="770" r:id="rId118"/>
    <p:sldId id="771" r:id="rId119"/>
    <p:sldId id="772" r:id="rId120"/>
    <p:sldId id="773" r:id="rId121"/>
    <p:sldId id="774" r:id="rId122"/>
    <p:sldId id="775" r:id="rId123"/>
    <p:sldId id="776" r:id="rId124"/>
    <p:sldId id="777" r:id="rId125"/>
    <p:sldId id="778" r:id="rId126"/>
    <p:sldId id="779" r:id="rId127"/>
    <p:sldId id="780" r:id="rId128"/>
    <p:sldId id="781" r:id="rId129"/>
    <p:sldId id="782" r:id="rId130"/>
    <p:sldId id="783" r:id="rId131"/>
    <p:sldId id="784" r:id="rId132"/>
    <p:sldId id="785" r:id="rId133"/>
    <p:sldId id="786" r:id="rId134"/>
    <p:sldId id="787" r:id="rId135"/>
    <p:sldId id="788" r:id="rId136"/>
    <p:sldId id="789" r:id="rId137"/>
    <p:sldId id="790" r:id="rId138"/>
    <p:sldId id="791" r:id="rId139"/>
    <p:sldId id="792" r:id="rId140"/>
    <p:sldId id="950" r:id="rId141"/>
    <p:sldId id="794" r:id="rId142"/>
    <p:sldId id="948" r:id="rId143"/>
    <p:sldId id="795" r:id="rId144"/>
    <p:sldId id="797" r:id="rId145"/>
    <p:sldId id="798" r:id="rId146"/>
    <p:sldId id="799" r:id="rId147"/>
    <p:sldId id="800" r:id="rId148"/>
    <p:sldId id="801" r:id="rId149"/>
    <p:sldId id="951" r:id="rId150"/>
    <p:sldId id="952" r:id="rId151"/>
    <p:sldId id="953" r:id="rId152"/>
    <p:sldId id="802" r:id="rId153"/>
    <p:sldId id="803" r:id="rId154"/>
    <p:sldId id="804" r:id="rId155"/>
    <p:sldId id="805" r:id="rId156"/>
    <p:sldId id="806" r:id="rId157"/>
    <p:sldId id="811" r:id="rId158"/>
    <p:sldId id="812" r:id="rId159"/>
    <p:sldId id="813" r:id="rId160"/>
    <p:sldId id="814" r:id="rId161"/>
    <p:sldId id="815" r:id="rId162"/>
    <p:sldId id="816" r:id="rId163"/>
    <p:sldId id="817" r:id="rId164"/>
    <p:sldId id="818" r:id="rId165"/>
    <p:sldId id="954" r:id="rId166"/>
    <p:sldId id="819" r:id="rId167"/>
    <p:sldId id="820" r:id="rId168"/>
    <p:sldId id="821" r:id="rId169"/>
    <p:sldId id="822" r:id="rId170"/>
    <p:sldId id="956" r:id="rId171"/>
    <p:sldId id="823" r:id="rId172"/>
    <p:sldId id="824" r:id="rId173"/>
    <p:sldId id="955" r:id="rId174"/>
    <p:sldId id="825" r:id="rId175"/>
    <p:sldId id="826" r:id="rId176"/>
    <p:sldId id="827" r:id="rId177"/>
    <p:sldId id="830" r:id="rId178"/>
    <p:sldId id="829" r:id="rId179"/>
    <p:sldId id="833" r:id="rId180"/>
    <p:sldId id="834" r:id="rId181"/>
    <p:sldId id="835" r:id="rId182"/>
    <p:sldId id="836" r:id="rId183"/>
    <p:sldId id="837" r:id="rId184"/>
    <p:sldId id="838" r:id="rId185"/>
    <p:sldId id="839" r:id="rId186"/>
    <p:sldId id="840" r:id="rId187"/>
    <p:sldId id="841" r:id="rId188"/>
    <p:sldId id="842" r:id="rId189"/>
    <p:sldId id="843" r:id="rId190"/>
    <p:sldId id="844" r:id="rId191"/>
    <p:sldId id="845" r:id="rId192"/>
    <p:sldId id="846" r:id="rId193"/>
    <p:sldId id="847" r:id="rId194"/>
    <p:sldId id="848" r:id="rId195"/>
    <p:sldId id="849" r:id="rId196"/>
    <p:sldId id="850" r:id="rId197"/>
    <p:sldId id="851" r:id="rId198"/>
    <p:sldId id="852" r:id="rId199"/>
    <p:sldId id="853" r:id="rId200"/>
    <p:sldId id="854" r:id="rId201"/>
    <p:sldId id="855" r:id="rId202"/>
    <p:sldId id="856" r:id="rId203"/>
    <p:sldId id="857" r:id="rId204"/>
    <p:sldId id="858" r:id="rId205"/>
    <p:sldId id="859" r:id="rId206"/>
    <p:sldId id="860" r:id="rId207"/>
    <p:sldId id="861" r:id="rId208"/>
    <p:sldId id="862" r:id="rId209"/>
    <p:sldId id="863" r:id="rId210"/>
    <p:sldId id="864" r:id="rId211"/>
    <p:sldId id="947" r:id="rId212"/>
    <p:sldId id="867" r:id="rId213"/>
    <p:sldId id="960" r:id="rId214"/>
    <p:sldId id="957" r:id="rId215"/>
    <p:sldId id="958" r:id="rId216"/>
    <p:sldId id="959" r:id="rId217"/>
    <p:sldId id="961" r:id="rId218"/>
    <p:sldId id="869" r:id="rId219"/>
    <p:sldId id="870" r:id="rId220"/>
    <p:sldId id="871" r:id="rId221"/>
    <p:sldId id="872" r:id="rId222"/>
    <p:sldId id="873" r:id="rId223"/>
    <p:sldId id="874" r:id="rId224"/>
    <p:sldId id="875" r:id="rId225"/>
    <p:sldId id="879" r:id="rId226"/>
    <p:sldId id="880" r:id="rId227"/>
    <p:sldId id="962" r:id="rId228"/>
    <p:sldId id="963" r:id="rId229"/>
    <p:sldId id="964" r:id="rId230"/>
    <p:sldId id="965" r:id="rId231"/>
    <p:sldId id="966" r:id="rId232"/>
    <p:sldId id="881" r:id="rId233"/>
    <p:sldId id="882" r:id="rId234"/>
    <p:sldId id="883" r:id="rId235"/>
    <p:sldId id="884" r:id="rId236"/>
    <p:sldId id="885" r:id="rId237"/>
    <p:sldId id="886" r:id="rId238"/>
    <p:sldId id="887" r:id="rId239"/>
    <p:sldId id="888" r:id="rId240"/>
    <p:sldId id="889" r:id="rId241"/>
    <p:sldId id="890" r:id="rId242"/>
    <p:sldId id="891" r:id="rId243"/>
    <p:sldId id="892" r:id="rId244"/>
    <p:sldId id="893" r:id="rId245"/>
    <p:sldId id="894" r:id="rId246"/>
    <p:sldId id="967" r:id="rId247"/>
    <p:sldId id="968" r:id="rId248"/>
    <p:sldId id="895" r:id="rId249"/>
    <p:sldId id="896" r:id="rId250"/>
    <p:sldId id="971" r:id="rId251"/>
    <p:sldId id="979" r:id="rId252"/>
    <p:sldId id="899" r:id="rId253"/>
    <p:sldId id="900" r:id="rId254"/>
    <p:sldId id="901" r:id="rId255"/>
    <p:sldId id="903" r:id="rId256"/>
    <p:sldId id="904" r:id="rId257"/>
    <p:sldId id="969" r:id="rId258"/>
    <p:sldId id="970" r:id="rId259"/>
    <p:sldId id="905" r:id="rId260"/>
    <p:sldId id="906" r:id="rId261"/>
    <p:sldId id="907" r:id="rId262"/>
    <p:sldId id="909" r:id="rId263"/>
    <p:sldId id="910" r:id="rId264"/>
    <p:sldId id="911" r:id="rId265"/>
    <p:sldId id="972" r:id="rId266"/>
    <p:sldId id="974" r:id="rId267"/>
    <p:sldId id="912" r:id="rId268"/>
    <p:sldId id="973" r:id="rId269"/>
    <p:sldId id="913" r:id="rId270"/>
    <p:sldId id="914" r:id="rId271"/>
    <p:sldId id="916" r:id="rId272"/>
    <p:sldId id="975" r:id="rId273"/>
    <p:sldId id="976" r:id="rId274"/>
    <p:sldId id="917" r:id="rId275"/>
    <p:sldId id="918" r:id="rId276"/>
    <p:sldId id="919" r:id="rId277"/>
    <p:sldId id="977" r:id="rId278"/>
    <p:sldId id="978" r:id="rId279"/>
    <p:sldId id="941" r:id="rId280"/>
    <p:sldId id="921" r:id="rId281"/>
    <p:sldId id="922" r:id="rId282"/>
    <p:sldId id="923" r:id="rId283"/>
    <p:sldId id="924" r:id="rId284"/>
    <p:sldId id="925" r:id="rId285"/>
    <p:sldId id="926" r:id="rId286"/>
    <p:sldId id="927" r:id="rId287"/>
    <p:sldId id="928" r:id="rId288"/>
    <p:sldId id="929" r:id="rId289"/>
    <p:sldId id="930" r:id="rId290"/>
    <p:sldId id="931" r:id="rId291"/>
    <p:sldId id="932" r:id="rId292"/>
    <p:sldId id="933" r:id="rId293"/>
    <p:sldId id="934" r:id="rId294"/>
    <p:sldId id="935" r:id="rId295"/>
    <p:sldId id="936" r:id="rId296"/>
    <p:sldId id="937" r:id="rId297"/>
    <p:sldId id="938" r:id="rId298"/>
    <p:sldId id="939" r:id="rId2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65" autoAdjust="0"/>
    <p:restoredTop sz="96379" autoAdjust="0"/>
  </p:normalViewPr>
  <p:slideViewPr>
    <p:cSldViewPr snapToGrid="0">
      <p:cViewPr varScale="1">
        <p:scale>
          <a:sx n="101" d="100"/>
          <a:sy n="101" d="100"/>
        </p:scale>
        <p:origin x="54" y="54"/>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2020/4/7</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2020/4/7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2020/4/7</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130" name="Rectangle 7"/>
          <p:cNvSpPr>
            <a:spLocks noGrp="1" noChangeArrowheads="1"/>
          </p:cNvSpPr>
          <p:nvPr>
            <p:ph type="sldNum" sz="quarter"/>
          </p:nvPr>
        </p:nvSpPr>
        <p:spPr>
          <a:noFill/>
          <a:ln>
            <a:round/>
            <a:headEnd/>
            <a:tailEnd/>
          </a:ln>
        </p:spPr>
        <p:txBody>
          <a:bodyPr/>
          <a:lstStyle/>
          <a:p>
            <a:fld id="{85E759A2-E548-4F45-BA0F-60AA438904F0}" type="slidenum">
              <a:rPr lang="zh-CN" altLang="zh-CN" smtClean="0"/>
              <a:pPr/>
              <a:t>10</a:t>
            </a:fld>
            <a:endParaRPr lang="zh-CN" altLang="zh-CN" smtClean="0"/>
          </a:p>
        </p:txBody>
      </p:sp>
      <p:sp>
        <p:nvSpPr>
          <p:cNvPr id="3041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41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288766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4242" name="Rectangle 7"/>
          <p:cNvSpPr>
            <a:spLocks noGrp="1" noChangeArrowheads="1"/>
          </p:cNvSpPr>
          <p:nvPr>
            <p:ph type="sldNum" sz="quarter"/>
          </p:nvPr>
        </p:nvSpPr>
        <p:spPr>
          <a:noFill/>
          <a:ln>
            <a:round/>
            <a:headEnd/>
            <a:tailEnd/>
          </a:ln>
        </p:spPr>
        <p:txBody>
          <a:bodyPr/>
          <a:lstStyle/>
          <a:p>
            <a:fld id="{DDA9766E-806A-43AF-BBD2-FA6796B6E730}" type="slidenum">
              <a:rPr lang="zh-CN" altLang="zh-CN" smtClean="0"/>
              <a:pPr/>
              <a:t>100</a:t>
            </a:fld>
            <a:endParaRPr lang="zh-CN" altLang="zh-CN" smtClean="0"/>
          </a:p>
        </p:txBody>
      </p:sp>
      <p:sp>
        <p:nvSpPr>
          <p:cNvPr id="3942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42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042168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5266" name="Rectangle 7"/>
          <p:cNvSpPr>
            <a:spLocks noGrp="1" noChangeArrowheads="1"/>
          </p:cNvSpPr>
          <p:nvPr>
            <p:ph type="sldNum" sz="quarter"/>
          </p:nvPr>
        </p:nvSpPr>
        <p:spPr>
          <a:noFill/>
          <a:ln>
            <a:round/>
            <a:headEnd/>
            <a:tailEnd/>
          </a:ln>
        </p:spPr>
        <p:txBody>
          <a:bodyPr/>
          <a:lstStyle/>
          <a:p>
            <a:fld id="{8E027E41-01AD-4F1D-8AE6-3120623352A6}" type="slidenum">
              <a:rPr lang="zh-CN" altLang="zh-CN" smtClean="0"/>
              <a:pPr/>
              <a:t>101</a:t>
            </a:fld>
            <a:endParaRPr lang="zh-CN" altLang="zh-CN" smtClean="0"/>
          </a:p>
        </p:txBody>
      </p:sp>
      <p:sp>
        <p:nvSpPr>
          <p:cNvPr id="3952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526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414904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6290" name="Rectangle 7"/>
          <p:cNvSpPr>
            <a:spLocks noGrp="1" noChangeArrowheads="1"/>
          </p:cNvSpPr>
          <p:nvPr>
            <p:ph type="sldNum" sz="quarter"/>
          </p:nvPr>
        </p:nvSpPr>
        <p:spPr>
          <a:noFill/>
          <a:ln>
            <a:round/>
            <a:headEnd/>
            <a:tailEnd/>
          </a:ln>
        </p:spPr>
        <p:txBody>
          <a:bodyPr/>
          <a:lstStyle/>
          <a:p>
            <a:fld id="{86677E38-B546-41F8-8D5A-743E331BEC40}" type="slidenum">
              <a:rPr lang="zh-CN" altLang="zh-CN" smtClean="0"/>
              <a:pPr/>
              <a:t>102</a:t>
            </a:fld>
            <a:endParaRPr lang="zh-CN" altLang="zh-CN" smtClean="0"/>
          </a:p>
        </p:txBody>
      </p:sp>
      <p:sp>
        <p:nvSpPr>
          <p:cNvPr id="3962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62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7665602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314" name="Rectangle 7"/>
          <p:cNvSpPr>
            <a:spLocks noGrp="1" noChangeArrowheads="1"/>
          </p:cNvSpPr>
          <p:nvPr>
            <p:ph type="sldNum" sz="quarter"/>
          </p:nvPr>
        </p:nvSpPr>
        <p:spPr>
          <a:noFill/>
          <a:ln>
            <a:round/>
            <a:headEnd/>
            <a:tailEnd/>
          </a:ln>
        </p:spPr>
        <p:txBody>
          <a:bodyPr/>
          <a:lstStyle/>
          <a:p>
            <a:fld id="{6A379002-E4C5-4DB1-9401-C34756D690AD}" type="slidenum">
              <a:rPr lang="zh-CN" altLang="zh-CN" smtClean="0"/>
              <a:pPr/>
              <a:t>103</a:t>
            </a:fld>
            <a:endParaRPr lang="zh-CN" altLang="zh-CN" smtClean="0"/>
          </a:p>
        </p:txBody>
      </p:sp>
      <p:sp>
        <p:nvSpPr>
          <p:cNvPr id="3973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731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491922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8338" name="Rectangle 7"/>
          <p:cNvSpPr>
            <a:spLocks noGrp="1" noChangeArrowheads="1"/>
          </p:cNvSpPr>
          <p:nvPr>
            <p:ph type="sldNum" sz="quarter"/>
          </p:nvPr>
        </p:nvSpPr>
        <p:spPr>
          <a:noFill/>
          <a:ln>
            <a:round/>
            <a:headEnd/>
            <a:tailEnd/>
          </a:ln>
        </p:spPr>
        <p:txBody>
          <a:bodyPr/>
          <a:lstStyle/>
          <a:p>
            <a:fld id="{EA8B3D19-4EDA-48A9-B50E-406FB386AC8E}" type="slidenum">
              <a:rPr lang="zh-CN" altLang="zh-CN" smtClean="0"/>
              <a:pPr/>
              <a:t>104</a:t>
            </a:fld>
            <a:endParaRPr lang="zh-CN" altLang="zh-CN" smtClean="0"/>
          </a:p>
        </p:txBody>
      </p:sp>
      <p:sp>
        <p:nvSpPr>
          <p:cNvPr id="3983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83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511231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62" name="Rectangle 7"/>
          <p:cNvSpPr>
            <a:spLocks noGrp="1" noChangeArrowheads="1"/>
          </p:cNvSpPr>
          <p:nvPr>
            <p:ph type="sldNum" sz="quarter"/>
          </p:nvPr>
        </p:nvSpPr>
        <p:spPr>
          <a:noFill/>
          <a:ln>
            <a:round/>
            <a:headEnd/>
            <a:tailEnd/>
          </a:ln>
        </p:spPr>
        <p:txBody>
          <a:bodyPr/>
          <a:lstStyle/>
          <a:p>
            <a:fld id="{303AF2CF-3D3F-4754-A22E-CB3AAE1E5B1C}" type="slidenum">
              <a:rPr lang="zh-CN" altLang="zh-CN" smtClean="0"/>
              <a:pPr/>
              <a:t>105</a:t>
            </a:fld>
            <a:endParaRPr lang="zh-CN" altLang="zh-CN" smtClean="0"/>
          </a:p>
        </p:txBody>
      </p:sp>
      <p:sp>
        <p:nvSpPr>
          <p:cNvPr id="3993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936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6003101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1410" name="Rectangle 7"/>
          <p:cNvSpPr>
            <a:spLocks noGrp="1" noChangeArrowheads="1"/>
          </p:cNvSpPr>
          <p:nvPr>
            <p:ph type="sldNum" sz="quarter"/>
          </p:nvPr>
        </p:nvSpPr>
        <p:spPr>
          <a:noFill/>
          <a:ln>
            <a:round/>
            <a:headEnd/>
            <a:tailEnd/>
          </a:ln>
        </p:spPr>
        <p:txBody>
          <a:bodyPr/>
          <a:lstStyle/>
          <a:p>
            <a:fld id="{3EF80384-1EC5-42E6-A48C-E7BD4621B32E}" type="slidenum">
              <a:rPr lang="zh-CN" altLang="zh-CN" smtClean="0"/>
              <a:pPr/>
              <a:t>106</a:t>
            </a:fld>
            <a:endParaRPr lang="zh-CN" altLang="zh-CN" smtClean="0"/>
          </a:p>
        </p:txBody>
      </p:sp>
      <p:sp>
        <p:nvSpPr>
          <p:cNvPr id="4014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14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9930361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2434" name="Rectangle 7"/>
          <p:cNvSpPr>
            <a:spLocks noGrp="1" noChangeArrowheads="1"/>
          </p:cNvSpPr>
          <p:nvPr>
            <p:ph type="sldNum" sz="quarter"/>
          </p:nvPr>
        </p:nvSpPr>
        <p:spPr>
          <a:noFill/>
          <a:ln>
            <a:round/>
            <a:headEnd/>
            <a:tailEnd/>
          </a:ln>
        </p:spPr>
        <p:txBody>
          <a:bodyPr/>
          <a:lstStyle/>
          <a:p>
            <a:fld id="{0247B119-4CA1-4BB8-9931-1F9ECE56A136}" type="slidenum">
              <a:rPr lang="zh-CN" altLang="zh-CN" smtClean="0"/>
              <a:pPr/>
              <a:t>107</a:t>
            </a:fld>
            <a:endParaRPr lang="zh-CN" altLang="zh-CN" smtClean="0"/>
          </a:p>
        </p:txBody>
      </p:sp>
      <p:sp>
        <p:nvSpPr>
          <p:cNvPr id="4024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243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418802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3762" name="Rectangle 7"/>
          <p:cNvSpPr>
            <a:spLocks noGrp="1" noChangeArrowheads="1"/>
          </p:cNvSpPr>
          <p:nvPr>
            <p:ph type="sldNum" sz="quarter"/>
          </p:nvPr>
        </p:nvSpPr>
        <p:spPr>
          <a:noFill/>
          <a:ln>
            <a:round/>
            <a:headEnd/>
            <a:tailEnd/>
          </a:ln>
        </p:spPr>
        <p:txBody>
          <a:bodyPr/>
          <a:lstStyle/>
          <a:p>
            <a:fld id="{8E2937A2-D885-4F20-8295-37AF20FD8B3F}" type="slidenum">
              <a:rPr lang="zh-CN" altLang="zh-CN" smtClean="0"/>
              <a:pPr/>
              <a:t>108</a:t>
            </a:fld>
            <a:endParaRPr lang="zh-CN" altLang="zh-CN" smtClean="0"/>
          </a:p>
        </p:txBody>
      </p:sp>
      <p:sp>
        <p:nvSpPr>
          <p:cNvPr id="3737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37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73765" name="Text Box 3"/>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0290B-398B-416C-80DC-96441F21BC74}" type="slidenum">
              <a:rPr lang="zh-CN"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108</a:t>
            </a:fld>
            <a:endParaRPr lang="zh-CN" altLang="zh-CN" sz="1200">
              <a:solidFill>
                <a:srgbClr val="000000"/>
              </a:solidFill>
            </a:endParaRPr>
          </a:p>
        </p:txBody>
      </p:sp>
    </p:spTree>
    <p:extLst>
      <p:ext uri="{BB962C8B-B14F-4D97-AF65-F5344CB8AC3E}">
        <p14:creationId xmlns:p14="http://schemas.microsoft.com/office/powerpoint/2010/main" val="36012324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7"/>
          <p:cNvSpPr>
            <a:spLocks noGrp="1" noChangeArrowheads="1"/>
          </p:cNvSpPr>
          <p:nvPr>
            <p:ph type="sldNum" sz="quarter"/>
          </p:nvPr>
        </p:nvSpPr>
        <p:spPr>
          <a:noFill/>
          <a:ln>
            <a:round/>
            <a:headEnd/>
            <a:tailEnd/>
          </a:ln>
        </p:spPr>
        <p:txBody>
          <a:bodyPr/>
          <a:lstStyle/>
          <a:p>
            <a:fld id="{CB2EC08C-E3CF-4348-9976-CAF5C52319D0}" type="slidenum">
              <a:rPr lang="zh-CN" altLang="zh-CN" smtClean="0"/>
              <a:pPr/>
              <a:t>109</a:t>
            </a:fld>
            <a:endParaRPr lang="zh-CN" altLang="zh-CN" smtClean="0"/>
          </a:p>
        </p:txBody>
      </p:sp>
      <p:sp>
        <p:nvSpPr>
          <p:cNvPr id="3747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47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1110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5154" name="Rectangle 7"/>
          <p:cNvSpPr>
            <a:spLocks noGrp="1" noChangeArrowheads="1"/>
          </p:cNvSpPr>
          <p:nvPr>
            <p:ph type="sldNum" sz="quarter"/>
          </p:nvPr>
        </p:nvSpPr>
        <p:spPr>
          <a:noFill/>
          <a:ln>
            <a:round/>
            <a:headEnd/>
            <a:tailEnd/>
          </a:ln>
        </p:spPr>
        <p:txBody>
          <a:bodyPr/>
          <a:lstStyle/>
          <a:p>
            <a:fld id="{E5D6210C-B4AE-478D-91C1-6F71A898B676}" type="slidenum">
              <a:rPr lang="zh-CN" altLang="zh-CN" smtClean="0"/>
              <a:pPr/>
              <a:t>11</a:t>
            </a:fld>
            <a:endParaRPr lang="zh-CN" altLang="zh-CN" smtClean="0"/>
          </a:p>
        </p:txBody>
      </p:sp>
      <p:sp>
        <p:nvSpPr>
          <p:cNvPr id="3051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51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46127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810" name="Rectangle 7"/>
          <p:cNvSpPr>
            <a:spLocks noGrp="1" noChangeArrowheads="1"/>
          </p:cNvSpPr>
          <p:nvPr>
            <p:ph type="sldNum" sz="quarter"/>
          </p:nvPr>
        </p:nvSpPr>
        <p:spPr>
          <a:noFill/>
          <a:ln>
            <a:round/>
            <a:headEnd/>
            <a:tailEnd/>
          </a:ln>
        </p:spPr>
        <p:txBody>
          <a:bodyPr/>
          <a:lstStyle/>
          <a:p>
            <a:fld id="{C887481F-676B-48D2-8766-110BB41496FB}" type="slidenum">
              <a:rPr lang="zh-CN" altLang="zh-CN" smtClean="0"/>
              <a:pPr/>
              <a:t>110</a:t>
            </a:fld>
            <a:endParaRPr lang="zh-CN" altLang="zh-CN" smtClean="0"/>
          </a:p>
        </p:txBody>
      </p:sp>
      <p:sp>
        <p:nvSpPr>
          <p:cNvPr id="3758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58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54029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6530" name="Rectangle 7"/>
          <p:cNvSpPr>
            <a:spLocks noGrp="1" noChangeArrowheads="1"/>
          </p:cNvSpPr>
          <p:nvPr>
            <p:ph type="sldNum" sz="quarter"/>
          </p:nvPr>
        </p:nvSpPr>
        <p:spPr>
          <a:noFill/>
          <a:ln>
            <a:round/>
            <a:headEnd/>
            <a:tailEnd/>
          </a:ln>
        </p:spPr>
        <p:txBody>
          <a:bodyPr/>
          <a:lstStyle/>
          <a:p>
            <a:fld id="{36173068-E813-4027-BC0A-25A71C7517B9}" type="slidenum">
              <a:rPr lang="zh-CN" altLang="zh-CN" smtClean="0"/>
              <a:pPr/>
              <a:t>111</a:t>
            </a:fld>
            <a:endParaRPr lang="zh-CN" altLang="zh-CN" smtClean="0"/>
          </a:p>
        </p:txBody>
      </p:sp>
      <p:sp>
        <p:nvSpPr>
          <p:cNvPr id="4065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653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9328731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7554" name="Rectangle 7"/>
          <p:cNvSpPr>
            <a:spLocks noGrp="1" noChangeArrowheads="1"/>
          </p:cNvSpPr>
          <p:nvPr>
            <p:ph type="sldNum" sz="quarter"/>
          </p:nvPr>
        </p:nvSpPr>
        <p:spPr>
          <a:noFill/>
          <a:ln>
            <a:round/>
            <a:headEnd/>
            <a:tailEnd/>
          </a:ln>
        </p:spPr>
        <p:txBody>
          <a:bodyPr/>
          <a:lstStyle/>
          <a:p>
            <a:fld id="{F22F3812-9526-4532-998B-B6712E8AFBFA}" type="slidenum">
              <a:rPr lang="zh-CN" altLang="zh-CN" smtClean="0"/>
              <a:pPr/>
              <a:t>116</a:t>
            </a:fld>
            <a:endParaRPr lang="zh-CN" altLang="zh-CN" smtClean="0"/>
          </a:p>
        </p:txBody>
      </p:sp>
      <p:sp>
        <p:nvSpPr>
          <p:cNvPr id="407555"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07556"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20631213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8578" name="Rectangle 7"/>
          <p:cNvSpPr>
            <a:spLocks noGrp="1" noChangeArrowheads="1"/>
          </p:cNvSpPr>
          <p:nvPr>
            <p:ph type="sldNum" sz="quarter"/>
          </p:nvPr>
        </p:nvSpPr>
        <p:spPr>
          <a:noFill/>
          <a:ln>
            <a:round/>
            <a:headEnd/>
            <a:tailEnd/>
          </a:ln>
        </p:spPr>
        <p:txBody>
          <a:bodyPr/>
          <a:lstStyle/>
          <a:p>
            <a:fld id="{064E9EB6-5D8A-4A7C-B3C9-2B639AA8BEF6}" type="slidenum">
              <a:rPr lang="zh-CN" altLang="zh-CN" smtClean="0"/>
              <a:pPr/>
              <a:t>122</a:t>
            </a:fld>
            <a:endParaRPr lang="zh-CN" altLang="zh-CN" smtClean="0"/>
          </a:p>
        </p:txBody>
      </p:sp>
      <p:sp>
        <p:nvSpPr>
          <p:cNvPr id="408579"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08580"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6779716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0386" name="Rectangle 7"/>
          <p:cNvSpPr>
            <a:spLocks noGrp="1" noChangeArrowheads="1"/>
          </p:cNvSpPr>
          <p:nvPr>
            <p:ph type="sldNum" sz="quarter"/>
          </p:nvPr>
        </p:nvSpPr>
        <p:spPr>
          <a:noFill/>
          <a:ln>
            <a:round/>
            <a:headEnd/>
            <a:tailEnd/>
          </a:ln>
        </p:spPr>
        <p:txBody>
          <a:bodyPr/>
          <a:lstStyle/>
          <a:p>
            <a:fld id="{A32BECCA-4BD7-4D8F-BE25-559A87907CFB}" type="slidenum">
              <a:rPr lang="zh-CN" altLang="zh-CN" smtClean="0"/>
              <a:pPr/>
              <a:t>140</a:t>
            </a:fld>
            <a:endParaRPr lang="zh-CN" altLang="zh-CN" smtClean="0"/>
          </a:p>
        </p:txBody>
      </p:sp>
      <p:sp>
        <p:nvSpPr>
          <p:cNvPr id="4003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003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2198116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626" name="Rectangle 7"/>
          <p:cNvSpPr>
            <a:spLocks noGrp="1" noChangeArrowheads="1"/>
          </p:cNvSpPr>
          <p:nvPr>
            <p:ph type="sldNum" sz="quarter"/>
          </p:nvPr>
        </p:nvSpPr>
        <p:spPr>
          <a:noFill/>
          <a:ln>
            <a:round/>
            <a:headEnd/>
            <a:tailEnd/>
          </a:ln>
        </p:spPr>
        <p:txBody>
          <a:bodyPr/>
          <a:lstStyle/>
          <a:p>
            <a:fld id="{260ECDD4-E821-4F3E-9DB8-EC4781FEF3AF}" type="slidenum">
              <a:rPr lang="zh-CN" altLang="zh-CN" smtClean="0"/>
              <a:pPr/>
              <a:t>141</a:t>
            </a:fld>
            <a:endParaRPr lang="zh-CN" altLang="zh-CN" smtClean="0"/>
          </a:p>
        </p:txBody>
      </p:sp>
      <p:sp>
        <p:nvSpPr>
          <p:cNvPr id="4106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062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455907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7"/>
          <p:cNvSpPr>
            <a:spLocks noGrp="1" noChangeArrowheads="1"/>
          </p:cNvSpPr>
          <p:nvPr>
            <p:ph type="sldNum" sz="quarter"/>
          </p:nvPr>
        </p:nvSpPr>
        <p:spPr>
          <a:noFill/>
          <a:ln>
            <a:round/>
            <a:headEnd/>
            <a:tailEnd/>
          </a:ln>
        </p:spPr>
        <p:txBody>
          <a:bodyPr/>
          <a:lstStyle/>
          <a:p>
            <a:fld id="{1F035CA6-C6F7-4226-8024-45F4640A170E}" type="slidenum">
              <a:rPr lang="zh-CN" altLang="zh-CN" smtClean="0"/>
              <a:pPr/>
              <a:t>142</a:t>
            </a:fld>
            <a:endParaRPr lang="zh-CN" altLang="zh-CN" smtClean="0"/>
          </a:p>
        </p:txBody>
      </p:sp>
      <p:sp>
        <p:nvSpPr>
          <p:cNvPr id="4239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39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3418322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650" name="Rectangle 7"/>
          <p:cNvSpPr>
            <a:spLocks noGrp="1" noChangeArrowheads="1"/>
          </p:cNvSpPr>
          <p:nvPr>
            <p:ph type="sldNum" sz="quarter"/>
          </p:nvPr>
        </p:nvSpPr>
        <p:spPr>
          <a:noFill/>
          <a:ln>
            <a:round/>
            <a:headEnd/>
            <a:tailEnd/>
          </a:ln>
        </p:spPr>
        <p:txBody>
          <a:bodyPr/>
          <a:lstStyle/>
          <a:p>
            <a:fld id="{29759575-2BFA-449B-B547-3D44304039D9}" type="slidenum">
              <a:rPr lang="zh-CN" altLang="zh-CN" smtClean="0"/>
              <a:pPr/>
              <a:t>143</a:t>
            </a:fld>
            <a:endParaRPr lang="zh-CN" altLang="zh-CN" smtClean="0"/>
          </a:p>
        </p:txBody>
      </p:sp>
      <p:sp>
        <p:nvSpPr>
          <p:cNvPr id="4116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165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6637783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3698" name="Rectangle 7"/>
          <p:cNvSpPr>
            <a:spLocks noGrp="1" noChangeArrowheads="1"/>
          </p:cNvSpPr>
          <p:nvPr>
            <p:ph type="sldNum" sz="quarter"/>
          </p:nvPr>
        </p:nvSpPr>
        <p:spPr>
          <a:noFill/>
          <a:ln>
            <a:round/>
            <a:headEnd/>
            <a:tailEnd/>
          </a:ln>
        </p:spPr>
        <p:txBody>
          <a:bodyPr/>
          <a:lstStyle/>
          <a:p>
            <a:fld id="{BA5EA2EB-675D-4329-B8D7-1D359FAAD5BF}" type="slidenum">
              <a:rPr lang="zh-CN" altLang="zh-CN" smtClean="0"/>
              <a:pPr/>
              <a:t>144</a:t>
            </a:fld>
            <a:endParaRPr lang="zh-CN" altLang="zh-CN" smtClean="0"/>
          </a:p>
        </p:txBody>
      </p:sp>
      <p:sp>
        <p:nvSpPr>
          <p:cNvPr id="4136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37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204043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4722" name="Rectangle 7"/>
          <p:cNvSpPr>
            <a:spLocks noGrp="1" noChangeArrowheads="1"/>
          </p:cNvSpPr>
          <p:nvPr>
            <p:ph type="sldNum" sz="quarter"/>
          </p:nvPr>
        </p:nvSpPr>
        <p:spPr>
          <a:noFill/>
          <a:ln>
            <a:round/>
            <a:headEnd/>
            <a:tailEnd/>
          </a:ln>
        </p:spPr>
        <p:txBody>
          <a:bodyPr/>
          <a:lstStyle/>
          <a:p>
            <a:fld id="{F4A1C653-418A-4766-A3F2-325F34500FC8}" type="slidenum">
              <a:rPr lang="zh-CN" altLang="zh-CN" smtClean="0"/>
              <a:pPr/>
              <a:t>145</a:t>
            </a:fld>
            <a:endParaRPr lang="zh-CN" altLang="zh-CN" smtClean="0"/>
          </a:p>
        </p:txBody>
      </p:sp>
      <p:sp>
        <p:nvSpPr>
          <p:cNvPr id="4147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47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7597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02" name="Rectangle 7"/>
          <p:cNvSpPr>
            <a:spLocks noGrp="1" noChangeArrowheads="1"/>
          </p:cNvSpPr>
          <p:nvPr>
            <p:ph type="sldNum" sz="quarter"/>
          </p:nvPr>
        </p:nvSpPr>
        <p:spPr>
          <a:noFill/>
          <a:ln>
            <a:round/>
            <a:headEnd/>
            <a:tailEnd/>
          </a:ln>
        </p:spPr>
        <p:txBody>
          <a:bodyPr/>
          <a:lstStyle/>
          <a:p>
            <a:fld id="{C65431B2-9248-4573-960D-55510DF26256}" type="slidenum">
              <a:rPr lang="zh-CN" altLang="zh-CN" smtClean="0"/>
              <a:pPr/>
              <a:t>12</a:t>
            </a:fld>
            <a:endParaRPr lang="zh-CN" altLang="zh-CN" smtClean="0"/>
          </a:p>
        </p:txBody>
      </p:sp>
      <p:sp>
        <p:nvSpPr>
          <p:cNvPr id="3072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72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919691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5746" name="Rectangle 7"/>
          <p:cNvSpPr>
            <a:spLocks noGrp="1" noChangeArrowheads="1"/>
          </p:cNvSpPr>
          <p:nvPr>
            <p:ph type="sldNum" sz="quarter"/>
          </p:nvPr>
        </p:nvSpPr>
        <p:spPr>
          <a:noFill/>
          <a:ln>
            <a:round/>
            <a:headEnd/>
            <a:tailEnd/>
          </a:ln>
        </p:spPr>
        <p:txBody>
          <a:bodyPr/>
          <a:lstStyle/>
          <a:p>
            <a:fld id="{8617697E-154C-4500-B3EA-F2F914A36D6A}" type="slidenum">
              <a:rPr lang="zh-CN" altLang="zh-CN" smtClean="0"/>
              <a:pPr/>
              <a:t>146</a:t>
            </a:fld>
            <a:endParaRPr lang="zh-CN" altLang="zh-CN" smtClean="0"/>
          </a:p>
        </p:txBody>
      </p:sp>
      <p:sp>
        <p:nvSpPr>
          <p:cNvPr id="4157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57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317700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6770" name="Rectangle 7"/>
          <p:cNvSpPr>
            <a:spLocks noGrp="1" noChangeArrowheads="1"/>
          </p:cNvSpPr>
          <p:nvPr>
            <p:ph type="sldNum" sz="quarter"/>
          </p:nvPr>
        </p:nvSpPr>
        <p:spPr>
          <a:noFill/>
          <a:ln>
            <a:round/>
            <a:headEnd/>
            <a:tailEnd/>
          </a:ln>
        </p:spPr>
        <p:txBody>
          <a:bodyPr/>
          <a:lstStyle/>
          <a:p>
            <a:fld id="{9A9279CE-DE5C-4034-806F-5633AC4BAECD}" type="slidenum">
              <a:rPr lang="zh-CN" altLang="zh-CN" smtClean="0"/>
              <a:pPr/>
              <a:t>147</a:t>
            </a:fld>
            <a:endParaRPr lang="zh-CN" altLang="zh-CN" smtClean="0"/>
          </a:p>
        </p:txBody>
      </p:sp>
      <p:sp>
        <p:nvSpPr>
          <p:cNvPr id="4167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67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506698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7"/>
          <p:cNvSpPr>
            <a:spLocks noGrp="1" noChangeArrowheads="1"/>
          </p:cNvSpPr>
          <p:nvPr>
            <p:ph type="sldNum" sz="quarter"/>
          </p:nvPr>
        </p:nvSpPr>
        <p:spPr>
          <a:noFill/>
          <a:ln>
            <a:round/>
            <a:headEnd/>
            <a:tailEnd/>
          </a:ln>
        </p:spPr>
        <p:txBody>
          <a:bodyPr/>
          <a:lstStyle/>
          <a:p>
            <a:fld id="{7B034730-ADDE-4853-B93E-ECB258DB883F}" type="slidenum">
              <a:rPr lang="zh-CN" altLang="zh-CN" smtClean="0"/>
              <a:pPr/>
              <a:t>148</a:t>
            </a:fld>
            <a:endParaRPr lang="zh-CN" altLang="zh-CN" smtClean="0"/>
          </a:p>
        </p:txBody>
      </p:sp>
      <p:sp>
        <p:nvSpPr>
          <p:cNvPr id="4177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77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17797" name="备注占位符 4"/>
          <p:cNvSpPr>
            <a:spLocks noGrp="1"/>
          </p:cNvSpPr>
          <p:nvPr>
            <p:ph type="body" idx="1"/>
          </p:nvPr>
        </p:nvSpPr>
        <p:spPr>
          <a:noFill/>
        </p:spPr>
        <p:txBody>
          <a:bodyPr/>
          <a:lstStyle/>
          <a:p>
            <a:r>
              <a:rPr lang="zh-CN" altLang="en-US" smtClean="0"/>
              <a:t>参考答案：</a:t>
            </a:r>
          </a:p>
          <a:p>
            <a:r>
              <a:rPr lang="en-US" altLang="zh-CN" smtClean="0"/>
              <a:t>T</a:t>
            </a:r>
            <a:r>
              <a:rPr lang="zh-CN" altLang="en-US" smtClean="0"/>
              <a:t>流水</a:t>
            </a:r>
            <a:r>
              <a:rPr lang="en-US" altLang="zh-CN" smtClean="0"/>
              <a:t> = kt+(n-1)t+npq(k-1)t</a:t>
            </a:r>
            <a:endParaRPr lang="zh-CN" altLang="en-US" smtClean="0"/>
          </a:p>
          <a:p>
            <a:r>
              <a:rPr lang="en-US" altLang="zh-CN" smtClean="0"/>
              <a:t>TPif = n/((n+k-1)t+npq(k-1)t)</a:t>
            </a:r>
            <a:endParaRPr lang="zh-CN" altLang="en-US" smtClean="0"/>
          </a:p>
          <a:p>
            <a:r>
              <a:rPr lang="en-US" altLang="zh-CN" smtClean="0"/>
              <a:t>TPmaxif= 1/((1+pq(k-1))t</a:t>
            </a:r>
            <a:endParaRPr lang="zh-CN" altLang="en-US" smtClean="0"/>
          </a:p>
          <a:p>
            <a:r>
              <a:rPr lang="en-US" altLang="zh-CN" smtClean="0"/>
              <a:t>TPmax = 1/t</a:t>
            </a:r>
            <a:endParaRPr lang="zh-CN" altLang="en-US" smtClean="0"/>
          </a:p>
          <a:p>
            <a:r>
              <a:rPr lang="en-US" altLang="zh-CN" smtClean="0"/>
              <a:t> </a:t>
            </a:r>
            <a:endParaRPr lang="zh-CN" altLang="en-US" smtClean="0"/>
          </a:p>
          <a:p>
            <a:r>
              <a:rPr lang="en-US" altLang="zh-CN" smtClean="0"/>
              <a:t>D = (TPmax-TPmaxif)/TPmax = 1- TPmaxif/TPmax = pq(k-1)/(1-pq(k-1))</a:t>
            </a:r>
            <a:endParaRPr lang="zh-CN" altLang="en-US" smtClean="0"/>
          </a:p>
          <a:p>
            <a:r>
              <a:rPr lang="en-US" altLang="zh-CN" smtClean="0"/>
              <a:t> </a:t>
            </a:r>
            <a:endParaRPr lang="zh-CN" altLang="en-US" smtClean="0"/>
          </a:p>
          <a:p>
            <a:endParaRPr lang="zh-CN" altLang="en-US" smtClean="0"/>
          </a:p>
        </p:txBody>
      </p:sp>
    </p:spTree>
    <p:extLst>
      <p:ext uri="{BB962C8B-B14F-4D97-AF65-F5344CB8AC3E}">
        <p14:creationId xmlns:p14="http://schemas.microsoft.com/office/powerpoint/2010/main" val="27610495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4962" name="Rectangle 7"/>
          <p:cNvSpPr>
            <a:spLocks noGrp="1" noChangeArrowheads="1"/>
          </p:cNvSpPr>
          <p:nvPr>
            <p:ph type="sldNum" sz="quarter"/>
          </p:nvPr>
        </p:nvSpPr>
        <p:spPr>
          <a:noFill/>
          <a:ln>
            <a:round/>
            <a:headEnd/>
            <a:tailEnd/>
          </a:ln>
        </p:spPr>
        <p:txBody>
          <a:bodyPr/>
          <a:lstStyle/>
          <a:p>
            <a:fld id="{561F25E2-79EF-4C53-B957-80CA677207E5}" type="slidenum">
              <a:rPr lang="zh-CN" altLang="zh-CN" smtClean="0"/>
              <a:pPr/>
              <a:t>149</a:t>
            </a:fld>
            <a:endParaRPr lang="zh-CN" altLang="zh-CN" smtClean="0"/>
          </a:p>
        </p:txBody>
      </p:sp>
      <p:sp>
        <p:nvSpPr>
          <p:cNvPr id="4249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496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1059648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8818" name="Rectangle 7"/>
          <p:cNvSpPr>
            <a:spLocks noGrp="1" noChangeArrowheads="1"/>
          </p:cNvSpPr>
          <p:nvPr>
            <p:ph type="sldNum" sz="quarter"/>
          </p:nvPr>
        </p:nvSpPr>
        <p:spPr>
          <a:noFill/>
          <a:ln>
            <a:round/>
            <a:headEnd/>
            <a:tailEnd/>
          </a:ln>
        </p:spPr>
        <p:txBody>
          <a:bodyPr/>
          <a:lstStyle/>
          <a:p>
            <a:fld id="{E8367540-FC2F-47E2-8E9F-967786E527A9}" type="slidenum">
              <a:rPr lang="zh-CN" altLang="zh-CN" smtClean="0"/>
              <a:pPr/>
              <a:t>152</a:t>
            </a:fld>
            <a:endParaRPr lang="zh-CN" altLang="zh-CN" smtClean="0"/>
          </a:p>
        </p:txBody>
      </p:sp>
      <p:sp>
        <p:nvSpPr>
          <p:cNvPr id="4188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88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725230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7"/>
          <p:cNvSpPr>
            <a:spLocks noGrp="1" noChangeArrowheads="1"/>
          </p:cNvSpPr>
          <p:nvPr>
            <p:ph type="sldNum" sz="quarter"/>
          </p:nvPr>
        </p:nvSpPr>
        <p:spPr>
          <a:noFill/>
          <a:ln>
            <a:round/>
            <a:headEnd/>
            <a:tailEnd/>
          </a:ln>
        </p:spPr>
        <p:txBody>
          <a:bodyPr/>
          <a:lstStyle/>
          <a:p>
            <a:fld id="{45FBD8F0-96DE-4EDD-B54B-AAC4FE44A380}" type="slidenum">
              <a:rPr lang="zh-CN" altLang="zh-CN" smtClean="0"/>
              <a:pPr/>
              <a:t>153</a:t>
            </a:fld>
            <a:endParaRPr lang="zh-CN" altLang="zh-CN" smtClean="0"/>
          </a:p>
        </p:txBody>
      </p:sp>
      <p:sp>
        <p:nvSpPr>
          <p:cNvPr id="4198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98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454800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0866" name="Rectangle 7"/>
          <p:cNvSpPr>
            <a:spLocks noGrp="1" noChangeArrowheads="1"/>
          </p:cNvSpPr>
          <p:nvPr>
            <p:ph type="sldNum" sz="quarter"/>
          </p:nvPr>
        </p:nvSpPr>
        <p:spPr>
          <a:noFill/>
          <a:ln>
            <a:round/>
            <a:headEnd/>
            <a:tailEnd/>
          </a:ln>
        </p:spPr>
        <p:txBody>
          <a:bodyPr/>
          <a:lstStyle/>
          <a:p>
            <a:fld id="{1C2CC8EA-2F2B-40BA-8697-E949883044D9}" type="slidenum">
              <a:rPr lang="zh-CN" altLang="zh-CN" smtClean="0"/>
              <a:pPr/>
              <a:t>154</a:t>
            </a:fld>
            <a:endParaRPr lang="zh-CN" altLang="zh-CN" smtClean="0"/>
          </a:p>
        </p:txBody>
      </p:sp>
      <p:sp>
        <p:nvSpPr>
          <p:cNvPr id="4208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08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322805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7"/>
          <p:cNvSpPr>
            <a:spLocks noGrp="1" noChangeArrowheads="1"/>
          </p:cNvSpPr>
          <p:nvPr>
            <p:ph type="sldNum" sz="quarter"/>
          </p:nvPr>
        </p:nvSpPr>
        <p:spPr>
          <a:noFill/>
          <a:ln>
            <a:round/>
            <a:headEnd/>
            <a:tailEnd/>
          </a:ln>
        </p:spPr>
        <p:txBody>
          <a:bodyPr/>
          <a:lstStyle/>
          <a:p>
            <a:fld id="{2FE5DD0F-EA00-4C8D-8BCF-8EB872DAFD24}" type="slidenum">
              <a:rPr lang="zh-CN" altLang="zh-CN" smtClean="0"/>
              <a:pPr/>
              <a:t>155</a:t>
            </a:fld>
            <a:endParaRPr lang="zh-CN" altLang="zh-CN" smtClean="0"/>
          </a:p>
        </p:txBody>
      </p:sp>
      <p:sp>
        <p:nvSpPr>
          <p:cNvPr id="4218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189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284985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2914" name="Rectangle 7"/>
          <p:cNvSpPr>
            <a:spLocks noGrp="1" noChangeArrowheads="1"/>
          </p:cNvSpPr>
          <p:nvPr>
            <p:ph type="sldNum" sz="quarter"/>
          </p:nvPr>
        </p:nvSpPr>
        <p:spPr>
          <a:noFill/>
          <a:ln>
            <a:round/>
            <a:headEnd/>
            <a:tailEnd/>
          </a:ln>
        </p:spPr>
        <p:txBody>
          <a:bodyPr/>
          <a:lstStyle/>
          <a:p>
            <a:fld id="{C12C8754-3134-4136-8C33-4EE53CF0688C}" type="slidenum">
              <a:rPr lang="zh-CN" altLang="zh-CN" smtClean="0"/>
              <a:pPr/>
              <a:t>156</a:t>
            </a:fld>
            <a:endParaRPr lang="zh-CN" altLang="zh-CN" smtClean="0"/>
          </a:p>
        </p:txBody>
      </p:sp>
      <p:sp>
        <p:nvSpPr>
          <p:cNvPr id="4229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29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468938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7"/>
          <p:cNvSpPr>
            <a:spLocks noGrp="1" noChangeArrowheads="1"/>
          </p:cNvSpPr>
          <p:nvPr>
            <p:ph type="sldNum" sz="quarter"/>
          </p:nvPr>
        </p:nvSpPr>
        <p:spPr>
          <a:noFill/>
          <a:ln>
            <a:round/>
            <a:headEnd/>
            <a:tailEnd/>
          </a:ln>
        </p:spPr>
        <p:txBody>
          <a:bodyPr/>
          <a:lstStyle/>
          <a:p>
            <a:fld id="{B308BA0F-4D31-489C-B6D9-C64B35F2AB63}" type="slidenum">
              <a:rPr lang="zh-CN" altLang="zh-CN" smtClean="0"/>
              <a:pPr/>
              <a:t>157</a:t>
            </a:fld>
            <a:endParaRPr lang="zh-CN" altLang="zh-CN" smtClean="0"/>
          </a:p>
        </p:txBody>
      </p:sp>
      <p:sp>
        <p:nvSpPr>
          <p:cNvPr id="4259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59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69257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178" name="Rectangle 7"/>
          <p:cNvSpPr>
            <a:spLocks noGrp="1" noChangeArrowheads="1"/>
          </p:cNvSpPr>
          <p:nvPr>
            <p:ph type="sldNum" sz="quarter"/>
          </p:nvPr>
        </p:nvSpPr>
        <p:spPr>
          <a:noFill/>
          <a:ln>
            <a:round/>
            <a:headEnd/>
            <a:tailEnd/>
          </a:ln>
        </p:spPr>
        <p:txBody>
          <a:bodyPr/>
          <a:lstStyle/>
          <a:p>
            <a:fld id="{024F6E70-EE35-41B5-99B1-98B1B8B7AADB}" type="slidenum">
              <a:rPr lang="zh-CN" altLang="zh-CN" smtClean="0"/>
              <a:pPr/>
              <a:t>13</a:t>
            </a:fld>
            <a:endParaRPr lang="zh-CN" altLang="zh-CN" smtClean="0"/>
          </a:p>
        </p:txBody>
      </p:sp>
      <p:sp>
        <p:nvSpPr>
          <p:cNvPr id="306179"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clocks doing work, 3 overhead (stall, branch, sub)</a:t>
            </a:r>
          </a:p>
        </p:txBody>
      </p:sp>
      <p:sp>
        <p:nvSpPr>
          <p:cNvPr id="306180"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6283099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7010" name="Rectangle 7"/>
          <p:cNvSpPr>
            <a:spLocks noGrp="1" noChangeArrowheads="1"/>
          </p:cNvSpPr>
          <p:nvPr>
            <p:ph type="sldNum" sz="quarter"/>
          </p:nvPr>
        </p:nvSpPr>
        <p:spPr>
          <a:noFill/>
          <a:ln>
            <a:round/>
            <a:headEnd/>
            <a:tailEnd/>
          </a:ln>
        </p:spPr>
        <p:txBody>
          <a:bodyPr/>
          <a:lstStyle/>
          <a:p>
            <a:fld id="{0A1C974E-8487-4AE8-9887-BC866A5142CF}" type="slidenum">
              <a:rPr lang="zh-CN" altLang="zh-CN" smtClean="0"/>
              <a:pPr/>
              <a:t>158</a:t>
            </a:fld>
            <a:endParaRPr lang="zh-CN" altLang="zh-CN" smtClean="0"/>
          </a:p>
        </p:txBody>
      </p:sp>
      <p:sp>
        <p:nvSpPr>
          <p:cNvPr id="4270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7012"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Branch Predictors that use the behavior of other branches to make a prediction are called correlating predictors or two-level predictors. </a:t>
            </a:r>
          </a:p>
        </p:txBody>
      </p:sp>
    </p:spTree>
    <p:extLst>
      <p:ext uri="{BB962C8B-B14F-4D97-AF65-F5344CB8AC3E}">
        <p14:creationId xmlns:p14="http://schemas.microsoft.com/office/powerpoint/2010/main" val="41907546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8034" name="Rectangle 7"/>
          <p:cNvSpPr>
            <a:spLocks noGrp="1" noChangeArrowheads="1"/>
          </p:cNvSpPr>
          <p:nvPr>
            <p:ph type="sldNum" sz="quarter"/>
          </p:nvPr>
        </p:nvSpPr>
        <p:spPr>
          <a:noFill/>
          <a:ln>
            <a:round/>
            <a:headEnd/>
            <a:tailEnd/>
          </a:ln>
        </p:spPr>
        <p:txBody>
          <a:bodyPr/>
          <a:lstStyle/>
          <a:p>
            <a:fld id="{34632499-A222-493D-968F-488F3A83C55E}" type="slidenum">
              <a:rPr lang="zh-CN" altLang="zh-CN" smtClean="0"/>
              <a:pPr/>
              <a:t>159</a:t>
            </a:fld>
            <a:endParaRPr lang="zh-CN" altLang="zh-CN" smtClean="0"/>
          </a:p>
        </p:txBody>
      </p:sp>
      <p:sp>
        <p:nvSpPr>
          <p:cNvPr id="4280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80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104810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9058" name="Rectangle 7"/>
          <p:cNvSpPr>
            <a:spLocks noGrp="1" noChangeArrowheads="1"/>
          </p:cNvSpPr>
          <p:nvPr>
            <p:ph type="sldNum" sz="quarter"/>
          </p:nvPr>
        </p:nvSpPr>
        <p:spPr>
          <a:noFill/>
          <a:ln>
            <a:round/>
            <a:headEnd/>
            <a:tailEnd/>
          </a:ln>
        </p:spPr>
        <p:txBody>
          <a:bodyPr/>
          <a:lstStyle/>
          <a:p>
            <a:fld id="{B3F02B34-A5FE-463D-B408-734319E98F5E}" type="slidenum">
              <a:rPr lang="zh-CN" altLang="zh-CN" smtClean="0"/>
              <a:pPr/>
              <a:t>160</a:t>
            </a:fld>
            <a:endParaRPr lang="zh-CN" altLang="zh-CN" smtClean="0"/>
          </a:p>
        </p:txBody>
      </p:sp>
      <p:sp>
        <p:nvSpPr>
          <p:cNvPr id="4290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290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270547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7"/>
          <p:cNvSpPr>
            <a:spLocks noGrp="1" noChangeArrowheads="1"/>
          </p:cNvSpPr>
          <p:nvPr>
            <p:ph type="sldNum" sz="quarter"/>
          </p:nvPr>
        </p:nvSpPr>
        <p:spPr>
          <a:noFill/>
          <a:ln>
            <a:round/>
            <a:headEnd/>
            <a:tailEnd/>
          </a:ln>
        </p:spPr>
        <p:txBody>
          <a:bodyPr/>
          <a:lstStyle/>
          <a:p>
            <a:fld id="{08A57B89-3CE8-446B-9AD0-0F8E750BFF81}" type="slidenum">
              <a:rPr lang="zh-CN" altLang="zh-CN" smtClean="0"/>
              <a:pPr/>
              <a:t>161</a:t>
            </a:fld>
            <a:endParaRPr lang="zh-CN" altLang="zh-CN" smtClean="0"/>
          </a:p>
        </p:txBody>
      </p:sp>
      <p:sp>
        <p:nvSpPr>
          <p:cNvPr id="4300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00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568249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1106" name="Rectangle 7"/>
          <p:cNvSpPr>
            <a:spLocks noGrp="1" noChangeArrowheads="1"/>
          </p:cNvSpPr>
          <p:nvPr>
            <p:ph type="sldNum" sz="quarter"/>
          </p:nvPr>
        </p:nvSpPr>
        <p:spPr>
          <a:noFill/>
          <a:ln>
            <a:round/>
            <a:headEnd/>
            <a:tailEnd/>
          </a:ln>
        </p:spPr>
        <p:txBody>
          <a:bodyPr/>
          <a:lstStyle/>
          <a:p>
            <a:fld id="{924238DD-B97C-46D5-B2FC-A3B162FACE1D}" type="slidenum">
              <a:rPr lang="zh-CN" altLang="zh-CN" smtClean="0"/>
              <a:pPr/>
              <a:t>162</a:t>
            </a:fld>
            <a:endParaRPr lang="zh-CN" altLang="zh-CN" smtClean="0"/>
          </a:p>
        </p:txBody>
      </p:sp>
      <p:sp>
        <p:nvSpPr>
          <p:cNvPr id="4311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11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6630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7"/>
          <p:cNvSpPr>
            <a:spLocks noGrp="1" noChangeArrowheads="1"/>
          </p:cNvSpPr>
          <p:nvPr>
            <p:ph type="sldNum" sz="quarter"/>
          </p:nvPr>
        </p:nvSpPr>
        <p:spPr>
          <a:noFill/>
          <a:ln>
            <a:round/>
            <a:headEnd/>
            <a:tailEnd/>
          </a:ln>
        </p:spPr>
        <p:txBody>
          <a:bodyPr/>
          <a:lstStyle/>
          <a:p>
            <a:fld id="{AD206DBE-B455-4FD7-9380-84DBB6D0AB89}" type="slidenum">
              <a:rPr lang="zh-CN" altLang="zh-CN" smtClean="0"/>
              <a:pPr/>
              <a:t>163</a:t>
            </a:fld>
            <a:endParaRPr lang="zh-CN" altLang="zh-CN" smtClean="0"/>
          </a:p>
        </p:txBody>
      </p:sp>
      <p:sp>
        <p:nvSpPr>
          <p:cNvPr id="4321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21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72016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3154" name="Rectangle 7"/>
          <p:cNvSpPr>
            <a:spLocks noGrp="1" noChangeArrowheads="1"/>
          </p:cNvSpPr>
          <p:nvPr>
            <p:ph type="sldNum" sz="quarter"/>
          </p:nvPr>
        </p:nvSpPr>
        <p:spPr>
          <a:noFill/>
          <a:ln>
            <a:round/>
            <a:headEnd/>
            <a:tailEnd/>
          </a:ln>
        </p:spPr>
        <p:txBody>
          <a:bodyPr/>
          <a:lstStyle/>
          <a:p>
            <a:fld id="{B705450C-AAFC-4A93-A78E-83B90DBCE4A4}" type="slidenum">
              <a:rPr lang="zh-CN" altLang="zh-CN" smtClean="0"/>
              <a:pPr/>
              <a:t>164</a:t>
            </a:fld>
            <a:endParaRPr lang="zh-CN" altLang="zh-CN" smtClean="0"/>
          </a:p>
        </p:txBody>
      </p:sp>
      <p:sp>
        <p:nvSpPr>
          <p:cNvPr id="4331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31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6363646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7"/>
          <p:cNvSpPr>
            <a:spLocks noGrp="1" noChangeArrowheads="1"/>
          </p:cNvSpPr>
          <p:nvPr>
            <p:ph type="sldNum" sz="quarter"/>
          </p:nvPr>
        </p:nvSpPr>
        <p:spPr>
          <a:noFill/>
          <a:ln>
            <a:round/>
            <a:headEnd/>
            <a:tailEnd/>
          </a:ln>
        </p:spPr>
        <p:txBody>
          <a:bodyPr/>
          <a:lstStyle/>
          <a:p>
            <a:fld id="{99E140CC-C98C-43A1-8ADA-E8CC7ADDD9A8}" type="slidenum">
              <a:rPr lang="zh-CN" altLang="zh-CN" smtClean="0"/>
              <a:pPr/>
              <a:t>166</a:t>
            </a:fld>
            <a:endParaRPr lang="zh-CN" altLang="zh-CN" smtClean="0"/>
          </a:p>
        </p:txBody>
      </p:sp>
      <p:sp>
        <p:nvSpPr>
          <p:cNvPr id="4341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41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7457949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5202" name="Rectangle 7"/>
          <p:cNvSpPr>
            <a:spLocks noGrp="1" noChangeArrowheads="1"/>
          </p:cNvSpPr>
          <p:nvPr>
            <p:ph type="sldNum" sz="quarter"/>
          </p:nvPr>
        </p:nvSpPr>
        <p:spPr>
          <a:noFill/>
          <a:ln>
            <a:round/>
            <a:headEnd/>
            <a:tailEnd/>
          </a:ln>
        </p:spPr>
        <p:txBody>
          <a:bodyPr/>
          <a:lstStyle/>
          <a:p>
            <a:fld id="{B03C9D14-2511-4208-ABE7-B58D9AEF6AC5}" type="slidenum">
              <a:rPr lang="zh-CN" altLang="zh-CN" smtClean="0"/>
              <a:pPr/>
              <a:t>167</a:t>
            </a:fld>
            <a:endParaRPr lang="zh-CN" altLang="zh-CN" smtClean="0"/>
          </a:p>
        </p:txBody>
      </p:sp>
      <p:sp>
        <p:nvSpPr>
          <p:cNvPr id="4352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52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783379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6226" name="Rectangle 7"/>
          <p:cNvSpPr>
            <a:spLocks noGrp="1" noChangeArrowheads="1"/>
          </p:cNvSpPr>
          <p:nvPr>
            <p:ph type="sldNum" sz="quarter"/>
          </p:nvPr>
        </p:nvSpPr>
        <p:spPr>
          <a:noFill/>
          <a:ln>
            <a:round/>
            <a:headEnd/>
            <a:tailEnd/>
          </a:ln>
        </p:spPr>
        <p:txBody>
          <a:bodyPr/>
          <a:lstStyle/>
          <a:p>
            <a:fld id="{0BCFBC73-663D-435D-A2ED-CD2E871CAA98}" type="slidenum">
              <a:rPr lang="zh-CN" altLang="zh-CN" smtClean="0"/>
              <a:pPr/>
              <a:t>168</a:t>
            </a:fld>
            <a:endParaRPr lang="zh-CN" altLang="zh-CN" smtClean="0"/>
          </a:p>
        </p:txBody>
      </p:sp>
      <p:sp>
        <p:nvSpPr>
          <p:cNvPr id="436227" name="Text Box 1"/>
          <p:cNvSpPr txBox="1">
            <a:spLocks noChangeArrowheads="1"/>
          </p:cNvSpPr>
          <p:nvPr/>
        </p:nvSpPr>
        <p:spPr bwMode="auto">
          <a:xfrm>
            <a:off x="0" y="0"/>
            <a:ext cx="2971800" cy="458788"/>
          </a:xfrm>
          <a:prstGeom prst="rect">
            <a:avLst/>
          </a:prstGeom>
          <a:noFill/>
          <a:ln w="9525">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The University of Adelaide, School of Computer Science</a:t>
            </a:r>
          </a:p>
        </p:txBody>
      </p:sp>
      <p:sp>
        <p:nvSpPr>
          <p:cNvPr id="436228" name="Text Box 2"/>
          <p:cNvSpPr txBox="1">
            <a:spLocks noChangeArrowheads="1"/>
          </p:cNvSpPr>
          <p:nvPr/>
        </p:nvSpPr>
        <p:spPr bwMode="auto">
          <a:xfrm>
            <a:off x="3884613" y="0"/>
            <a:ext cx="2971800" cy="458788"/>
          </a:xfrm>
          <a:prstGeom prst="rect">
            <a:avLst/>
          </a:prstGeom>
          <a:noFill/>
          <a:ln w="9525">
            <a:noFill/>
            <a:round/>
            <a:headEnd/>
            <a:tailEnd/>
          </a:ln>
        </p:spPr>
        <p:txBody>
          <a:bodyPr lIns="90000" tIns="46800" rIns="90000" bIns="46800"/>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2FC563F-2655-43E8-9020-CB3DCD747E60}" type="datetime1">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4/7/2020</a:t>
            </a:fld>
            <a:endParaRPr lang="en-US" altLang="zh-CN" sz="1200">
              <a:solidFill>
                <a:srgbClr val="000000"/>
              </a:solidFill>
            </a:endParaRPr>
          </a:p>
        </p:txBody>
      </p:sp>
      <p:sp>
        <p:nvSpPr>
          <p:cNvPr id="436229" name="Text Box 3"/>
          <p:cNvSpPr txBox="1">
            <a:spLocks noChangeArrowheads="1"/>
          </p:cNvSpPr>
          <p:nvPr/>
        </p:nvSpPr>
        <p:spPr bwMode="auto">
          <a:xfrm>
            <a:off x="0" y="8685213"/>
            <a:ext cx="2971800" cy="458787"/>
          </a:xfrm>
          <a:prstGeom prst="rect">
            <a:avLst/>
          </a:prstGeom>
          <a:noFill/>
          <a:ln w="9525">
            <a:noFill/>
            <a:round/>
            <a:headEnd/>
            <a:tailEnd/>
          </a:ln>
        </p:spPr>
        <p:txBody>
          <a:bodyPr lIns="90000" tIns="46800" rIns="90000" bIns="46800" anchor="b"/>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Chapter 2 — Instructions: Language of the Computer</a:t>
            </a:r>
          </a:p>
        </p:txBody>
      </p:sp>
      <p:sp>
        <p:nvSpPr>
          <p:cNvPr id="436230" name="Text Box 4"/>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B10B5A-DE6A-4C7C-8C6F-115FD06B1667}"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168</a:t>
            </a:fld>
            <a:endParaRPr lang="en-US" altLang="zh-CN" sz="1200">
              <a:solidFill>
                <a:srgbClr val="000000"/>
              </a:solidFill>
            </a:endParaRPr>
          </a:p>
        </p:txBody>
      </p:sp>
      <p:sp>
        <p:nvSpPr>
          <p:cNvPr id="436231" name="Rectangle 5"/>
          <p:cNvSpPr>
            <a:spLocks noGrp="1" noRot="1" noChangeAspect="1" noChangeArrowheads="1" noTextEdit="1"/>
          </p:cNvSpPr>
          <p:nvPr>
            <p:ph type="sldImg"/>
          </p:nvPr>
        </p:nvSpPr>
        <p:spPr>
          <a:xfrm>
            <a:off x="1371600" y="1143000"/>
            <a:ext cx="4114800" cy="3086100"/>
          </a:xfrm>
          <a:solidFill>
            <a:srgbClr val="FFFFFF"/>
          </a:solidFill>
          <a:ln/>
        </p:spPr>
      </p:sp>
      <p:sp>
        <p:nvSpPr>
          <p:cNvPr id="436232" name="Text Box 6"/>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6779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226" name="Rectangle 7"/>
          <p:cNvSpPr>
            <a:spLocks noGrp="1" noChangeArrowheads="1"/>
          </p:cNvSpPr>
          <p:nvPr>
            <p:ph type="sldNum" sz="quarter"/>
          </p:nvPr>
        </p:nvSpPr>
        <p:spPr>
          <a:noFill/>
          <a:ln>
            <a:round/>
            <a:headEnd/>
            <a:tailEnd/>
          </a:ln>
        </p:spPr>
        <p:txBody>
          <a:bodyPr/>
          <a:lstStyle/>
          <a:p>
            <a:fld id="{4AACABB0-15D9-4A23-8DB7-19C9232086A9}" type="slidenum">
              <a:rPr lang="zh-CN" altLang="zh-CN" smtClean="0"/>
              <a:pPr/>
              <a:t>14</a:t>
            </a:fld>
            <a:endParaRPr lang="zh-CN" altLang="zh-CN" smtClean="0"/>
          </a:p>
        </p:txBody>
      </p:sp>
      <p:sp>
        <p:nvSpPr>
          <p:cNvPr id="308227"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08228"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5980828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7250" name="Rectangle 7"/>
          <p:cNvSpPr>
            <a:spLocks noGrp="1" noChangeArrowheads="1"/>
          </p:cNvSpPr>
          <p:nvPr>
            <p:ph type="sldNum" sz="quarter"/>
          </p:nvPr>
        </p:nvSpPr>
        <p:spPr>
          <a:noFill/>
          <a:ln>
            <a:round/>
            <a:headEnd/>
            <a:tailEnd/>
          </a:ln>
        </p:spPr>
        <p:txBody>
          <a:bodyPr/>
          <a:lstStyle/>
          <a:p>
            <a:fld id="{B9790F4F-C126-4EDD-9022-A74BEA30B1D6}" type="slidenum">
              <a:rPr lang="zh-CN" altLang="zh-CN" smtClean="0"/>
              <a:pPr/>
              <a:t>172</a:t>
            </a:fld>
            <a:endParaRPr lang="zh-CN" altLang="zh-CN" smtClean="0"/>
          </a:p>
        </p:txBody>
      </p:sp>
      <p:sp>
        <p:nvSpPr>
          <p:cNvPr id="437251" name="Text Box 1"/>
          <p:cNvSpPr txBox="1">
            <a:spLocks noChangeArrowheads="1"/>
          </p:cNvSpPr>
          <p:nvPr/>
        </p:nvSpPr>
        <p:spPr bwMode="auto">
          <a:xfrm>
            <a:off x="0" y="0"/>
            <a:ext cx="2971800" cy="458788"/>
          </a:xfrm>
          <a:prstGeom prst="rect">
            <a:avLst/>
          </a:prstGeom>
          <a:noFill/>
          <a:ln w="9525">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The University of Adelaide, School of Computer Science</a:t>
            </a:r>
          </a:p>
        </p:txBody>
      </p:sp>
      <p:sp>
        <p:nvSpPr>
          <p:cNvPr id="437252" name="Text Box 2"/>
          <p:cNvSpPr txBox="1">
            <a:spLocks noChangeArrowheads="1"/>
          </p:cNvSpPr>
          <p:nvPr/>
        </p:nvSpPr>
        <p:spPr bwMode="auto">
          <a:xfrm>
            <a:off x="3884613" y="0"/>
            <a:ext cx="2971800" cy="458788"/>
          </a:xfrm>
          <a:prstGeom prst="rect">
            <a:avLst/>
          </a:prstGeom>
          <a:noFill/>
          <a:ln w="9525">
            <a:noFill/>
            <a:round/>
            <a:headEnd/>
            <a:tailEnd/>
          </a:ln>
        </p:spPr>
        <p:txBody>
          <a:bodyPr lIns="90000" tIns="46800" rIns="90000" bIns="46800"/>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36389FD-C946-4ABE-ABA4-A0E88397BBF0}" type="datetime1">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4/7/2020</a:t>
            </a:fld>
            <a:endParaRPr lang="en-US" altLang="zh-CN" sz="1200">
              <a:solidFill>
                <a:srgbClr val="000000"/>
              </a:solidFill>
            </a:endParaRPr>
          </a:p>
        </p:txBody>
      </p:sp>
      <p:sp>
        <p:nvSpPr>
          <p:cNvPr id="437253" name="Text Box 3"/>
          <p:cNvSpPr txBox="1">
            <a:spLocks noChangeArrowheads="1"/>
          </p:cNvSpPr>
          <p:nvPr/>
        </p:nvSpPr>
        <p:spPr bwMode="auto">
          <a:xfrm>
            <a:off x="0" y="8685213"/>
            <a:ext cx="2971800" cy="458787"/>
          </a:xfrm>
          <a:prstGeom prst="rect">
            <a:avLst/>
          </a:prstGeom>
          <a:noFill/>
          <a:ln w="9525">
            <a:noFill/>
            <a:round/>
            <a:headEnd/>
            <a:tailEnd/>
          </a:ln>
        </p:spPr>
        <p:txBody>
          <a:bodyPr lIns="90000" tIns="46800" rIns="90000" bIns="46800" anchor="b"/>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Chapter 2 — Instructions: Language of the Computer</a:t>
            </a:r>
          </a:p>
        </p:txBody>
      </p:sp>
      <p:sp>
        <p:nvSpPr>
          <p:cNvPr id="437254" name="Text Box 4"/>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2CEA5AC-229C-4EED-9132-1F05EFB89A8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172</a:t>
            </a:fld>
            <a:endParaRPr lang="en-US" altLang="zh-CN" sz="1200">
              <a:solidFill>
                <a:srgbClr val="000000"/>
              </a:solidFill>
            </a:endParaRPr>
          </a:p>
        </p:txBody>
      </p:sp>
      <p:sp>
        <p:nvSpPr>
          <p:cNvPr id="437255" name="Rectangle 5"/>
          <p:cNvSpPr>
            <a:spLocks noGrp="1" noRot="1" noChangeAspect="1" noChangeArrowheads="1" noTextEdit="1"/>
          </p:cNvSpPr>
          <p:nvPr>
            <p:ph type="sldImg"/>
          </p:nvPr>
        </p:nvSpPr>
        <p:spPr>
          <a:xfrm>
            <a:off x="1371600" y="1143000"/>
            <a:ext cx="4114800" cy="3086100"/>
          </a:xfrm>
          <a:solidFill>
            <a:srgbClr val="FFFFFF"/>
          </a:solidFill>
          <a:ln/>
        </p:spPr>
      </p:sp>
      <p:sp>
        <p:nvSpPr>
          <p:cNvPr id="437256" name="Text Box 6"/>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46685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1346" name="Rectangle 7"/>
          <p:cNvSpPr>
            <a:spLocks noGrp="1" noChangeArrowheads="1"/>
          </p:cNvSpPr>
          <p:nvPr>
            <p:ph type="sldNum" sz="quarter"/>
          </p:nvPr>
        </p:nvSpPr>
        <p:spPr>
          <a:noFill/>
          <a:ln>
            <a:round/>
            <a:headEnd/>
            <a:tailEnd/>
          </a:ln>
        </p:spPr>
        <p:txBody>
          <a:bodyPr/>
          <a:lstStyle/>
          <a:p>
            <a:fld id="{2BCA95E3-B44A-4E52-9E25-4A9A0F50A384}" type="slidenum">
              <a:rPr lang="zh-CN" altLang="zh-CN" smtClean="0"/>
              <a:pPr/>
              <a:t>173</a:t>
            </a:fld>
            <a:endParaRPr lang="zh-CN" altLang="zh-CN" smtClean="0"/>
          </a:p>
        </p:txBody>
      </p:sp>
      <p:sp>
        <p:nvSpPr>
          <p:cNvPr id="4413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134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857871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274" name="Rectangle 7"/>
          <p:cNvSpPr>
            <a:spLocks noGrp="1" noChangeArrowheads="1"/>
          </p:cNvSpPr>
          <p:nvPr>
            <p:ph type="sldNum" sz="quarter"/>
          </p:nvPr>
        </p:nvSpPr>
        <p:spPr>
          <a:noFill/>
          <a:ln>
            <a:round/>
            <a:headEnd/>
            <a:tailEnd/>
          </a:ln>
        </p:spPr>
        <p:txBody>
          <a:bodyPr/>
          <a:lstStyle/>
          <a:p>
            <a:fld id="{4D99B7F4-49A9-4CE2-A173-73B47E02D7CB}" type="slidenum">
              <a:rPr lang="zh-CN" altLang="zh-CN" smtClean="0"/>
              <a:pPr/>
              <a:t>174</a:t>
            </a:fld>
            <a:endParaRPr lang="zh-CN" altLang="zh-CN" smtClean="0"/>
          </a:p>
        </p:txBody>
      </p:sp>
      <p:sp>
        <p:nvSpPr>
          <p:cNvPr id="4382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82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745540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9298" name="Rectangle 7"/>
          <p:cNvSpPr>
            <a:spLocks noGrp="1" noChangeArrowheads="1"/>
          </p:cNvSpPr>
          <p:nvPr>
            <p:ph type="sldNum" sz="quarter"/>
          </p:nvPr>
        </p:nvSpPr>
        <p:spPr>
          <a:noFill/>
          <a:ln>
            <a:round/>
            <a:headEnd/>
            <a:tailEnd/>
          </a:ln>
        </p:spPr>
        <p:txBody>
          <a:bodyPr/>
          <a:lstStyle/>
          <a:p>
            <a:fld id="{9735FA3D-EB2A-4C7B-A9B4-29FE8A870365}" type="slidenum">
              <a:rPr lang="zh-CN" altLang="zh-CN" smtClean="0"/>
              <a:pPr/>
              <a:t>175</a:t>
            </a:fld>
            <a:endParaRPr lang="zh-CN" altLang="zh-CN" smtClean="0"/>
          </a:p>
        </p:txBody>
      </p:sp>
      <p:sp>
        <p:nvSpPr>
          <p:cNvPr id="439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3930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3177557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22" name="Rectangle 7"/>
          <p:cNvSpPr>
            <a:spLocks noGrp="1" noChangeArrowheads="1"/>
          </p:cNvSpPr>
          <p:nvPr>
            <p:ph type="sldNum" sz="quarter"/>
          </p:nvPr>
        </p:nvSpPr>
        <p:spPr>
          <a:noFill/>
          <a:ln>
            <a:round/>
            <a:headEnd/>
            <a:tailEnd/>
          </a:ln>
        </p:spPr>
        <p:txBody>
          <a:bodyPr/>
          <a:lstStyle/>
          <a:p>
            <a:fld id="{2B0653D1-92FA-4A97-B2B1-330E2DC39B92}" type="slidenum">
              <a:rPr lang="zh-CN" altLang="zh-CN" smtClean="0"/>
              <a:pPr/>
              <a:t>176</a:t>
            </a:fld>
            <a:endParaRPr lang="zh-CN" altLang="zh-CN" smtClean="0"/>
          </a:p>
        </p:txBody>
      </p:sp>
      <p:sp>
        <p:nvSpPr>
          <p:cNvPr id="4403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0324" name="Rectangle 2"/>
          <p:cNvSpPr>
            <a:spLocks noGrp="1" noChangeArrowheads="1"/>
          </p:cNvSpPr>
          <p:nvPr>
            <p:ph type="body" idx="1"/>
          </p:nvPr>
        </p:nvSpPr>
        <p:spPr>
          <a:xfrm>
            <a:off x="685800" y="4400550"/>
            <a:ext cx="5486400" cy="3600450"/>
          </a:xfrm>
          <a:noFill/>
        </p:spPr>
        <p:txBody>
          <a:bodyPr wrap="none" anchor="ctr"/>
          <a:lstStyle/>
          <a:p>
            <a:endParaRPr lang="zh-CN" altLang="zh-CN" dirty="0" smtClean="0"/>
          </a:p>
        </p:txBody>
      </p:sp>
    </p:spTree>
    <p:extLst>
      <p:ext uri="{BB962C8B-B14F-4D97-AF65-F5344CB8AC3E}">
        <p14:creationId xmlns:p14="http://schemas.microsoft.com/office/powerpoint/2010/main" val="35283320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3394" name="Rectangle 7"/>
          <p:cNvSpPr>
            <a:spLocks noGrp="1" noChangeArrowheads="1"/>
          </p:cNvSpPr>
          <p:nvPr>
            <p:ph type="sldNum" sz="quarter"/>
          </p:nvPr>
        </p:nvSpPr>
        <p:spPr>
          <a:noFill/>
          <a:ln>
            <a:round/>
            <a:headEnd/>
            <a:tailEnd/>
          </a:ln>
        </p:spPr>
        <p:txBody>
          <a:bodyPr/>
          <a:lstStyle/>
          <a:p>
            <a:fld id="{AFF6D1D0-F1B2-443D-9843-F66DD75AD264}" type="slidenum">
              <a:rPr lang="zh-CN" altLang="zh-CN" smtClean="0"/>
              <a:pPr/>
              <a:t>179</a:t>
            </a:fld>
            <a:endParaRPr lang="zh-CN" altLang="zh-CN" smtClean="0"/>
          </a:p>
        </p:txBody>
      </p:sp>
      <p:sp>
        <p:nvSpPr>
          <p:cNvPr id="4433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33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41762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4418" name="Rectangle 7"/>
          <p:cNvSpPr>
            <a:spLocks noGrp="1" noChangeArrowheads="1"/>
          </p:cNvSpPr>
          <p:nvPr>
            <p:ph type="sldNum" sz="quarter"/>
          </p:nvPr>
        </p:nvSpPr>
        <p:spPr>
          <a:noFill/>
          <a:ln>
            <a:round/>
            <a:headEnd/>
            <a:tailEnd/>
          </a:ln>
        </p:spPr>
        <p:txBody>
          <a:bodyPr/>
          <a:lstStyle/>
          <a:p>
            <a:fld id="{FD3736C3-5AB4-4AB9-8029-5318D27524B8}" type="slidenum">
              <a:rPr lang="zh-CN" altLang="zh-CN" smtClean="0"/>
              <a:pPr/>
              <a:t>180</a:t>
            </a:fld>
            <a:endParaRPr lang="zh-CN" altLang="zh-CN" smtClean="0"/>
          </a:p>
        </p:txBody>
      </p:sp>
      <p:sp>
        <p:nvSpPr>
          <p:cNvPr id="4444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44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184035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5442" name="Rectangle 7"/>
          <p:cNvSpPr>
            <a:spLocks noGrp="1" noChangeArrowheads="1"/>
          </p:cNvSpPr>
          <p:nvPr>
            <p:ph type="sldNum" sz="quarter"/>
          </p:nvPr>
        </p:nvSpPr>
        <p:spPr>
          <a:noFill/>
          <a:ln>
            <a:round/>
            <a:headEnd/>
            <a:tailEnd/>
          </a:ln>
        </p:spPr>
        <p:txBody>
          <a:bodyPr/>
          <a:lstStyle/>
          <a:p>
            <a:fld id="{C400BED1-0E14-4E1A-9900-F934C427009E}" type="slidenum">
              <a:rPr lang="zh-CN" altLang="zh-CN" smtClean="0"/>
              <a:pPr/>
              <a:t>184</a:t>
            </a:fld>
            <a:endParaRPr lang="zh-CN" altLang="zh-CN" smtClean="0"/>
          </a:p>
        </p:txBody>
      </p:sp>
      <p:sp>
        <p:nvSpPr>
          <p:cNvPr id="4454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454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605384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4242" name="Rectangle 7"/>
          <p:cNvSpPr>
            <a:spLocks noGrp="1" noChangeArrowheads="1"/>
          </p:cNvSpPr>
          <p:nvPr>
            <p:ph type="sldNum" sz="quarter"/>
          </p:nvPr>
        </p:nvSpPr>
        <p:spPr>
          <a:noFill/>
          <a:ln>
            <a:round/>
            <a:headEnd/>
            <a:tailEnd/>
          </a:ln>
        </p:spPr>
        <p:txBody>
          <a:bodyPr/>
          <a:lstStyle/>
          <a:p>
            <a:fld id="{DDA9766E-806A-43AF-BBD2-FA6796B6E730}" type="slidenum">
              <a:rPr lang="zh-CN" altLang="zh-CN" smtClean="0"/>
              <a:pPr/>
              <a:t>204</a:t>
            </a:fld>
            <a:endParaRPr lang="zh-CN" altLang="zh-CN" smtClean="0"/>
          </a:p>
        </p:txBody>
      </p:sp>
      <p:sp>
        <p:nvSpPr>
          <p:cNvPr id="3942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42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7472553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pPr>
              <a:defRPr/>
            </a:pPr>
            <a:fld id="{41663963-8C6F-4653-A387-293135D45834}" type="slidenum">
              <a:rPr lang="zh-CN" altLang="zh-CN" smtClean="0"/>
              <a:pPr>
                <a:defRPr/>
              </a:pPr>
              <a:t>206</a:t>
            </a:fld>
            <a:endParaRPr lang="zh-CN" altLang="zh-CN"/>
          </a:p>
        </p:txBody>
      </p:sp>
    </p:spTree>
    <p:extLst>
      <p:ext uri="{BB962C8B-B14F-4D97-AF65-F5344CB8AC3E}">
        <p14:creationId xmlns:p14="http://schemas.microsoft.com/office/powerpoint/2010/main" val="182727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250" name="Rectangle 7"/>
          <p:cNvSpPr>
            <a:spLocks noGrp="1" noChangeArrowheads="1"/>
          </p:cNvSpPr>
          <p:nvPr>
            <p:ph type="sldNum" sz="quarter"/>
          </p:nvPr>
        </p:nvSpPr>
        <p:spPr>
          <a:noFill/>
          <a:ln>
            <a:round/>
            <a:headEnd/>
            <a:tailEnd/>
          </a:ln>
        </p:spPr>
        <p:txBody>
          <a:bodyPr/>
          <a:lstStyle/>
          <a:p>
            <a:fld id="{0FB44C1A-AD36-4A1E-8934-DD0133F31470}" type="slidenum">
              <a:rPr lang="zh-CN" altLang="zh-CN" smtClean="0"/>
              <a:pPr/>
              <a:t>15</a:t>
            </a:fld>
            <a:endParaRPr lang="zh-CN" altLang="zh-CN" smtClean="0"/>
          </a:p>
        </p:txBody>
      </p:sp>
      <p:sp>
        <p:nvSpPr>
          <p:cNvPr id="309251"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0925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4899032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0"/>
          </p:nvPr>
        </p:nvSpPr>
        <p:spPr/>
        <p:txBody>
          <a:bodyPr/>
          <a:lstStyle/>
          <a:p>
            <a:pPr>
              <a:defRPr/>
            </a:pPr>
            <a:fld id="{41663963-8C6F-4653-A387-293135D45834}" type="slidenum">
              <a:rPr lang="zh-CN" altLang="zh-CN" smtClean="0"/>
              <a:pPr>
                <a:defRPr/>
              </a:pPr>
              <a:t>209</a:t>
            </a:fld>
            <a:endParaRPr lang="zh-CN" altLang="zh-CN"/>
          </a:p>
        </p:txBody>
      </p:sp>
    </p:spTree>
    <p:extLst>
      <p:ext uri="{BB962C8B-B14F-4D97-AF65-F5344CB8AC3E}">
        <p14:creationId xmlns:p14="http://schemas.microsoft.com/office/powerpoint/2010/main" val="224975874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5922" name="Rectangle 7"/>
          <p:cNvSpPr>
            <a:spLocks noGrp="1" noChangeArrowheads="1"/>
          </p:cNvSpPr>
          <p:nvPr>
            <p:ph type="sldNum" sz="quarter"/>
          </p:nvPr>
        </p:nvSpPr>
        <p:spPr>
          <a:noFill/>
          <a:ln>
            <a:round/>
            <a:headEnd/>
            <a:tailEnd/>
          </a:ln>
        </p:spPr>
        <p:txBody>
          <a:bodyPr/>
          <a:lstStyle/>
          <a:p>
            <a:fld id="{8D9D2D17-A150-4BBD-ACBE-A27D35E8E79A}" type="slidenum">
              <a:rPr lang="zh-CN" altLang="zh-CN" smtClean="0"/>
              <a:pPr/>
              <a:t>210</a:t>
            </a:fld>
            <a:endParaRPr lang="zh-CN" altLang="zh-CN" smtClean="0"/>
          </a:p>
        </p:txBody>
      </p:sp>
      <p:sp>
        <p:nvSpPr>
          <p:cNvPr id="4659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659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39220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7970" name="Rectangle 7"/>
          <p:cNvSpPr>
            <a:spLocks noGrp="1" noChangeArrowheads="1"/>
          </p:cNvSpPr>
          <p:nvPr>
            <p:ph type="sldNum" sz="quarter"/>
          </p:nvPr>
        </p:nvSpPr>
        <p:spPr>
          <a:noFill/>
          <a:ln>
            <a:round/>
            <a:headEnd/>
            <a:tailEnd/>
          </a:ln>
        </p:spPr>
        <p:txBody>
          <a:bodyPr/>
          <a:lstStyle/>
          <a:p>
            <a:fld id="{3E1A2F7B-D694-4BA5-9E61-5AB746789BEA}" type="slidenum">
              <a:rPr lang="zh-CN" altLang="zh-CN" smtClean="0"/>
              <a:pPr/>
              <a:t>212</a:t>
            </a:fld>
            <a:endParaRPr lang="zh-CN" altLang="zh-CN" smtClean="0"/>
          </a:p>
        </p:txBody>
      </p:sp>
      <p:sp>
        <p:nvSpPr>
          <p:cNvPr id="4679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679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768177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4114" name="Rectangle 7"/>
          <p:cNvSpPr>
            <a:spLocks noGrp="1" noChangeArrowheads="1"/>
          </p:cNvSpPr>
          <p:nvPr>
            <p:ph type="sldNum" sz="quarter"/>
          </p:nvPr>
        </p:nvSpPr>
        <p:spPr>
          <a:noFill/>
          <a:ln>
            <a:round/>
            <a:headEnd/>
            <a:tailEnd/>
          </a:ln>
        </p:spPr>
        <p:txBody>
          <a:bodyPr/>
          <a:lstStyle/>
          <a:p>
            <a:fld id="{2791ECCC-00C5-464C-9C88-B8C2FAF3725C}" type="slidenum">
              <a:rPr lang="zh-CN" altLang="zh-CN" smtClean="0"/>
              <a:pPr/>
              <a:t>214</a:t>
            </a:fld>
            <a:endParaRPr lang="zh-CN" altLang="zh-CN" smtClean="0"/>
          </a:p>
        </p:txBody>
      </p:sp>
      <p:sp>
        <p:nvSpPr>
          <p:cNvPr id="4741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41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5310024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7"/>
          <p:cNvSpPr>
            <a:spLocks noGrp="1" noChangeArrowheads="1"/>
          </p:cNvSpPr>
          <p:nvPr>
            <p:ph type="sldNum" sz="quarter"/>
          </p:nvPr>
        </p:nvSpPr>
        <p:spPr>
          <a:noFill/>
          <a:ln>
            <a:round/>
            <a:headEnd/>
            <a:tailEnd/>
          </a:ln>
        </p:spPr>
        <p:txBody>
          <a:bodyPr/>
          <a:lstStyle/>
          <a:p>
            <a:fld id="{337FC31C-F400-438A-BDC9-21674859DF91}" type="slidenum">
              <a:rPr lang="zh-CN" altLang="zh-CN" smtClean="0"/>
              <a:pPr/>
              <a:t>215</a:t>
            </a:fld>
            <a:endParaRPr lang="zh-CN" altLang="zh-CN" smtClean="0"/>
          </a:p>
        </p:txBody>
      </p:sp>
      <p:sp>
        <p:nvSpPr>
          <p:cNvPr id="4730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30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8762527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幻灯片图像占位符 1"/>
          <p:cNvSpPr>
            <a:spLocks noGrp="1" noRot="1" noChangeAspect="1" noTextEdit="1"/>
          </p:cNvSpPr>
          <p:nvPr>
            <p:ph type="sldImg"/>
          </p:nvPr>
        </p:nvSpPr>
        <p:spPr>
          <a:ln/>
        </p:spPr>
      </p:sp>
      <p:sp>
        <p:nvSpPr>
          <p:cNvPr id="468995" name="备注占位符 2"/>
          <p:cNvSpPr>
            <a:spLocks noGrp="1"/>
          </p:cNvSpPr>
          <p:nvPr>
            <p:ph type="body" idx="1"/>
          </p:nvPr>
        </p:nvSpPr>
        <p:spPr>
          <a:noFill/>
        </p:spPr>
        <p:txBody>
          <a:bodyPr/>
          <a:lstStyle/>
          <a:p>
            <a:endParaRPr lang="zh-CN" altLang="en-US" smtClean="0"/>
          </a:p>
        </p:txBody>
      </p:sp>
      <p:sp>
        <p:nvSpPr>
          <p:cNvPr id="468996" name="灯片编号占位符 3"/>
          <p:cNvSpPr>
            <a:spLocks noGrp="1"/>
          </p:cNvSpPr>
          <p:nvPr>
            <p:ph type="sldNum" sz="quarter"/>
          </p:nvPr>
        </p:nvSpPr>
        <p:spPr>
          <a:noFill/>
          <a:ln>
            <a:round/>
            <a:headEnd/>
            <a:tailEnd/>
          </a:ln>
        </p:spPr>
        <p:txBody>
          <a:bodyPr/>
          <a:lstStyle/>
          <a:p>
            <a:fld id="{D47D17BD-DD3D-4888-AAD3-2C7F7A22DE11}" type="slidenum">
              <a:rPr lang="zh-CN" altLang="zh-CN" smtClean="0"/>
              <a:pPr/>
              <a:t>218</a:t>
            </a:fld>
            <a:endParaRPr lang="zh-CN" altLang="zh-CN" smtClean="0"/>
          </a:p>
        </p:txBody>
      </p:sp>
    </p:spTree>
    <p:extLst>
      <p:ext uri="{BB962C8B-B14F-4D97-AF65-F5344CB8AC3E}">
        <p14:creationId xmlns:p14="http://schemas.microsoft.com/office/powerpoint/2010/main" val="29067472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幻灯片图像占位符 1"/>
          <p:cNvSpPr>
            <a:spLocks noGrp="1" noRot="1" noChangeAspect="1" noTextEdit="1"/>
          </p:cNvSpPr>
          <p:nvPr>
            <p:ph type="sldImg"/>
          </p:nvPr>
        </p:nvSpPr>
        <p:spPr>
          <a:ln/>
        </p:spPr>
      </p:sp>
      <p:sp>
        <p:nvSpPr>
          <p:cNvPr id="470019" name="备注占位符 2"/>
          <p:cNvSpPr>
            <a:spLocks noGrp="1"/>
          </p:cNvSpPr>
          <p:nvPr>
            <p:ph type="body" idx="1"/>
          </p:nvPr>
        </p:nvSpPr>
        <p:spPr>
          <a:noFill/>
        </p:spPr>
        <p:txBody>
          <a:bodyPr/>
          <a:lstStyle/>
          <a:p>
            <a:endParaRPr lang="zh-CN" altLang="en-US" smtClean="0"/>
          </a:p>
        </p:txBody>
      </p:sp>
      <p:sp>
        <p:nvSpPr>
          <p:cNvPr id="470020" name="灯片编号占位符 3"/>
          <p:cNvSpPr>
            <a:spLocks noGrp="1"/>
          </p:cNvSpPr>
          <p:nvPr>
            <p:ph type="sldNum" sz="quarter"/>
          </p:nvPr>
        </p:nvSpPr>
        <p:spPr>
          <a:noFill/>
          <a:ln>
            <a:round/>
            <a:headEnd/>
            <a:tailEnd/>
          </a:ln>
        </p:spPr>
        <p:txBody>
          <a:bodyPr/>
          <a:lstStyle/>
          <a:p>
            <a:fld id="{19C0C287-4A37-46FD-A340-9202DF5AFDDE}" type="slidenum">
              <a:rPr lang="zh-CN" altLang="zh-CN" smtClean="0"/>
              <a:pPr/>
              <a:t>221</a:t>
            </a:fld>
            <a:endParaRPr lang="zh-CN" altLang="zh-CN" smtClean="0"/>
          </a:p>
        </p:txBody>
      </p:sp>
    </p:spTree>
    <p:extLst>
      <p:ext uri="{BB962C8B-B14F-4D97-AF65-F5344CB8AC3E}">
        <p14:creationId xmlns:p14="http://schemas.microsoft.com/office/powerpoint/2010/main" val="9756680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066" name="Rectangle 7"/>
          <p:cNvSpPr>
            <a:spLocks noGrp="1" noChangeArrowheads="1"/>
          </p:cNvSpPr>
          <p:nvPr>
            <p:ph type="sldNum" sz="quarter"/>
          </p:nvPr>
        </p:nvSpPr>
        <p:spPr>
          <a:noFill/>
          <a:ln>
            <a:round/>
            <a:headEnd/>
            <a:tailEnd/>
          </a:ln>
        </p:spPr>
        <p:txBody>
          <a:bodyPr/>
          <a:lstStyle/>
          <a:p>
            <a:fld id="{A8658CAC-C5E6-4901-8CD3-44FB052121F9}" type="slidenum">
              <a:rPr lang="zh-CN" altLang="zh-CN" smtClean="0"/>
              <a:pPr/>
              <a:t>224</a:t>
            </a:fld>
            <a:endParaRPr lang="zh-CN" altLang="zh-CN" smtClean="0"/>
          </a:p>
        </p:txBody>
      </p:sp>
      <p:sp>
        <p:nvSpPr>
          <p:cNvPr id="472067" name="Text Box 1"/>
          <p:cNvSpPr txBox="1">
            <a:spLocks noChangeArrowheads="1"/>
          </p:cNvSpPr>
          <p:nvPr/>
        </p:nvSpPr>
        <p:spPr bwMode="auto">
          <a:xfrm>
            <a:off x="1222375" y="3267075"/>
            <a:ext cx="6718300" cy="3095625"/>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472068" name="Rectangle 2"/>
          <p:cNvSpPr>
            <a:spLocks noGrp="1" noRot="1" noChangeAspect="1" noChangeArrowheads="1" noTextEdit="1"/>
          </p:cNvSpPr>
          <p:nvPr>
            <p:ph type="sldImg"/>
          </p:nvPr>
        </p:nvSpPr>
        <p:spPr>
          <a:xfrm>
            <a:off x="2867025" y="519113"/>
            <a:ext cx="3429000" cy="2571750"/>
          </a:xfrm>
          <a:solidFill>
            <a:srgbClr val="FFFFFF"/>
          </a:solidFill>
          <a:ln/>
        </p:spPr>
      </p:sp>
    </p:spTree>
    <p:extLst>
      <p:ext uri="{BB962C8B-B14F-4D97-AF65-F5344CB8AC3E}">
        <p14:creationId xmlns:p14="http://schemas.microsoft.com/office/powerpoint/2010/main" val="26513317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6162" name="Rectangle 7"/>
          <p:cNvSpPr>
            <a:spLocks noGrp="1" noChangeArrowheads="1"/>
          </p:cNvSpPr>
          <p:nvPr>
            <p:ph type="sldNum" sz="quarter"/>
          </p:nvPr>
        </p:nvSpPr>
        <p:spPr>
          <a:noFill/>
          <a:ln>
            <a:round/>
            <a:headEnd/>
            <a:tailEnd/>
          </a:ln>
        </p:spPr>
        <p:txBody>
          <a:bodyPr/>
          <a:lstStyle/>
          <a:p>
            <a:fld id="{FBF20C60-2E5E-4025-8826-2DB4B5FF0869}" type="slidenum">
              <a:rPr lang="zh-CN" altLang="zh-CN" smtClean="0"/>
              <a:pPr/>
              <a:t>225</a:t>
            </a:fld>
            <a:endParaRPr lang="zh-CN" altLang="zh-CN" smtClean="0"/>
          </a:p>
        </p:txBody>
      </p:sp>
      <p:sp>
        <p:nvSpPr>
          <p:cNvPr id="4761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61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900006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7186" name="Rectangle 7"/>
          <p:cNvSpPr>
            <a:spLocks noGrp="1" noChangeArrowheads="1"/>
          </p:cNvSpPr>
          <p:nvPr>
            <p:ph type="sldNum" sz="quarter"/>
          </p:nvPr>
        </p:nvSpPr>
        <p:spPr>
          <a:noFill/>
          <a:ln>
            <a:round/>
            <a:headEnd/>
            <a:tailEnd/>
          </a:ln>
        </p:spPr>
        <p:txBody>
          <a:bodyPr/>
          <a:lstStyle/>
          <a:p>
            <a:fld id="{D3D4A958-E5F6-4873-8732-14476F21816C}" type="slidenum">
              <a:rPr lang="zh-CN" altLang="zh-CN" smtClean="0"/>
              <a:pPr/>
              <a:t>226</a:t>
            </a:fld>
            <a:endParaRPr lang="zh-CN" altLang="zh-CN" smtClean="0"/>
          </a:p>
        </p:txBody>
      </p:sp>
      <p:sp>
        <p:nvSpPr>
          <p:cNvPr id="4771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71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46663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274" name="Rectangle 7"/>
          <p:cNvSpPr>
            <a:spLocks noGrp="1" noChangeArrowheads="1"/>
          </p:cNvSpPr>
          <p:nvPr>
            <p:ph type="sldNum" sz="quarter"/>
          </p:nvPr>
        </p:nvSpPr>
        <p:spPr>
          <a:noFill/>
          <a:ln>
            <a:round/>
            <a:headEnd/>
            <a:tailEnd/>
          </a:ln>
        </p:spPr>
        <p:txBody>
          <a:bodyPr/>
          <a:lstStyle/>
          <a:p>
            <a:fld id="{DAEE2CDC-0F7C-4B15-96CA-BC3232F6D4E8}" type="slidenum">
              <a:rPr lang="zh-CN" altLang="zh-CN" smtClean="0"/>
              <a:pPr/>
              <a:t>16</a:t>
            </a:fld>
            <a:endParaRPr lang="zh-CN" altLang="zh-CN" smtClean="0"/>
          </a:p>
        </p:txBody>
      </p:sp>
      <p:sp>
        <p:nvSpPr>
          <p:cNvPr id="3102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0276"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2009-11-16</a:t>
            </a:r>
          </a:p>
        </p:txBody>
      </p:sp>
    </p:spTree>
    <p:extLst>
      <p:ext uri="{BB962C8B-B14F-4D97-AF65-F5344CB8AC3E}">
        <p14:creationId xmlns:p14="http://schemas.microsoft.com/office/powerpoint/2010/main" val="23056370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8210" name="Rectangle 7"/>
          <p:cNvSpPr>
            <a:spLocks noGrp="1" noChangeArrowheads="1"/>
          </p:cNvSpPr>
          <p:nvPr>
            <p:ph type="sldNum" sz="quarter"/>
          </p:nvPr>
        </p:nvSpPr>
        <p:spPr>
          <a:noFill/>
          <a:ln>
            <a:round/>
            <a:headEnd/>
            <a:tailEnd/>
          </a:ln>
        </p:spPr>
        <p:txBody>
          <a:bodyPr/>
          <a:lstStyle/>
          <a:p>
            <a:fld id="{9CA38AF3-DA74-43DE-9316-86DE4A6AA743}" type="slidenum">
              <a:rPr lang="zh-CN" altLang="zh-CN" smtClean="0"/>
              <a:pPr/>
              <a:t>232</a:t>
            </a:fld>
            <a:endParaRPr lang="zh-CN" altLang="zh-CN" smtClean="0"/>
          </a:p>
        </p:txBody>
      </p:sp>
      <p:sp>
        <p:nvSpPr>
          <p:cNvPr id="4782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82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25913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7"/>
          <p:cNvSpPr>
            <a:spLocks noGrp="1" noChangeArrowheads="1"/>
          </p:cNvSpPr>
          <p:nvPr>
            <p:ph type="sldNum" sz="quarter"/>
          </p:nvPr>
        </p:nvSpPr>
        <p:spPr>
          <a:noFill/>
          <a:ln>
            <a:round/>
            <a:headEnd/>
            <a:tailEnd/>
          </a:ln>
        </p:spPr>
        <p:txBody>
          <a:bodyPr/>
          <a:lstStyle/>
          <a:p>
            <a:fld id="{F10349D1-4ACD-4EAB-8ACF-9CA029C83EC8}" type="slidenum">
              <a:rPr lang="zh-CN" altLang="zh-CN" smtClean="0"/>
              <a:pPr/>
              <a:t>233</a:t>
            </a:fld>
            <a:endParaRPr lang="zh-CN" altLang="zh-CN" smtClean="0"/>
          </a:p>
        </p:txBody>
      </p:sp>
      <p:sp>
        <p:nvSpPr>
          <p:cNvPr id="4792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792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305552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0258" name="Rectangle 7"/>
          <p:cNvSpPr>
            <a:spLocks noGrp="1" noChangeArrowheads="1"/>
          </p:cNvSpPr>
          <p:nvPr>
            <p:ph type="sldNum" sz="quarter"/>
          </p:nvPr>
        </p:nvSpPr>
        <p:spPr>
          <a:noFill/>
          <a:ln>
            <a:round/>
            <a:headEnd/>
            <a:tailEnd/>
          </a:ln>
        </p:spPr>
        <p:txBody>
          <a:bodyPr/>
          <a:lstStyle/>
          <a:p>
            <a:fld id="{2B05D526-F8AE-40ED-A943-5179D780BDEE}" type="slidenum">
              <a:rPr lang="zh-CN" altLang="zh-CN" smtClean="0"/>
              <a:pPr/>
              <a:t>234</a:t>
            </a:fld>
            <a:endParaRPr lang="zh-CN" altLang="zh-CN" smtClean="0"/>
          </a:p>
        </p:txBody>
      </p:sp>
      <p:sp>
        <p:nvSpPr>
          <p:cNvPr id="4802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02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702736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7"/>
          <p:cNvSpPr>
            <a:spLocks noGrp="1" noChangeArrowheads="1"/>
          </p:cNvSpPr>
          <p:nvPr>
            <p:ph type="sldNum" sz="quarter"/>
          </p:nvPr>
        </p:nvSpPr>
        <p:spPr>
          <a:noFill/>
          <a:ln>
            <a:round/>
            <a:headEnd/>
            <a:tailEnd/>
          </a:ln>
        </p:spPr>
        <p:txBody>
          <a:bodyPr/>
          <a:lstStyle/>
          <a:p>
            <a:fld id="{A1A63B9A-22A5-4BD0-978B-3C0DAA9D3674}" type="slidenum">
              <a:rPr lang="zh-CN" altLang="zh-CN" smtClean="0"/>
              <a:pPr/>
              <a:t>235</a:t>
            </a:fld>
            <a:endParaRPr lang="zh-CN" altLang="zh-CN" smtClean="0"/>
          </a:p>
        </p:txBody>
      </p:sp>
      <p:sp>
        <p:nvSpPr>
          <p:cNvPr id="4812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12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969623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2306" name="Rectangle 7"/>
          <p:cNvSpPr>
            <a:spLocks noGrp="1" noChangeArrowheads="1"/>
          </p:cNvSpPr>
          <p:nvPr>
            <p:ph type="sldNum" sz="quarter"/>
          </p:nvPr>
        </p:nvSpPr>
        <p:spPr>
          <a:noFill/>
          <a:ln>
            <a:round/>
            <a:headEnd/>
            <a:tailEnd/>
          </a:ln>
        </p:spPr>
        <p:txBody>
          <a:bodyPr/>
          <a:lstStyle/>
          <a:p>
            <a:fld id="{C597F651-04D3-4827-B559-3FFC61CBA25E}" type="slidenum">
              <a:rPr lang="zh-CN" altLang="zh-CN" smtClean="0"/>
              <a:pPr/>
              <a:t>236</a:t>
            </a:fld>
            <a:endParaRPr lang="zh-CN" altLang="zh-CN" smtClean="0"/>
          </a:p>
        </p:txBody>
      </p:sp>
      <p:sp>
        <p:nvSpPr>
          <p:cNvPr id="4823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23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1611036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7"/>
          <p:cNvSpPr>
            <a:spLocks noGrp="1" noChangeArrowheads="1"/>
          </p:cNvSpPr>
          <p:nvPr>
            <p:ph type="sldNum" sz="quarter"/>
          </p:nvPr>
        </p:nvSpPr>
        <p:spPr>
          <a:noFill/>
          <a:ln>
            <a:round/>
            <a:headEnd/>
            <a:tailEnd/>
          </a:ln>
        </p:spPr>
        <p:txBody>
          <a:bodyPr/>
          <a:lstStyle/>
          <a:p>
            <a:fld id="{A3D1C98F-D291-49EF-9706-5F7933D01502}" type="slidenum">
              <a:rPr lang="zh-CN" altLang="zh-CN" smtClean="0"/>
              <a:pPr/>
              <a:t>237</a:t>
            </a:fld>
            <a:endParaRPr lang="zh-CN" altLang="zh-CN" smtClean="0"/>
          </a:p>
        </p:txBody>
      </p:sp>
      <p:sp>
        <p:nvSpPr>
          <p:cNvPr id="4833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33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8856665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4354" name="Rectangle 7"/>
          <p:cNvSpPr>
            <a:spLocks noGrp="1" noChangeArrowheads="1"/>
          </p:cNvSpPr>
          <p:nvPr>
            <p:ph type="sldNum" sz="quarter"/>
          </p:nvPr>
        </p:nvSpPr>
        <p:spPr>
          <a:noFill/>
          <a:ln>
            <a:round/>
            <a:headEnd/>
            <a:tailEnd/>
          </a:ln>
        </p:spPr>
        <p:txBody>
          <a:bodyPr/>
          <a:lstStyle/>
          <a:p>
            <a:fld id="{6C13CAB5-501A-4DE2-ABD6-AD186960A998}" type="slidenum">
              <a:rPr lang="zh-CN" altLang="zh-CN" smtClean="0"/>
              <a:pPr/>
              <a:t>238</a:t>
            </a:fld>
            <a:endParaRPr lang="zh-CN" altLang="zh-CN" smtClean="0"/>
          </a:p>
        </p:txBody>
      </p:sp>
      <p:sp>
        <p:nvSpPr>
          <p:cNvPr id="4843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43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175377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5378" name="Rectangle 7"/>
          <p:cNvSpPr>
            <a:spLocks noGrp="1" noChangeArrowheads="1"/>
          </p:cNvSpPr>
          <p:nvPr>
            <p:ph type="sldNum" sz="quarter"/>
          </p:nvPr>
        </p:nvSpPr>
        <p:spPr>
          <a:noFill/>
          <a:ln>
            <a:round/>
            <a:headEnd/>
            <a:tailEnd/>
          </a:ln>
        </p:spPr>
        <p:txBody>
          <a:bodyPr/>
          <a:lstStyle/>
          <a:p>
            <a:fld id="{B0870401-2615-45E0-BB76-858FC3627701}" type="slidenum">
              <a:rPr lang="zh-CN" altLang="zh-CN" smtClean="0"/>
              <a:pPr/>
              <a:t>239</a:t>
            </a:fld>
            <a:endParaRPr lang="zh-CN" altLang="zh-CN" smtClean="0"/>
          </a:p>
        </p:txBody>
      </p:sp>
      <p:sp>
        <p:nvSpPr>
          <p:cNvPr id="4853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53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8543687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6402" name="Rectangle 7"/>
          <p:cNvSpPr>
            <a:spLocks noGrp="1" noChangeArrowheads="1"/>
          </p:cNvSpPr>
          <p:nvPr>
            <p:ph type="sldNum" sz="quarter"/>
          </p:nvPr>
        </p:nvSpPr>
        <p:spPr>
          <a:noFill/>
          <a:ln>
            <a:round/>
            <a:headEnd/>
            <a:tailEnd/>
          </a:ln>
        </p:spPr>
        <p:txBody>
          <a:bodyPr/>
          <a:lstStyle/>
          <a:p>
            <a:fld id="{3D2FF232-344A-46E7-BA3A-37028563305A}" type="slidenum">
              <a:rPr lang="zh-CN" altLang="zh-CN" smtClean="0"/>
              <a:pPr/>
              <a:t>240</a:t>
            </a:fld>
            <a:endParaRPr lang="zh-CN" altLang="zh-CN" smtClean="0"/>
          </a:p>
        </p:txBody>
      </p:sp>
      <p:sp>
        <p:nvSpPr>
          <p:cNvPr id="4864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64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65119414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7"/>
          <p:cNvSpPr>
            <a:spLocks noGrp="1" noChangeArrowheads="1"/>
          </p:cNvSpPr>
          <p:nvPr>
            <p:ph type="sldNum" sz="quarter"/>
          </p:nvPr>
        </p:nvSpPr>
        <p:spPr>
          <a:noFill/>
          <a:ln>
            <a:round/>
            <a:headEnd/>
            <a:tailEnd/>
          </a:ln>
        </p:spPr>
        <p:txBody>
          <a:bodyPr/>
          <a:lstStyle/>
          <a:p>
            <a:fld id="{7BCEA846-D356-431F-A56D-45C217A77FAE}" type="slidenum">
              <a:rPr lang="zh-CN" altLang="zh-CN" smtClean="0"/>
              <a:pPr/>
              <a:t>241</a:t>
            </a:fld>
            <a:endParaRPr lang="zh-CN" altLang="zh-CN" smtClean="0"/>
          </a:p>
        </p:txBody>
      </p:sp>
      <p:sp>
        <p:nvSpPr>
          <p:cNvPr id="4874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74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2328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7"/>
          <p:cNvSpPr>
            <a:spLocks noGrp="1" noChangeArrowheads="1"/>
          </p:cNvSpPr>
          <p:nvPr>
            <p:ph type="sldNum" sz="quarter"/>
          </p:nvPr>
        </p:nvSpPr>
        <p:spPr>
          <a:noFill/>
          <a:ln>
            <a:round/>
            <a:headEnd/>
            <a:tailEnd/>
          </a:ln>
        </p:spPr>
        <p:txBody>
          <a:bodyPr/>
          <a:lstStyle/>
          <a:p>
            <a:fld id="{993730D7-1149-44A1-865C-92E8F138BCE2}" type="slidenum">
              <a:rPr lang="zh-CN" altLang="zh-CN" smtClean="0"/>
              <a:pPr/>
              <a:t>17</a:t>
            </a:fld>
            <a:endParaRPr lang="zh-CN" altLang="zh-CN" smtClean="0"/>
          </a:p>
        </p:txBody>
      </p:sp>
      <p:sp>
        <p:nvSpPr>
          <p:cNvPr id="311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1300"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2013-04-02</a:t>
            </a:r>
          </a:p>
        </p:txBody>
      </p:sp>
    </p:spTree>
    <p:extLst>
      <p:ext uri="{BB962C8B-B14F-4D97-AF65-F5344CB8AC3E}">
        <p14:creationId xmlns:p14="http://schemas.microsoft.com/office/powerpoint/2010/main" val="17005598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8450" name="Rectangle 7"/>
          <p:cNvSpPr>
            <a:spLocks noGrp="1" noChangeArrowheads="1"/>
          </p:cNvSpPr>
          <p:nvPr>
            <p:ph type="sldNum" sz="quarter"/>
          </p:nvPr>
        </p:nvSpPr>
        <p:spPr>
          <a:noFill/>
          <a:ln>
            <a:round/>
            <a:headEnd/>
            <a:tailEnd/>
          </a:ln>
        </p:spPr>
        <p:txBody>
          <a:bodyPr/>
          <a:lstStyle/>
          <a:p>
            <a:fld id="{560A9F77-1B41-45BF-8FA9-9624A5573357}" type="slidenum">
              <a:rPr lang="zh-CN" altLang="zh-CN" smtClean="0"/>
              <a:pPr/>
              <a:t>242</a:t>
            </a:fld>
            <a:endParaRPr lang="zh-CN" altLang="zh-CN" smtClean="0"/>
          </a:p>
        </p:txBody>
      </p:sp>
      <p:sp>
        <p:nvSpPr>
          <p:cNvPr id="4884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845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735939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7"/>
          <p:cNvSpPr>
            <a:spLocks noGrp="1" noChangeArrowheads="1"/>
          </p:cNvSpPr>
          <p:nvPr>
            <p:ph type="sldNum" sz="quarter"/>
          </p:nvPr>
        </p:nvSpPr>
        <p:spPr>
          <a:noFill/>
          <a:ln>
            <a:round/>
            <a:headEnd/>
            <a:tailEnd/>
          </a:ln>
        </p:spPr>
        <p:txBody>
          <a:bodyPr/>
          <a:lstStyle/>
          <a:p>
            <a:fld id="{DF65CE81-D891-403A-A166-F60A4547F577}" type="slidenum">
              <a:rPr lang="zh-CN" altLang="zh-CN" smtClean="0"/>
              <a:pPr/>
              <a:t>243</a:t>
            </a:fld>
            <a:endParaRPr lang="zh-CN" altLang="zh-CN" smtClean="0"/>
          </a:p>
        </p:txBody>
      </p:sp>
      <p:sp>
        <p:nvSpPr>
          <p:cNvPr id="4894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8947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24316982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0498" name="Rectangle 7"/>
          <p:cNvSpPr>
            <a:spLocks noGrp="1" noChangeArrowheads="1"/>
          </p:cNvSpPr>
          <p:nvPr>
            <p:ph type="sldNum" sz="quarter"/>
          </p:nvPr>
        </p:nvSpPr>
        <p:spPr>
          <a:noFill/>
          <a:ln>
            <a:round/>
            <a:headEnd/>
            <a:tailEnd/>
          </a:ln>
        </p:spPr>
        <p:txBody>
          <a:bodyPr/>
          <a:lstStyle/>
          <a:p>
            <a:fld id="{3BECE7A6-CE47-427C-81B4-B8178B06A29B}" type="slidenum">
              <a:rPr lang="zh-CN" altLang="zh-CN" smtClean="0"/>
              <a:pPr/>
              <a:t>244</a:t>
            </a:fld>
            <a:endParaRPr lang="zh-CN" altLang="zh-CN" smtClean="0"/>
          </a:p>
        </p:txBody>
      </p:sp>
      <p:sp>
        <p:nvSpPr>
          <p:cNvPr id="4904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05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2830377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22" name="Rectangle 7"/>
          <p:cNvSpPr>
            <a:spLocks noGrp="1" noChangeArrowheads="1"/>
          </p:cNvSpPr>
          <p:nvPr>
            <p:ph type="sldNum" sz="quarter"/>
          </p:nvPr>
        </p:nvSpPr>
        <p:spPr>
          <a:noFill/>
          <a:ln>
            <a:round/>
            <a:headEnd/>
            <a:tailEnd/>
          </a:ln>
        </p:spPr>
        <p:txBody>
          <a:bodyPr/>
          <a:lstStyle/>
          <a:p>
            <a:fld id="{C4442CFD-00C1-4FFC-895D-C815026D6013}" type="slidenum">
              <a:rPr lang="zh-CN" altLang="zh-CN" smtClean="0"/>
              <a:pPr/>
              <a:t>245</a:t>
            </a:fld>
            <a:endParaRPr lang="zh-CN" altLang="zh-CN" smtClean="0"/>
          </a:p>
        </p:txBody>
      </p:sp>
      <p:sp>
        <p:nvSpPr>
          <p:cNvPr id="4915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15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647317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7"/>
          <p:cNvSpPr>
            <a:spLocks noGrp="1" noChangeArrowheads="1"/>
          </p:cNvSpPr>
          <p:nvPr>
            <p:ph type="sldNum" sz="quarter"/>
          </p:nvPr>
        </p:nvSpPr>
        <p:spPr>
          <a:noFill/>
          <a:ln>
            <a:round/>
            <a:headEnd/>
            <a:tailEnd/>
          </a:ln>
        </p:spPr>
        <p:txBody>
          <a:bodyPr/>
          <a:lstStyle/>
          <a:p>
            <a:fld id="{AD6DB7CC-38B1-47AD-8BDF-5277BF7227FB}" type="slidenum">
              <a:rPr lang="zh-CN" altLang="zh-CN" smtClean="0"/>
              <a:pPr/>
              <a:t>246</a:t>
            </a:fld>
            <a:endParaRPr lang="zh-CN" altLang="zh-CN" smtClean="0"/>
          </a:p>
        </p:txBody>
      </p:sp>
      <p:sp>
        <p:nvSpPr>
          <p:cNvPr id="4956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56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6605892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546" name="Rectangle 7"/>
          <p:cNvSpPr>
            <a:spLocks noGrp="1" noChangeArrowheads="1"/>
          </p:cNvSpPr>
          <p:nvPr>
            <p:ph type="sldNum" sz="quarter"/>
          </p:nvPr>
        </p:nvSpPr>
        <p:spPr>
          <a:noFill/>
          <a:ln>
            <a:round/>
            <a:headEnd/>
            <a:tailEnd/>
          </a:ln>
        </p:spPr>
        <p:txBody>
          <a:bodyPr/>
          <a:lstStyle/>
          <a:p>
            <a:fld id="{E2614B26-25AC-4E62-828D-105A4A4F18CC}" type="slidenum">
              <a:rPr lang="zh-CN" altLang="zh-CN" smtClean="0"/>
              <a:pPr/>
              <a:t>248</a:t>
            </a:fld>
            <a:endParaRPr lang="zh-CN" altLang="zh-CN" smtClean="0"/>
          </a:p>
        </p:txBody>
      </p:sp>
      <p:sp>
        <p:nvSpPr>
          <p:cNvPr id="4925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25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1548190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7"/>
          <p:cNvSpPr>
            <a:spLocks noGrp="1" noChangeArrowheads="1"/>
          </p:cNvSpPr>
          <p:nvPr>
            <p:ph type="sldNum" sz="quarter"/>
          </p:nvPr>
        </p:nvSpPr>
        <p:spPr>
          <a:noFill/>
          <a:ln>
            <a:round/>
            <a:headEnd/>
            <a:tailEnd/>
          </a:ln>
        </p:spPr>
        <p:txBody>
          <a:bodyPr/>
          <a:lstStyle/>
          <a:p>
            <a:fld id="{2C8C8D4A-FEE4-4E2E-9010-CECBDDB4E749}" type="slidenum">
              <a:rPr lang="zh-CN" altLang="zh-CN" smtClean="0"/>
              <a:pPr/>
              <a:t>249</a:t>
            </a:fld>
            <a:endParaRPr lang="zh-CN" altLang="zh-CN" smtClean="0"/>
          </a:p>
        </p:txBody>
      </p:sp>
      <p:sp>
        <p:nvSpPr>
          <p:cNvPr id="4935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935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9099952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7"/>
          <p:cNvSpPr>
            <a:spLocks noGrp="1" noChangeArrowheads="1"/>
          </p:cNvSpPr>
          <p:nvPr>
            <p:ph type="sldNum" sz="quarter"/>
          </p:nvPr>
        </p:nvSpPr>
        <p:spPr>
          <a:noFill/>
          <a:ln>
            <a:round/>
            <a:headEnd/>
            <a:tailEnd/>
          </a:ln>
        </p:spPr>
        <p:txBody>
          <a:bodyPr/>
          <a:lstStyle/>
          <a:p>
            <a:fld id="{43A9B5A7-909E-4011-8710-5FD04BDB7B75}" type="slidenum">
              <a:rPr lang="zh-CN" altLang="zh-CN" smtClean="0"/>
              <a:pPr/>
              <a:t>250</a:t>
            </a:fld>
            <a:endParaRPr lang="zh-CN" altLang="zh-CN" smtClean="0"/>
          </a:p>
        </p:txBody>
      </p:sp>
      <p:sp>
        <p:nvSpPr>
          <p:cNvPr id="51200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321394F-D984-4882-A530-8BE064B9B60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250</a:t>
            </a:fld>
            <a:endParaRPr lang="en-US" altLang="zh-CN" sz="1200">
              <a:solidFill>
                <a:srgbClr val="000000"/>
              </a:solidFill>
            </a:endParaRPr>
          </a:p>
        </p:txBody>
      </p:sp>
      <p:sp>
        <p:nvSpPr>
          <p:cNvPr id="51200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200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460926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7"/>
          <p:cNvSpPr>
            <a:spLocks noGrp="1" noChangeArrowheads="1"/>
          </p:cNvSpPr>
          <p:nvPr>
            <p:ph type="sldNum" sz="quarter"/>
          </p:nvPr>
        </p:nvSpPr>
        <p:spPr>
          <a:noFill/>
          <a:ln>
            <a:round/>
            <a:headEnd/>
            <a:tailEnd/>
          </a:ln>
        </p:spPr>
        <p:txBody>
          <a:bodyPr/>
          <a:lstStyle/>
          <a:p>
            <a:fld id="{41561A84-8031-4D94-BD62-C21E8F3E2037}" type="slidenum">
              <a:rPr lang="zh-CN" altLang="zh-CN" smtClean="0"/>
              <a:pPr/>
              <a:t>251</a:t>
            </a:fld>
            <a:endParaRPr lang="zh-CN" altLang="zh-CN" smtClean="0"/>
          </a:p>
        </p:txBody>
      </p:sp>
      <p:sp>
        <p:nvSpPr>
          <p:cNvPr id="50688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D04DED-5876-471B-92AA-31C7E2B229DD}"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251</a:t>
            </a:fld>
            <a:endParaRPr lang="en-US" altLang="zh-CN" sz="1200">
              <a:solidFill>
                <a:srgbClr val="000000"/>
              </a:solidFill>
            </a:endParaRPr>
          </a:p>
        </p:txBody>
      </p:sp>
      <p:sp>
        <p:nvSpPr>
          <p:cNvPr id="506884"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688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Focus is switching to function unit efficiency (as a measure of throughput).</a:t>
            </a:r>
          </a:p>
        </p:txBody>
      </p:sp>
    </p:spTree>
    <p:extLst>
      <p:ext uri="{BB962C8B-B14F-4D97-AF65-F5344CB8AC3E}">
        <p14:creationId xmlns:p14="http://schemas.microsoft.com/office/powerpoint/2010/main" val="31518830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8690" name="Rectangle 7"/>
          <p:cNvSpPr>
            <a:spLocks noGrp="1" noChangeArrowheads="1"/>
          </p:cNvSpPr>
          <p:nvPr>
            <p:ph type="sldNum" sz="quarter"/>
          </p:nvPr>
        </p:nvSpPr>
        <p:spPr>
          <a:noFill/>
          <a:ln>
            <a:round/>
            <a:headEnd/>
            <a:tailEnd/>
          </a:ln>
        </p:spPr>
        <p:txBody>
          <a:bodyPr/>
          <a:lstStyle/>
          <a:p>
            <a:fld id="{B12257DE-C6D1-43EC-AA69-A28214EBA47E}" type="slidenum">
              <a:rPr lang="zh-CN" altLang="zh-CN" smtClean="0"/>
              <a:pPr/>
              <a:t>252</a:t>
            </a:fld>
            <a:endParaRPr lang="zh-CN" altLang="zh-CN" smtClean="0"/>
          </a:p>
        </p:txBody>
      </p:sp>
      <p:sp>
        <p:nvSpPr>
          <p:cNvPr id="49869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6C20909-7F9E-443F-A52F-3DAA01F2032C}"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252</a:t>
            </a:fld>
            <a:endParaRPr lang="en-US" altLang="zh-CN" sz="1200">
              <a:solidFill>
                <a:srgbClr val="000000"/>
              </a:solidFill>
            </a:endParaRPr>
          </a:p>
        </p:txBody>
      </p:sp>
      <p:sp>
        <p:nvSpPr>
          <p:cNvPr id="49869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49869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3394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2322" name="Rectangle 7"/>
          <p:cNvSpPr>
            <a:spLocks noGrp="1" noChangeArrowheads="1"/>
          </p:cNvSpPr>
          <p:nvPr>
            <p:ph type="sldNum" sz="quarter"/>
          </p:nvPr>
        </p:nvSpPr>
        <p:spPr>
          <a:noFill/>
          <a:ln>
            <a:round/>
            <a:headEnd/>
            <a:tailEnd/>
          </a:ln>
        </p:spPr>
        <p:txBody>
          <a:bodyPr/>
          <a:lstStyle/>
          <a:p>
            <a:fld id="{058E6F08-3EF5-4912-99A5-CD7FD51E82FF}" type="slidenum">
              <a:rPr lang="zh-CN" altLang="zh-CN" smtClean="0"/>
              <a:pPr/>
              <a:t>18</a:t>
            </a:fld>
            <a:endParaRPr lang="zh-CN" altLang="zh-CN" smtClean="0"/>
          </a:p>
        </p:txBody>
      </p:sp>
      <p:sp>
        <p:nvSpPr>
          <p:cNvPr id="3123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23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24398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7"/>
          <p:cNvSpPr>
            <a:spLocks noGrp="1" noChangeArrowheads="1"/>
          </p:cNvSpPr>
          <p:nvPr>
            <p:ph type="sldNum" sz="quarter"/>
          </p:nvPr>
        </p:nvSpPr>
        <p:spPr>
          <a:noFill/>
          <a:ln>
            <a:round/>
            <a:headEnd/>
            <a:tailEnd/>
          </a:ln>
        </p:spPr>
        <p:txBody>
          <a:bodyPr/>
          <a:lstStyle/>
          <a:p>
            <a:fld id="{BCA99EB1-C50B-4327-AC30-54C9AF8E30D8}" type="slidenum">
              <a:rPr lang="zh-CN" altLang="zh-CN" smtClean="0"/>
              <a:pPr/>
              <a:t>253</a:t>
            </a:fld>
            <a:endParaRPr lang="zh-CN" altLang="zh-CN" smtClean="0"/>
          </a:p>
        </p:txBody>
      </p:sp>
      <p:sp>
        <p:nvSpPr>
          <p:cNvPr id="49971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2E19A27-FD23-4684-A9F8-6F00FC78B50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253</a:t>
            </a:fld>
            <a:endParaRPr lang="en-US" altLang="zh-CN" sz="1200">
              <a:solidFill>
                <a:srgbClr val="000000"/>
              </a:solidFill>
            </a:endParaRPr>
          </a:p>
        </p:txBody>
      </p:sp>
      <p:sp>
        <p:nvSpPr>
          <p:cNvPr id="499716"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499717"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115369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0738" name="Rectangle 7"/>
          <p:cNvSpPr>
            <a:spLocks noGrp="1" noChangeArrowheads="1"/>
          </p:cNvSpPr>
          <p:nvPr>
            <p:ph type="sldNum" sz="quarter"/>
          </p:nvPr>
        </p:nvSpPr>
        <p:spPr>
          <a:noFill/>
          <a:ln>
            <a:round/>
            <a:headEnd/>
            <a:tailEnd/>
          </a:ln>
        </p:spPr>
        <p:txBody>
          <a:bodyPr/>
          <a:lstStyle/>
          <a:p>
            <a:fld id="{37A9ADCE-4372-4336-965E-CC1F66F72DC5}" type="slidenum">
              <a:rPr lang="zh-CN" altLang="zh-CN" smtClean="0"/>
              <a:pPr/>
              <a:t>254</a:t>
            </a:fld>
            <a:endParaRPr lang="zh-CN" altLang="zh-CN" smtClean="0"/>
          </a:p>
        </p:txBody>
      </p:sp>
      <p:sp>
        <p:nvSpPr>
          <p:cNvPr id="50073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433475-88FB-4941-B901-7D572B470F34}"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254</a:t>
            </a:fld>
            <a:endParaRPr lang="en-US" altLang="zh-CN" sz="1200">
              <a:solidFill>
                <a:srgbClr val="000000"/>
              </a:solidFill>
            </a:endParaRPr>
          </a:p>
        </p:txBody>
      </p:sp>
      <p:sp>
        <p:nvSpPr>
          <p:cNvPr id="50074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074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2300801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幻灯片图像占位符 1"/>
          <p:cNvSpPr>
            <a:spLocks noGrp="1" noRot="1" noChangeAspect="1" noTextEdit="1"/>
          </p:cNvSpPr>
          <p:nvPr>
            <p:ph type="sldImg"/>
          </p:nvPr>
        </p:nvSpPr>
        <p:spPr>
          <a:ln/>
        </p:spPr>
      </p:sp>
      <p:sp>
        <p:nvSpPr>
          <p:cNvPr id="501763" name="备注占位符 2"/>
          <p:cNvSpPr>
            <a:spLocks noGrp="1"/>
          </p:cNvSpPr>
          <p:nvPr>
            <p:ph type="body" idx="1"/>
          </p:nvPr>
        </p:nvSpPr>
        <p:spPr>
          <a:noFill/>
        </p:spPr>
        <p:txBody>
          <a:bodyPr/>
          <a:lstStyle/>
          <a:p>
            <a:endParaRPr lang="zh-CN" altLang="en-US" smtClean="0"/>
          </a:p>
        </p:txBody>
      </p:sp>
      <p:sp>
        <p:nvSpPr>
          <p:cNvPr id="501764" name="灯片编号占位符 3"/>
          <p:cNvSpPr>
            <a:spLocks noGrp="1"/>
          </p:cNvSpPr>
          <p:nvPr>
            <p:ph type="sldNum" sz="quarter"/>
          </p:nvPr>
        </p:nvSpPr>
        <p:spPr>
          <a:noFill/>
          <a:ln>
            <a:round/>
            <a:headEnd/>
            <a:tailEnd/>
          </a:ln>
        </p:spPr>
        <p:txBody>
          <a:bodyPr/>
          <a:lstStyle/>
          <a:p>
            <a:fld id="{CAB89BC1-7303-4A84-9810-A8C68354E7EA}" type="slidenum">
              <a:rPr lang="zh-CN" altLang="zh-CN" smtClean="0"/>
              <a:pPr/>
              <a:t>255</a:t>
            </a:fld>
            <a:endParaRPr lang="zh-CN" altLang="zh-CN" smtClean="0"/>
          </a:p>
        </p:txBody>
      </p:sp>
    </p:spTree>
    <p:extLst>
      <p:ext uri="{BB962C8B-B14F-4D97-AF65-F5344CB8AC3E}">
        <p14:creationId xmlns:p14="http://schemas.microsoft.com/office/powerpoint/2010/main" val="59193219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2786" name="Rectangle 7"/>
          <p:cNvSpPr>
            <a:spLocks noGrp="1" noChangeArrowheads="1"/>
          </p:cNvSpPr>
          <p:nvPr>
            <p:ph type="sldNum" sz="quarter"/>
          </p:nvPr>
        </p:nvSpPr>
        <p:spPr>
          <a:noFill/>
          <a:ln>
            <a:round/>
            <a:headEnd/>
            <a:tailEnd/>
          </a:ln>
        </p:spPr>
        <p:txBody>
          <a:bodyPr/>
          <a:lstStyle/>
          <a:p>
            <a:fld id="{2E512FAD-5EAB-4CBE-992E-5AD1701CE37F}" type="slidenum">
              <a:rPr lang="zh-CN" altLang="zh-CN" smtClean="0"/>
              <a:pPr/>
              <a:t>256</a:t>
            </a:fld>
            <a:endParaRPr lang="zh-CN" altLang="zh-CN" smtClean="0"/>
          </a:p>
        </p:txBody>
      </p:sp>
      <p:sp>
        <p:nvSpPr>
          <p:cNvPr id="50278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A3A3E5-7AD2-47F4-8E8A-15556D00B44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256</a:t>
            </a:fld>
            <a:endParaRPr lang="en-US" altLang="zh-CN" sz="1200">
              <a:solidFill>
                <a:srgbClr val="000000"/>
              </a:solidFill>
            </a:endParaRPr>
          </a:p>
        </p:txBody>
      </p:sp>
      <p:sp>
        <p:nvSpPr>
          <p:cNvPr id="502788"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278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Was objective was to cope with long I/O latencies?</a:t>
            </a:r>
          </a:p>
        </p:txBody>
      </p:sp>
    </p:spTree>
    <p:extLst>
      <p:ext uri="{BB962C8B-B14F-4D97-AF65-F5344CB8AC3E}">
        <p14:creationId xmlns:p14="http://schemas.microsoft.com/office/powerpoint/2010/main" val="130914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3810" name="Rectangle 7"/>
          <p:cNvSpPr>
            <a:spLocks noGrp="1" noChangeArrowheads="1"/>
          </p:cNvSpPr>
          <p:nvPr>
            <p:ph type="sldNum" sz="quarter"/>
          </p:nvPr>
        </p:nvSpPr>
        <p:spPr>
          <a:noFill/>
          <a:ln>
            <a:round/>
            <a:headEnd/>
            <a:tailEnd/>
          </a:ln>
        </p:spPr>
        <p:txBody>
          <a:bodyPr/>
          <a:lstStyle/>
          <a:p>
            <a:fld id="{2B199F92-F764-4BC2-BDBA-5A9702B3964D}" type="slidenum">
              <a:rPr lang="zh-CN" altLang="zh-CN" smtClean="0"/>
              <a:pPr/>
              <a:t>259</a:t>
            </a:fld>
            <a:endParaRPr lang="zh-CN" altLang="zh-CN" smtClean="0"/>
          </a:p>
        </p:txBody>
      </p:sp>
      <p:sp>
        <p:nvSpPr>
          <p:cNvPr id="50381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5AB3469-5ACD-42BE-8033-2ACF673F2F4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259</a:t>
            </a:fld>
            <a:endParaRPr lang="en-US" altLang="zh-CN" sz="1200">
              <a:solidFill>
                <a:srgbClr val="000000"/>
              </a:solidFill>
            </a:endParaRPr>
          </a:p>
        </p:txBody>
      </p:sp>
      <p:sp>
        <p:nvSpPr>
          <p:cNvPr id="50381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381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0699088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4834" name="Rectangle 7"/>
          <p:cNvSpPr>
            <a:spLocks noGrp="1" noChangeArrowheads="1"/>
          </p:cNvSpPr>
          <p:nvPr>
            <p:ph type="sldNum" sz="quarter"/>
          </p:nvPr>
        </p:nvSpPr>
        <p:spPr>
          <a:noFill/>
          <a:ln>
            <a:round/>
            <a:headEnd/>
            <a:tailEnd/>
          </a:ln>
        </p:spPr>
        <p:txBody>
          <a:bodyPr/>
          <a:lstStyle/>
          <a:p>
            <a:fld id="{A4D4F6DA-827C-4B35-B1B5-C8B1840DB17B}" type="slidenum">
              <a:rPr lang="zh-CN" altLang="zh-CN" smtClean="0"/>
              <a:pPr/>
              <a:t>260</a:t>
            </a:fld>
            <a:endParaRPr lang="zh-CN" altLang="zh-CN" smtClean="0"/>
          </a:p>
        </p:txBody>
      </p:sp>
      <p:sp>
        <p:nvSpPr>
          <p:cNvPr id="50483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2F14B3-C9C2-4C08-88CA-1D427A0904EF}"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260</a:t>
            </a:fld>
            <a:endParaRPr lang="en-US" altLang="zh-CN" sz="1200">
              <a:solidFill>
                <a:srgbClr val="000000"/>
              </a:solidFill>
            </a:endParaRPr>
          </a:p>
        </p:txBody>
      </p:sp>
      <p:sp>
        <p:nvSpPr>
          <p:cNvPr id="50483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0483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2906920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5858" name="Rectangle 7"/>
          <p:cNvSpPr>
            <a:spLocks noGrp="1" noChangeArrowheads="1"/>
          </p:cNvSpPr>
          <p:nvPr>
            <p:ph type="sldNum" sz="quarter"/>
          </p:nvPr>
        </p:nvSpPr>
        <p:spPr>
          <a:noFill/>
          <a:ln>
            <a:round/>
            <a:headEnd/>
            <a:tailEnd/>
          </a:ln>
        </p:spPr>
        <p:txBody>
          <a:bodyPr/>
          <a:lstStyle/>
          <a:p>
            <a:fld id="{7351871B-4C8B-4EAB-980D-5687BBC6C653}" type="slidenum">
              <a:rPr lang="zh-CN" altLang="zh-CN" smtClean="0"/>
              <a:pPr/>
              <a:t>261</a:t>
            </a:fld>
            <a:endParaRPr lang="zh-CN" altLang="zh-CN" smtClean="0"/>
          </a:p>
        </p:txBody>
      </p:sp>
      <p:sp>
        <p:nvSpPr>
          <p:cNvPr id="50585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03B5BE-A3B0-4C69-A47F-5D6E5FD1B99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261</a:t>
            </a:fld>
            <a:endParaRPr lang="en-US" altLang="zh-CN" sz="1200">
              <a:solidFill>
                <a:srgbClr val="000000"/>
              </a:solidFill>
            </a:endParaRPr>
          </a:p>
        </p:txBody>
      </p:sp>
      <p:sp>
        <p:nvSpPr>
          <p:cNvPr id="505860"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05861"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Software-controlled interleave, S &gt; N.  Wheel with the threads in each slot. If thread is ready to go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It goes, else NOP, I.e., pipeline bubble.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p:txBody>
      </p:sp>
    </p:spTree>
    <p:extLst>
      <p:ext uri="{BB962C8B-B14F-4D97-AF65-F5344CB8AC3E}">
        <p14:creationId xmlns:p14="http://schemas.microsoft.com/office/powerpoint/2010/main" val="134787518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7"/>
          <p:cNvSpPr>
            <a:spLocks noGrp="1" noChangeArrowheads="1"/>
          </p:cNvSpPr>
          <p:nvPr>
            <p:ph type="sldNum" sz="quarter"/>
          </p:nvPr>
        </p:nvSpPr>
        <p:spPr>
          <a:noFill/>
          <a:ln>
            <a:round/>
            <a:headEnd/>
            <a:tailEnd/>
          </a:ln>
        </p:spPr>
        <p:txBody>
          <a:bodyPr/>
          <a:lstStyle/>
          <a:p>
            <a:fld id="{41561A84-8031-4D94-BD62-C21E8F3E2037}" type="slidenum">
              <a:rPr lang="zh-CN" altLang="zh-CN" smtClean="0"/>
              <a:pPr/>
              <a:t>262</a:t>
            </a:fld>
            <a:endParaRPr lang="zh-CN" altLang="zh-CN" smtClean="0"/>
          </a:p>
        </p:txBody>
      </p:sp>
      <p:sp>
        <p:nvSpPr>
          <p:cNvPr id="50688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D04DED-5876-471B-92AA-31C7E2B229DD}"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262</a:t>
            </a:fld>
            <a:endParaRPr lang="en-US" altLang="zh-CN" sz="1200">
              <a:solidFill>
                <a:srgbClr val="000000"/>
              </a:solidFill>
            </a:endParaRPr>
          </a:p>
        </p:txBody>
      </p:sp>
      <p:sp>
        <p:nvSpPr>
          <p:cNvPr id="506884"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0688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Focus is switching to function unit efficiency (as a measure of throughput).</a:t>
            </a:r>
          </a:p>
        </p:txBody>
      </p:sp>
    </p:spTree>
    <p:extLst>
      <p:ext uri="{BB962C8B-B14F-4D97-AF65-F5344CB8AC3E}">
        <p14:creationId xmlns:p14="http://schemas.microsoft.com/office/powerpoint/2010/main" val="817022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7906" name="Rectangle 7"/>
          <p:cNvSpPr>
            <a:spLocks noGrp="1" noChangeArrowheads="1"/>
          </p:cNvSpPr>
          <p:nvPr>
            <p:ph type="sldNum" sz="quarter"/>
          </p:nvPr>
        </p:nvSpPr>
        <p:spPr>
          <a:noFill/>
          <a:ln>
            <a:round/>
            <a:headEnd/>
            <a:tailEnd/>
          </a:ln>
        </p:spPr>
        <p:txBody>
          <a:bodyPr/>
          <a:lstStyle/>
          <a:p>
            <a:fld id="{F6251D7A-1271-4B14-B2DF-D8E975589851}" type="slidenum">
              <a:rPr lang="zh-CN" altLang="zh-CN" smtClean="0"/>
              <a:pPr/>
              <a:t>263</a:t>
            </a:fld>
            <a:endParaRPr lang="zh-CN" altLang="zh-CN" smtClean="0"/>
          </a:p>
        </p:txBody>
      </p:sp>
      <p:sp>
        <p:nvSpPr>
          <p:cNvPr id="50790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6EBB11-BADD-4F7D-B359-85D2493696D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263</a:t>
            </a:fld>
            <a:endParaRPr lang="en-US" altLang="zh-CN" sz="1200">
              <a:solidFill>
                <a:srgbClr val="000000"/>
              </a:solidFill>
            </a:endParaRPr>
          </a:p>
        </p:txBody>
      </p:sp>
      <p:sp>
        <p:nvSpPr>
          <p:cNvPr id="50790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790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8155210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8930" name="Rectangle 7"/>
          <p:cNvSpPr>
            <a:spLocks noGrp="1" noChangeArrowheads="1"/>
          </p:cNvSpPr>
          <p:nvPr>
            <p:ph type="sldNum" sz="quarter"/>
          </p:nvPr>
        </p:nvSpPr>
        <p:spPr>
          <a:noFill/>
          <a:ln>
            <a:round/>
            <a:headEnd/>
            <a:tailEnd/>
          </a:ln>
        </p:spPr>
        <p:txBody>
          <a:bodyPr/>
          <a:lstStyle/>
          <a:p>
            <a:fld id="{DC9293D9-74D4-4242-908C-593B3E096852}" type="slidenum">
              <a:rPr lang="zh-CN" altLang="zh-CN" smtClean="0"/>
              <a:pPr/>
              <a:t>264</a:t>
            </a:fld>
            <a:endParaRPr lang="zh-CN" altLang="zh-CN" smtClean="0"/>
          </a:p>
        </p:txBody>
      </p:sp>
      <p:sp>
        <p:nvSpPr>
          <p:cNvPr id="50893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E7FD71-E065-447C-9A48-322DC91B09E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264</a:t>
            </a:fld>
            <a:endParaRPr lang="en-US" altLang="zh-CN" sz="1200">
              <a:solidFill>
                <a:srgbClr val="000000"/>
              </a:solidFill>
            </a:endParaRPr>
          </a:p>
        </p:txBody>
      </p:sp>
      <p:sp>
        <p:nvSpPr>
          <p:cNvPr id="50893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893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593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346" name="Rectangle 7"/>
          <p:cNvSpPr>
            <a:spLocks noGrp="1" noChangeArrowheads="1"/>
          </p:cNvSpPr>
          <p:nvPr>
            <p:ph type="sldNum" sz="quarter"/>
          </p:nvPr>
        </p:nvSpPr>
        <p:spPr>
          <a:noFill/>
          <a:ln>
            <a:round/>
            <a:headEnd/>
            <a:tailEnd/>
          </a:ln>
        </p:spPr>
        <p:txBody>
          <a:bodyPr/>
          <a:lstStyle/>
          <a:p>
            <a:fld id="{106DC24C-A9CF-4DCA-B4AC-2A67A9676DD6}" type="slidenum">
              <a:rPr lang="zh-CN" altLang="zh-CN" smtClean="0"/>
              <a:pPr/>
              <a:t>19</a:t>
            </a:fld>
            <a:endParaRPr lang="zh-CN" altLang="zh-CN" smtClean="0"/>
          </a:p>
        </p:txBody>
      </p:sp>
      <p:sp>
        <p:nvSpPr>
          <p:cNvPr id="313347"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clocks doing work, 3 overhead (stall, branch, sub)</a:t>
            </a:r>
          </a:p>
        </p:txBody>
      </p:sp>
      <p:sp>
        <p:nvSpPr>
          <p:cNvPr id="313348"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3304203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7"/>
          <p:cNvSpPr>
            <a:spLocks noGrp="1" noChangeArrowheads="1"/>
          </p:cNvSpPr>
          <p:nvPr>
            <p:ph type="sldNum" sz="quarter"/>
          </p:nvPr>
        </p:nvSpPr>
        <p:spPr>
          <a:noFill/>
          <a:ln>
            <a:round/>
            <a:headEnd/>
            <a:tailEnd/>
          </a:ln>
        </p:spPr>
        <p:txBody>
          <a:bodyPr/>
          <a:lstStyle/>
          <a:p>
            <a:fld id="{EA5F5D13-EE5E-4A66-A787-91104E62BE78}" type="slidenum">
              <a:rPr lang="zh-CN" altLang="zh-CN" smtClean="0"/>
              <a:pPr/>
              <a:t>269</a:t>
            </a:fld>
            <a:endParaRPr lang="zh-CN" altLang="zh-CN" smtClean="0"/>
          </a:p>
        </p:txBody>
      </p:sp>
      <p:sp>
        <p:nvSpPr>
          <p:cNvPr id="50995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C598DE-9C2C-4187-AFDA-A49DFDD25F9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269</a:t>
            </a:fld>
            <a:endParaRPr lang="en-US" altLang="zh-CN" sz="1200">
              <a:solidFill>
                <a:srgbClr val="000000"/>
              </a:solidFill>
            </a:endParaRPr>
          </a:p>
        </p:txBody>
      </p:sp>
      <p:sp>
        <p:nvSpPr>
          <p:cNvPr id="509956"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09957"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0668548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978" name="Rectangle 7"/>
          <p:cNvSpPr>
            <a:spLocks noGrp="1" noChangeArrowheads="1"/>
          </p:cNvSpPr>
          <p:nvPr>
            <p:ph type="sldNum" sz="quarter"/>
          </p:nvPr>
        </p:nvSpPr>
        <p:spPr>
          <a:noFill/>
          <a:ln>
            <a:round/>
            <a:headEnd/>
            <a:tailEnd/>
          </a:ln>
        </p:spPr>
        <p:txBody>
          <a:bodyPr/>
          <a:lstStyle/>
          <a:p>
            <a:fld id="{56AECA83-7C3E-41EC-ADB4-3BFADD0286FA}" type="slidenum">
              <a:rPr lang="zh-CN" altLang="zh-CN" smtClean="0"/>
              <a:pPr/>
              <a:t>270</a:t>
            </a:fld>
            <a:endParaRPr lang="zh-CN" altLang="zh-CN" smtClean="0"/>
          </a:p>
        </p:txBody>
      </p:sp>
      <p:sp>
        <p:nvSpPr>
          <p:cNvPr id="51097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BB63F2-B12F-4FC5-AA11-56BD0D211588}"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270</a:t>
            </a:fld>
            <a:endParaRPr lang="en-US" altLang="zh-CN" sz="1200">
              <a:solidFill>
                <a:srgbClr val="000000"/>
              </a:solidFill>
            </a:endParaRPr>
          </a:p>
        </p:txBody>
      </p:sp>
      <p:sp>
        <p:nvSpPr>
          <p:cNvPr id="51098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098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4452670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3026" name="Rectangle 7"/>
          <p:cNvSpPr>
            <a:spLocks noGrp="1" noChangeArrowheads="1"/>
          </p:cNvSpPr>
          <p:nvPr>
            <p:ph type="sldNum" sz="quarter"/>
          </p:nvPr>
        </p:nvSpPr>
        <p:spPr>
          <a:noFill/>
          <a:ln>
            <a:round/>
            <a:headEnd/>
            <a:tailEnd/>
          </a:ln>
        </p:spPr>
        <p:txBody>
          <a:bodyPr/>
          <a:lstStyle/>
          <a:p>
            <a:fld id="{A2FEAB7F-94CA-4418-A658-316D469ACE8D}" type="slidenum">
              <a:rPr lang="zh-CN" altLang="zh-CN" smtClean="0"/>
              <a:pPr/>
              <a:t>271</a:t>
            </a:fld>
            <a:endParaRPr lang="zh-CN" altLang="zh-CN" smtClean="0"/>
          </a:p>
        </p:txBody>
      </p:sp>
      <p:sp>
        <p:nvSpPr>
          <p:cNvPr id="51302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697FAC-AB88-4131-A251-C2263136F09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271</a:t>
            </a:fld>
            <a:endParaRPr lang="en-US" altLang="zh-CN" sz="1200">
              <a:solidFill>
                <a:srgbClr val="000000"/>
              </a:solidFill>
            </a:endParaRPr>
          </a:p>
        </p:txBody>
      </p:sp>
      <p:sp>
        <p:nvSpPr>
          <p:cNvPr id="51302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302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632390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7"/>
          <p:cNvSpPr>
            <a:spLocks noGrp="1" noChangeArrowheads="1"/>
          </p:cNvSpPr>
          <p:nvPr>
            <p:ph type="sldNum" sz="quarter"/>
          </p:nvPr>
        </p:nvSpPr>
        <p:spPr>
          <a:noFill/>
          <a:ln>
            <a:round/>
            <a:headEnd/>
            <a:tailEnd/>
          </a:ln>
        </p:spPr>
        <p:txBody>
          <a:bodyPr/>
          <a:lstStyle/>
          <a:p>
            <a:fld id="{74314D88-E90A-4BBF-B659-62B5DBCAD404}" type="slidenum">
              <a:rPr lang="zh-CN" altLang="zh-CN" smtClean="0"/>
              <a:pPr/>
              <a:t>274</a:t>
            </a:fld>
            <a:endParaRPr lang="zh-CN" altLang="zh-CN" smtClean="0"/>
          </a:p>
        </p:txBody>
      </p:sp>
      <p:sp>
        <p:nvSpPr>
          <p:cNvPr id="51405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88DBC92-5636-4C4C-84AD-CC72B43302A8}"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274</a:t>
            </a:fld>
            <a:endParaRPr lang="en-US" altLang="zh-CN" sz="1200">
              <a:solidFill>
                <a:srgbClr val="000000"/>
              </a:solidFill>
            </a:endParaRPr>
          </a:p>
        </p:txBody>
      </p:sp>
      <p:sp>
        <p:nvSpPr>
          <p:cNvPr id="514052"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1405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Amdahl’s law…</a:t>
            </a:r>
          </a:p>
        </p:txBody>
      </p:sp>
    </p:spTree>
    <p:extLst>
      <p:ext uri="{BB962C8B-B14F-4D97-AF65-F5344CB8AC3E}">
        <p14:creationId xmlns:p14="http://schemas.microsoft.com/office/powerpoint/2010/main" val="37016494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幻灯片图像占位符 1"/>
          <p:cNvSpPr>
            <a:spLocks noGrp="1" noRot="1" noChangeAspect="1" noTextEdit="1"/>
          </p:cNvSpPr>
          <p:nvPr>
            <p:ph type="sldImg"/>
          </p:nvPr>
        </p:nvSpPr>
        <p:spPr>
          <a:ln/>
        </p:spPr>
      </p:sp>
      <p:sp>
        <p:nvSpPr>
          <p:cNvPr id="515075" name="备注占位符 2"/>
          <p:cNvSpPr>
            <a:spLocks noGrp="1"/>
          </p:cNvSpPr>
          <p:nvPr>
            <p:ph type="body" idx="1"/>
          </p:nvPr>
        </p:nvSpPr>
        <p:spPr>
          <a:noFill/>
        </p:spPr>
        <p:txBody>
          <a:bodyPr/>
          <a:lstStyle/>
          <a:p>
            <a:endParaRPr lang="zh-CN" altLang="en-US" dirty="0" smtClean="0"/>
          </a:p>
        </p:txBody>
      </p:sp>
      <p:sp>
        <p:nvSpPr>
          <p:cNvPr id="515076" name="灯片编号占位符 3"/>
          <p:cNvSpPr>
            <a:spLocks noGrp="1"/>
          </p:cNvSpPr>
          <p:nvPr>
            <p:ph type="sldNum" sz="quarter"/>
          </p:nvPr>
        </p:nvSpPr>
        <p:spPr>
          <a:noFill/>
          <a:ln>
            <a:round/>
            <a:headEnd/>
            <a:tailEnd/>
          </a:ln>
        </p:spPr>
        <p:txBody>
          <a:bodyPr/>
          <a:lstStyle/>
          <a:p>
            <a:fld id="{854DB24A-9778-49A6-AEE7-EAC89AF1ECBB}" type="slidenum">
              <a:rPr lang="zh-CN" altLang="zh-CN" smtClean="0"/>
              <a:pPr/>
              <a:t>275</a:t>
            </a:fld>
            <a:endParaRPr lang="zh-CN" altLang="zh-CN" smtClean="0"/>
          </a:p>
        </p:txBody>
      </p:sp>
    </p:spTree>
    <p:extLst>
      <p:ext uri="{BB962C8B-B14F-4D97-AF65-F5344CB8AC3E}">
        <p14:creationId xmlns:p14="http://schemas.microsoft.com/office/powerpoint/2010/main" val="168443152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7"/>
          <p:cNvSpPr>
            <a:spLocks noGrp="1" noChangeArrowheads="1"/>
          </p:cNvSpPr>
          <p:nvPr>
            <p:ph type="sldNum" sz="quarter"/>
          </p:nvPr>
        </p:nvSpPr>
        <p:spPr>
          <a:noFill/>
          <a:ln>
            <a:round/>
            <a:headEnd/>
            <a:tailEnd/>
          </a:ln>
        </p:spPr>
        <p:txBody>
          <a:bodyPr/>
          <a:lstStyle/>
          <a:p>
            <a:fld id="{B4DAD5F2-BF7A-4652-867D-31F2089D4127}" type="slidenum">
              <a:rPr lang="zh-CN" altLang="zh-CN" smtClean="0"/>
              <a:pPr/>
              <a:t>276</a:t>
            </a:fld>
            <a:endParaRPr lang="zh-CN" altLang="zh-CN" smtClean="0"/>
          </a:p>
        </p:txBody>
      </p:sp>
      <p:sp>
        <p:nvSpPr>
          <p:cNvPr id="51609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DEC8CC2-68B8-47B3-BC8A-963B103E222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276</a:t>
            </a:fld>
            <a:endParaRPr lang="en-US" altLang="zh-CN" sz="1200">
              <a:solidFill>
                <a:srgbClr val="000000"/>
              </a:solidFill>
            </a:endParaRPr>
          </a:p>
        </p:txBody>
      </p:sp>
      <p:sp>
        <p:nvSpPr>
          <p:cNvPr id="51610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1610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6673209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279</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77423457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7"/>
          <p:cNvSpPr>
            <a:spLocks noGrp="1" noChangeArrowheads="1"/>
          </p:cNvSpPr>
          <p:nvPr>
            <p:ph type="sldNum" sz="quarter"/>
          </p:nvPr>
        </p:nvSpPr>
        <p:spPr>
          <a:noFill/>
          <a:ln>
            <a:round/>
            <a:headEnd/>
            <a:tailEnd/>
          </a:ln>
        </p:spPr>
        <p:txBody>
          <a:bodyPr/>
          <a:lstStyle/>
          <a:p>
            <a:fld id="{82D64D8D-808D-43E9-81BC-2316A807FAFF}" type="slidenum">
              <a:rPr lang="zh-CN" altLang="zh-CN" smtClean="0"/>
              <a:pPr/>
              <a:t>280</a:t>
            </a:fld>
            <a:endParaRPr lang="zh-CN" altLang="zh-CN" smtClean="0"/>
          </a:p>
        </p:txBody>
      </p:sp>
      <p:sp>
        <p:nvSpPr>
          <p:cNvPr id="51814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F7EFF3-3710-4946-AA88-21D48BE42F5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280</a:t>
            </a:fld>
            <a:endParaRPr lang="en-US" altLang="zh-CN" sz="1200">
              <a:solidFill>
                <a:srgbClr val="000000"/>
              </a:solidFill>
            </a:endParaRPr>
          </a:p>
        </p:txBody>
      </p:sp>
      <p:sp>
        <p:nvSpPr>
          <p:cNvPr id="518148" name="Rectangle 2"/>
          <p:cNvSpPr>
            <a:spLocks noGrp="1" noRot="1" noChangeAspect="1" noChangeArrowheads="1" noTextEdit="1"/>
          </p:cNvSpPr>
          <p:nvPr>
            <p:ph type="sldImg"/>
          </p:nvPr>
        </p:nvSpPr>
        <p:spPr>
          <a:xfrm>
            <a:off x="1266825" y="727075"/>
            <a:ext cx="4783138" cy="3587750"/>
          </a:xfrm>
          <a:solidFill>
            <a:srgbClr val="FFFFFF"/>
          </a:solidFill>
          <a:ln/>
        </p:spPr>
      </p:sp>
      <p:sp>
        <p:nvSpPr>
          <p:cNvPr id="51814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Would be nice to add a slide on the implementation…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1200">
              <a:solidFill>
                <a:srgbClr val="000000"/>
              </a:solidFill>
            </a:endParaRP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HEP</a:t>
            </a:r>
            <a:r>
              <a:rPr lang="zh-CN" altLang="zh-CN" sz="1200">
                <a:solidFill>
                  <a:srgbClr val="000000"/>
                </a:solidFill>
              </a:rPr>
              <a:t>（</a:t>
            </a:r>
            <a:r>
              <a:rPr lang="en-US" altLang="zh-CN" sz="1200" b="1">
                <a:solidFill>
                  <a:srgbClr val="000000"/>
                </a:solidFill>
              </a:rPr>
              <a:t>Heterogeneous Element Processor</a:t>
            </a:r>
            <a:r>
              <a:rPr lang="zh-CN" altLang="zh-CN" sz="1200" b="1">
                <a:solidFill>
                  <a:srgbClr val="000000"/>
                </a:solidFill>
              </a:rPr>
              <a:t>）</a:t>
            </a:r>
          </a:p>
        </p:txBody>
      </p:sp>
    </p:spTree>
    <p:extLst>
      <p:ext uri="{BB962C8B-B14F-4D97-AF65-F5344CB8AC3E}">
        <p14:creationId xmlns:p14="http://schemas.microsoft.com/office/powerpoint/2010/main" val="61050537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9170" name="Rectangle 7"/>
          <p:cNvSpPr>
            <a:spLocks noGrp="1" noChangeArrowheads="1"/>
          </p:cNvSpPr>
          <p:nvPr>
            <p:ph type="sldNum" sz="quarter"/>
          </p:nvPr>
        </p:nvSpPr>
        <p:spPr>
          <a:noFill/>
          <a:ln>
            <a:round/>
            <a:headEnd/>
            <a:tailEnd/>
          </a:ln>
        </p:spPr>
        <p:txBody>
          <a:bodyPr/>
          <a:lstStyle/>
          <a:p>
            <a:fld id="{E5B4E420-D184-41BB-A21F-8A782818BD85}" type="slidenum">
              <a:rPr lang="zh-CN" altLang="zh-CN" smtClean="0"/>
              <a:pPr/>
              <a:t>281</a:t>
            </a:fld>
            <a:endParaRPr lang="zh-CN" altLang="zh-CN" smtClean="0"/>
          </a:p>
        </p:txBody>
      </p:sp>
      <p:sp>
        <p:nvSpPr>
          <p:cNvPr id="51917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7487687-B379-46E4-ACF1-4F6375F4623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281</a:t>
            </a:fld>
            <a:endParaRPr lang="en-US" altLang="zh-CN" sz="1200">
              <a:solidFill>
                <a:srgbClr val="000000"/>
              </a:solidFill>
            </a:endParaRPr>
          </a:p>
        </p:txBody>
      </p:sp>
      <p:sp>
        <p:nvSpPr>
          <p:cNvPr id="519172"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19173"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9228095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0194" name="Rectangle 7"/>
          <p:cNvSpPr>
            <a:spLocks noGrp="1" noChangeArrowheads="1"/>
          </p:cNvSpPr>
          <p:nvPr>
            <p:ph type="sldNum" sz="quarter"/>
          </p:nvPr>
        </p:nvSpPr>
        <p:spPr>
          <a:noFill/>
          <a:ln>
            <a:round/>
            <a:headEnd/>
            <a:tailEnd/>
          </a:ln>
        </p:spPr>
        <p:txBody>
          <a:bodyPr/>
          <a:lstStyle/>
          <a:p>
            <a:fld id="{11997696-257E-4ACA-B13E-388262FA3A41}" type="slidenum">
              <a:rPr lang="zh-CN" altLang="zh-CN" smtClean="0"/>
              <a:pPr/>
              <a:t>282</a:t>
            </a:fld>
            <a:endParaRPr lang="zh-CN" altLang="zh-CN" smtClean="0"/>
          </a:p>
        </p:txBody>
      </p:sp>
      <p:sp>
        <p:nvSpPr>
          <p:cNvPr id="52019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373849C-562A-4FF0-963C-9C42762D2A35}"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282</a:t>
            </a:fld>
            <a:endParaRPr lang="en-US" altLang="zh-CN" sz="1200">
              <a:solidFill>
                <a:srgbClr val="000000"/>
              </a:solidFill>
            </a:endParaRPr>
          </a:p>
        </p:txBody>
      </p:sp>
      <p:sp>
        <p:nvSpPr>
          <p:cNvPr id="52019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2019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Memory unit is busy, or sync operation failed retry.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Just goes around the memory pipeline.</a:t>
            </a:r>
          </a:p>
        </p:txBody>
      </p:sp>
    </p:spTree>
    <p:extLst>
      <p:ext uri="{BB962C8B-B14F-4D97-AF65-F5344CB8AC3E}">
        <p14:creationId xmlns:p14="http://schemas.microsoft.com/office/powerpoint/2010/main" val="291740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938" name="Rectangle 7"/>
          <p:cNvSpPr>
            <a:spLocks noGrp="1" noChangeArrowheads="1"/>
          </p:cNvSpPr>
          <p:nvPr>
            <p:ph type="sldNum" sz="quarter"/>
          </p:nvPr>
        </p:nvSpPr>
        <p:spPr>
          <a:noFill/>
          <a:ln>
            <a:round/>
            <a:headEnd/>
            <a:tailEnd/>
          </a:ln>
        </p:spPr>
        <p:txBody>
          <a:bodyPr/>
          <a:lstStyle/>
          <a:p>
            <a:fld id="{50BAC26B-B61D-4106-9A98-D9DD07481968}" type="slidenum">
              <a:rPr lang="zh-CN" altLang="zh-CN" smtClean="0"/>
              <a:pPr/>
              <a:t>2</a:t>
            </a:fld>
            <a:endParaRPr lang="zh-CN" altLang="zh-CN" smtClean="0"/>
          </a:p>
        </p:txBody>
      </p:sp>
      <p:sp>
        <p:nvSpPr>
          <p:cNvPr id="2959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2959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08182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4370" name="Rectangle 7"/>
          <p:cNvSpPr>
            <a:spLocks noGrp="1" noChangeArrowheads="1"/>
          </p:cNvSpPr>
          <p:nvPr>
            <p:ph type="sldNum" sz="quarter"/>
          </p:nvPr>
        </p:nvSpPr>
        <p:spPr>
          <a:noFill/>
          <a:ln>
            <a:round/>
            <a:headEnd/>
            <a:tailEnd/>
          </a:ln>
        </p:spPr>
        <p:txBody>
          <a:bodyPr/>
          <a:lstStyle/>
          <a:p>
            <a:fld id="{BC788795-AEF8-41B7-A442-771FC7150E73}" type="slidenum">
              <a:rPr lang="zh-CN" altLang="zh-CN" smtClean="0"/>
              <a:pPr/>
              <a:t>20</a:t>
            </a:fld>
            <a:endParaRPr lang="zh-CN" altLang="zh-CN" smtClean="0"/>
          </a:p>
        </p:txBody>
      </p:sp>
      <p:sp>
        <p:nvSpPr>
          <p:cNvPr id="3143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43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13606492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1218" name="Rectangle 7"/>
          <p:cNvSpPr>
            <a:spLocks noGrp="1" noChangeArrowheads="1"/>
          </p:cNvSpPr>
          <p:nvPr>
            <p:ph type="sldNum" sz="quarter"/>
          </p:nvPr>
        </p:nvSpPr>
        <p:spPr>
          <a:noFill/>
          <a:ln>
            <a:round/>
            <a:headEnd/>
            <a:tailEnd/>
          </a:ln>
        </p:spPr>
        <p:txBody>
          <a:bodyPr/>
          <a:lstStyle/>
          <a:p>
            <a:fld id="{1AC1DAF9-9419-4D2C-A997-49B73301F697}" type="slidenum">
              <a:rPr lang="zh-CN" altLang="zh-CN" smtClean="0"/>
              <a:pPr/>
              <a:t>283</a:t>
            </a:fld>
            <a:endParaRPr lang="zh-CN" altLang="zh-CN" smtClean="0"/>
          </a:p>
        </p:txBody>
      </p:sp>
      <p:sp>
        <p:nvSpPr>
          <p:cNvPr id="52121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7C4ADB-3536-43C3-9DA3-AE9F1914BDB9}"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283</a:t>
            </a:fld>
            <a:endParaRPr lang="en-US" altLang="zh-CN" sz="1200">
              <a:solidFill>
                <a:srgbClr val="000000"/>
              </a:solidFill>
            </a:endParaRPr>
          </a:p>
        </p:txBody>
      </p:sp>
      <p:sp>
        <p:nvSpPr>
          <p:cNvPr id="521220"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21221"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Tera --- 256 mem-ops/cycle * 150 cycles/mem-op = 38K instructions-in-flight…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Tera not very successful, 2 machines sold.</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Changed their name back to Cray!</a:t>
            </a:r>
          </a:p>
        </p:txBody>
      </p:sp>
    </p:spTree>
    <p:extLst>
      <p:ext uri="{BB962C8B-B14F-4D97-AF65-F5344CB8AC3E}">
        <p14:creationId xmlns:p14="http://schemas.microsoft.com/office/powerpoint/2010/main" val="37242583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42" name="Rectangle 7"/>
          <p:cNvSpPr>
            <a:spLocks noGrp="1" noChangeArrowheads="1"/>
          </p:cNvSpPr>
          <p:nvPr>
            <p:ph type="sldNum" sz="quarter"/>
          </p:nvPr>
        </p:nvSpPr>
        <p:spPr>
          <a:noFill/>
          <a:ln>
            <a:round/>
            <a:headEnd/>
            <a:tailEnd/>
          </a:ln>
        </p:spPr>
        <p:txBody>
          <a:bodyPr/>
          <a:lstStyle/>
          <a:p>
            <a:fld id="{A96BFC07-CCE4-4D22-9622-42DC5763829F}" type="slidenum">
              <a:rPr lang="zh-CN" altLang="zh-CN" smtClean="0"/>
              <a:pPr/>
              <a:t>284</a:t>
            </a:fld>
            <a:endParaRPr lang="zh-CN" altLang="zh-CN" smtClean="0"/>
          </a:p>
        </p:txBody>
      </p:sp>
      <p:sp>
        <p:nvSpPr>
          <p:cNvPr id="52224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3301D41-87AF-4470-BB53-9459D9D5019E}"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284</a:t>
            </a:fld>
            <a:endParaRPr lang="en-US" altLang="zh-CN" sz="1200">
              <a:solidFill>
                <a:srgbClr val="000000"/>
              </a:solidFill>
            </a:endParaRPr>
          </a:p>
        </p:txBody>
      </p:sp>
      <p:sp>
        <p:nvSpPr>
          <p:cNvPr id="52224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224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9665064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3266" name="Rectangle 7"/>
          <p:cNvSpPr>
            <a:spLocks noGrp="1" noChangeArrowheads="1"/>
          </p:cNvSpPr>
          <p:nvPr>
            <p:ph type="sldNum" sz="quarter"/>
          </p:nvPr>
        </p:nvSpPr>
        <p:spPr>
          <a:noFill/>
          <a:ln>
            <a:round/>
            <a:headEnd/>
            <a:tailEnd/>
          </a:ln>
        </p:spPr>
        <p:txBody>
          <a:bodyPr/>
          <a:lstStyle/>
          <a:p>
            <a:fld id="{5562184F-0BDB-417F-AC85-47FDD62EB4F2}" type="slidenum">
              <a:rPr lang="zh-CN" altLang="zh-CN" smtClean="0"/>
              <a:pPr/>
              <a:t>285</a:t>
            </a:fld>
            <a:endParaRPr lang="zh-CN" altLang="zh-CN" smtClean="0"/>
          </a:p>
        </p:txBody>
      </p:sp>
      <p:sp>
        <p:nvSpPr>
          <p:cNvPr id="52326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45B204-0D92-440E-898B-0A7084522302}"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285</a:t>
            </a:fld>
            <a:endParaRPr lang="en-US" altLang="zh-CN" sz="1200">
              <a:solidFill>
                <a:srgbClr val="000000"/>
              </a:solidFill>
            </a:endParaRPr>
          </a:p>
        </p:txBody>
      </p:sp>
      <p:sp>
        <p:nvSpPr>
          <p:cNvPr id="52326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326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3932538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4290" name="Rectangle 7"/>
          <p:cNvSpPr>
            <a:spLocks noGrp="1" noChangeArrowheads="1"/>
          </p:cNvSpPr>
          <p:nvPr>
            <p:ph type="sldNum" sz="quarter"/>
          </p:nvPr>
        </p:nvSpPr>
        <p:spPr>
          <a:noFill/>
          <a:ln>
            <a:round/>
            <a:headEnd/>
            <a:tailEnd/>
          </a:ln>
        </p:spPr>
        <p:txBody>
          <a:bodyPr/>
          <a:lstStyle/>
          <a:p>
            <a:fld id="{E50C75BB-E97A-418F-8D3E-590B867C5A6F}" type="slidenum">
              <a:rPr lang="zh-CN" altLang="zh-CN" smtClean="0"/>
              <a:pPr/>
              <a:t>286</a:t>
            </a:fld>
            <a:endParaRPr lang="zh-CN" altLang="zh-CN" smtClean="0"/>
          </a:p>
        </p:txBody>
      </p:sp>
      <p:sp>
        <p:nvSpPr>
          <p:cNvPr id="5242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242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7474357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5314" name="Rectangle 7"/>
          <p:cNvSpPr>
            <a:spLocks noGrp="1" noChangeArrowheads="1"/>
          </p:cNvSpPr>
          <p:nvPr>
            <p:ph type="sldNum" sz="quarter"/>
          </p:nvPr>
        </p:nvSpPr>
        <p:spPr>
          <a:noFill/>
          <a:ln>
            <a:round/>
            <a:headEnd/>
            <a:tailEnd/>
          </a:ln>
        </p:spPr>
        <p:txBody>
          <a:bodyPr/>
          <a:lstStyle/>
          <a:p>
            <a:fld id="{BD552FE4-9139-43E0-BF30-B846A0EBF0AE}" type="slidenum">
              <a:rPr lang="zh-CN" altLang="zh-CN" smtClean="0"/>
              <a:pPr/>
              <a:t>287</a:t>
            </a:fld>
            <a:endParaRPr lang="zh-CN" altLang="zh-CN" smtClean="0"/>
          </a:p>
        </p:txBody>
      </p:sp>
      <p:sp>
        <p:nvSpPr>
          <p:cNvPr id="5253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2531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942843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6338" name="Rectangle 7"/>
          <p:cNvSpPr>
            <a:spLocks noGrp="1" noChangeArrowheads="1"/>
          </p:cNvSpPr>
          <p:nvPr>
            <p:ph type="sldNum" sz="quarter"/>
          </p:nvPr>
        </p:nvSpPr>
        <p:spPr>
          <a:noFill/>
          <a:ln>
            <a:round/>
            <a:headEnd/>
            <a:tailEnd/>
          </a:ln>
        </p:spPr>
        <p:txBody>
          <a:bodyPr/>
          <a:lstStyle/>
          <a:p>
            <a:fld id="{8E3BD1A1-9E18-46BE-8F33-A2C73F8CD0FB}" type="slidenum">
              <a:rPr lang="zh-CN" altLang="zh-CN" smtClean="0"/>
              <a:pPr/>
              <a:t>288</a:t>
            </a:fld>
            <a:endParaRPr lang="zh-CN" altLang="zh-CN" smtClean="0"/>
          </a:p>
        </p:txBody>
      </p:sp>
      <p:sp>
        <p:nvSpPr>
          <p:cNvPr id="52633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1A3CB23-AFAA-411C-A429-200BA54A236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288</a:t>
            </a:fld>
            <a:endParaRPr lang="en-US" altLang="zh-CN" sz="1200">
              <a:solidFill>
                <a:srgbClr val="000000"/>
              </a:solidFill>
            </a:endParaRPr>
          </a:p>
        </p:txBody>
      </p:sp>
      <p:sp>
        <p:nvSpPr>
          <p:cNvPr id="52634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634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2924706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7362" name="Rectangle 7"/>
          <p:cNvSpPr>
            <a:spLocks noGrp="1" noChangeArrowheads="1"/>
          </p:cNvSpPr>
          <p:nvPr>
            <p:ph type="sldNum" sz="quarter"/>
          </p:nvPr>
        </p:nvSpPr>
        <p:spPr>
          <a:noFill/>
          <a:ln>
            <a:round/>
            <a:headEnd/>
            <a:tailEnd/>
          </a:ln>
        </p:spPr>
        <p:txBody>
          <a:bodyPr/>
          <a:lstStyle/>
          <a:p>
            <a:fld id="{8E4F727E-A038-4943-9DEB-245742A14747}" type="slidenum">
              <a:rPr lang="zh-CN" altLang="zh-CN" smtClean="0"/>
              <a:pPr/>
              <a:t>289</a:t>
            </a:fld>
            <a:endParaRPr lang="zh-CN" altLang="zh-CN" smtClean="0"/>
          </a:p>
        </p:txBody>
      </p:sp>
      <p:sp>
        <p:nvSpPr>
          <p:cNvPr id="527363"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4AD8E1D-57EF-40EE-9B49-1E9B2D2FEE80}"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289</a:t>
            </a:fld>
            <a:endParaRPr lang="en-US" altLang="zh-CN" sz="1200">
              <a:solidFill>
                <a:srgbClr val="000000"/>
              </a:solidFill>
            </a:endParaRPr>
          </a:p>
        </p:txBody>
      </p:sp>
      <p:sp>
        <p:nvSpPr>
          <p:cNvPr id="527364"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7365"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382760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7"/>
          <p:cNvSpPr>
            <a:spLocks noGrp="1" noChangeArrowheads="1"/>
          </p:cNvSpPr>
          <p:nvPr>
            <p:ph type="sldNum" sz="quarter"/>
          </p:nvPr>
        </p:nvSpPr>
        <p:spPr>
          <a:noFill/>
          <a:ln>
            <a:round/>
            <a:headEnd/>
            <a:tailEnd/>
          </a:ln>
        </p:spPr>
        <p:txBody>
          <a:bodyPr/>
          <a:lstStyle/>
          <a:p>
            <a:fld id="{B6370EE2-37B5-44AE-A8A5-009C013BE7E4}" type="slidenum">
              <a:rPr lang="zh-CN" altLang="zh-CN" smtClean="0"/>
              <a:pPr/>
              <a:t>290</a:t>
            </a:fld>
            <a:endParaRPr lang="zh-CN" altLang="zh-CN" smtClean="0"/>
          </a:p>
        </p:txBody>
      </p:sp>
      <p:sp>
        <p:nvSpPr>
          <p:cNvPr id="528387"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43DBAD-B880-45C5-80B5-007590C5F6B3}"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290</a:t>
            </a:fld>
            <a:endParaRPr lang="en-US" altLang="zh-CN" sz="1200">
              <a:solidFill>
                <a:srgbClr val="000000"/>
              </a:solidFill>
            </a:endParaRPr>
          </a:p>
        </p:txBody>
      </p:sp>
      <p:sp>
        <p:nvSpPr>
          <p:cNvPr id="528388"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8389"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999507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9410" name="Rectangle 7"/>
          <p:cNvSpPr>
            <a:spLocks noGrp="1" noChangeArrowheads="1"/>
          </p:cNvSpPr>
          <p:nvPr>
            <p:ph type="sldNum" sz="quarter"/>
          </p:nvPr>
        </p:nvSpPr>
        <p:spPr>
          <a:noFill/>
          <a:ln>
            <a:round/>
            <a:headEnd/>
            <a:tailEnd/>
          </a:ln>
        </p:spPr>
        <p:txBody>
          <a:bodyPr/>
          <a:lstStyle/>
          <a:p>
            <a:fld id="{F0CA5A0D-1CF2-4C0F-A30E-5D42A3CD7CBE}" type="slidenum">
              <a:rPr lang="zh-CN" altLang="zh-CN" smtClean="0"/>
              <a:pPr/>
              <a:t>291</a:t>
            </a:fld>
            <a:endParaRPr lang="zh-CN" altLang="zh-CN" smtClean="0"/>
          </a:p>
        </p:txBody>
      </p:sp>
      <p:sp>
        <p:nvSpPr>
          <p:cNvPr id="529411"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2C0A12-F996-4252-B7B4-51EBE3DF92DB}"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291</a:t>
            </a:fld>
            <a:endParaRPr lang="en-US" altLang="zh-CN" sz="1200">
              <a:solidFill>
                <a:srgbClr val="000000"/>
              </a:solidFill>
            </a:endParaRPr>
          </a:p>
        </p:txBody>
      </p:sp>
      <p:sp>
        <p:nvSpPr>
          <p:cNvPr id="529412"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29413"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462554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0434" name="Rectangle 7"/>
          <p:cNvSpPr>
            <a:spLocks noGrp="1" noChangeArrowheads="1"/>
          </p:cNvSpPr>
          <p:nvPr>
            <p:ph type="sldNum" sz="quarter"/>
          </p:nvPr>
        </p:nvSpPr>
        <p:spPr>
          <a:noFill/>
          <a:ln>
            <a:round/>
            <a:headEnd/>
            <a:tailEnd/>
          </a:ln>
        </p:spPr>
        <p:txBody>
          <a:bodyPr/>
          <a:lstStyle/>
          <a:p>
            <a:fld id="{5DFDAE2B-4995-47A0-8393-E45865E7DA41}" type="slidenum">
              <a:rPr lang="zh-CN" altLang="zh-CN" smtClean="0"/>
              <a:pPr/>
              <a:t>292</a:t>
            </a:fld>
            <a:endParaRPr lang="zh-CN" altLang="zh-CN" smtClean="0"/>
          </a:p>
        </p:txBody>
      </p:sp>
      <p:sp>
        <p:nvSpPr>
          <p:cNvPr id="530435"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D83803-06F7-4C18-95F4-489363B5C866}"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292</a:t>
            </a:fld>
            <a:endParaRPr lang="en-US" altLang="zh-CN" sz="1200">
              <a:solidFill>
                <a:srgbClr val="000000"/>
              </a:solidFill>
            </a:endParaRPr>
          </a:p>
        </p:txBody>
      </p:sp>
      <p:sp>
        <p:nvSpPr>
          <p:cNvPr id="530436" name="Rectangle 2"/>
          <p:cNvSpPr>
            <a:spLocks noGrp="1" noRot="1" noChangeAspect="1" noChangeArrowheads="1" noTextEdit="1"/>
          </p:cNvSpPr>
          <p:nvPr>
            <p:ph type="sldImg"/>
          </p:nvPr>
        </p:nvSpPr>
        <p:spPr>
          <a:xfrm>
            <a:off x="1266825" y="727075"/>
            <a:ext cx="4781550" cy="3586163"/>
          </a:xfrm>
          <a:solidFill>
            <a:srgbClr val="FFFFFF"/>
          </a:solidFill>
          <a:ln/>
        </p:spPr>
      </p:sp>
      <p:sp>
        <p:nvSpPr>
          <p:cNvPr id="530437" name="Text Box 3"/>
          <p:cNvSpPr txBox="1">
            <a:spLocks noChangeArrowheads="1"/>
          </p:cNvSpPr>
          <p:nvPr/>
        </p:nvSpPr>
        <p:spPr bwMode="auto">
          <a:xfrm>
            <a:off x="973138" y="4557713"/>
            <a:ext cx="5367337" cy="4322762"/>
          </a:xfrm>
          <a:prstGeom prst="rect">
            <a:avLst/>
          </a:prstGeom>
          <a:solidFill>
            <a:srgbClr val="FFFFFF"/>
          </a:solidFill>
          <a:ln w="9360" cap="sq">
            <a:solidFill>
              <a:srgbClr val="000000"/>
            </a:solidFill>
            <a:miter lim="800000"/>
            <a:headEnd/>
            <a:tailEnd/>
          </a:ln>
        </p:spPr>
        <p:txBody>
          <a:bodyPr lIns="95400" tIns="47520" rIns="95400" bIns="4752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Load-store buffer in L1 cache doesn’t behave like that, and hence 15% slowdown.</a:t>
            </a:r>
          </a:p>
        </p:txBody>
      </p:sp>
    </p:spTree>
    <p:extLst>
      <p:ext uri="{BB962C8B-B14F-4D97-AF65-F5344CB8AC3E}">
        <p14:creationId xmlns:p14="http://schemas.microsoft.com/office/powerpoint/2010/main" val="94263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394" name="Rectangle 7"/>
          <p:cNvSpPr>
            <a:spLocks noGrp="1" noChangeArrowheads="1"/>
          </p:cNvSpPr>
          <p:nvPr>
            <p:ph type="sldNum" sz="quarter"/>
          </p:nvPr>
        </p:nvSpPr>
        <p:spPr>
          <a:noFill/>
          <a:ln>
            <a:round/>
            <a:headEnd/>
            <a:tailEnd/>
          </a:ln>
        </p:spPr>
        <p:txBody>
          <a:bodyPr/>
          <a:lstStyle/>
          <a:p>
            <a:fld id="{F7686E14-CEF9-48AA-87F5-A90D1EC2E6AB}" type="slidenum">
              <a:rPr lang="zh-CN" altLang="zh-CN" smtClean="0"/>
              <a:pPr/>
              <a:t>21</a:t>
            </a:fld>
            <a:endParaRPr lang="zh-CN" altLang="zh-CN" smtClean="0"/>
          </a:p>
        </p:txBody>
      </p:sp>
      <p:sp>
        <p:nvSpPr>
          <p:cNvPr id="315395"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LD F0 to output to next LD F0</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ADD F0 input to LD F0</a:t>
            </a:r>
          </a:p>
        </p:txBody>
      </p:sp>
      <p:sp>
        <p:nvSpPr>
          <p:cNvPr id="315396"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93895477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1458" name="Rectangle 7"/>
          <p:cNvSpPr>
            <a:spLocks noGrp="1" noChangeArrowheads="1"/>
          </p:cNvSpPr>
          <p:nvPr>
            <p:ph type="sldNum" sz="quarter"/>
          </p:nvPr>
        </p:nvSpPr>
        <p:spPr>
          <a:noFill/>
          <a:ln>
            <a:round/>
            <a:headEnd/>
            <a:tailEnd/>
          </a:ln>
        </p:spPr>
        <p:txBody>
          <a:bodyPr/>
          <a:lstStyle/>
          <a:p>
            <a:fld id="{B09AB0E8-CCF7-4076-B085-2B4E5613FA51}" type="slidenum">
              <a:rPr lang="zh-CN" altLang="zh-CN" smtClean="0"/>
              <a:pPr/>
              <a:t>293</a:t>
            </a:fld>
            <a:endParaRPr lang="zh-CN" altLang="zh-CN" smtClean="0"/>
          </a:p>
        </p:txBody>
      </p:sp>
      <p:sp>
        <p:nvSpPr>
          <p:cNvPr id="531459" name="Text Box 1"/>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FDE8D-B3B3-45DD-8FD0-598A3A80BF5A}" type="slidenum">
              <a:rPr lang="en-US"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293</a:t>
            </a:fld>
            <a:endParaRPr lang="en-US" altLang="zh-CN" sz="1200">
              <a:solidFill>
                <a:srgbClr val="000000"/>
              </a:solidFill>
            </a:endParaRPr>
          </a:p>
        </p:txBody>
      </p:sp>
      <p:sp>
        <p:nvSpPr>
          <p:cNvPr id="531460"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531461" name="Text Box 3"/>
          <p:cNvSpPr txBox="1">
            <a:spLocks noChangeArrowheads="1"/>
          </p:cNvSpPr>
          <p:nvPr/>
        </p:nvSpPr>
        <p:spPr bwMode="auto">
          <a:xfrm>
            <a:off x="974725" y="4559300"/>
            <a:ext cx="5365750" cy="4321175"/>
          </a:xfrm>
          <a:prstGeom prst="rect">
            <a:avLst/>
          </a:prstGeom>
          <a:solidFill>
            <a:srgbClr val="FFFFFF"/>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1489022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7"/>
          <p:cNvSpPr>
            <a:spLocks noGrp="1" noChangeArrowheads="1"/>
          </p:cNvSpPr>
          <p:nvPr>
            <p:ph type="sldNum" sz="quarter"/>
          </p:nvPr>
        </p:nvSpPr>
        <p:spPr>
          <a:noFill/>
          <a:ln>
            <a:round/>
            <a:headEnd/>
            <a:tailEnd/>
          </a:ln>
        </p:spPr>
        <p:txBody>
          <a:bodyPr/>
          <a:lstStyle/>
          <a:p>
            <a:fld id="{9CD24A33-75EA-4898-AC8B-3EF5FB966F9C}" type="slidenum">
              <a:rPr lang="zh-CN" altLang="zh-CN" smtClean="0"/>
              <a:pPr/>
              <a:t>294</a:t>
            </a:fld>
            <a:endParaRPr lang="zh-CN" altLang="zh-CN" smtClean="0"/>
          </a:p>
        </p:txBody>
      </p:sp>
      <p:sp>
        <p:nvSpPr>
          <p:cNvPr id="5324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24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317217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3506" name="Rectangle 7"/>
          <p:cNvSpPr>
            <a:spLocks noGrp="1" noChangeArrowheads="1"/>
          </p:cNvSpPr>
          <p:nvPr>
            <p:ph type="sldNum" sz="quarter"/>
          </p:nvPr>
        </p:nvSpPr>
        <p:spPr>
          <a:noFill/>
          <a:ln>
            <a:round/>
            <a:headEnd/>
            <a:tailEnd/>
          </a:ln>
        </p:spPr>
        <p:txBody>
          <a:bodyPr/>
          <a:lstStyle/>
          <a:p>
            <a:fld id="{2789D209-1B61-48B0-8BFE-03CC37C51AF3}" type="slidenum">
              <a:rPr lang="zh-CN" altLang="zh-CN" smtClean="0"/>
              <a:pPr/>
              <a:t>295</a:t>
            </a:fld>
            <a:endParaRPr lang="zh-CN" altLang="zh-CN" smtClean="0"/>
          </a:p>
        </p:txBody>
      </p:sp>
      <p:sp>
        <p:nvSpPr>
          <p:cNvPr id="5335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35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15199867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530" name="Rectangle 7"/>
          <p:cNvSpPr>
            <a:spLocks noGrp="1" noChangeArrowheads="1"/>
          </p:cNvSpPr>
          <p:nvPr>
            <p:ph type="sldNum" sz="quarter"/>
          </p:nvPr>
        </p:nvSpPr>
        <p:spPr>
          <a:noFill/>
          <a:ln>
            <a:round/>
            <a:headEnd/>
            <a:tailEnd/>
          </a:ln>
        </p:spPr>
        <p:txBody>
          <a:bodyPr/>
          <a:lstStyle/>
          <a:p>
            <a:fld id="{B4C90749-7DF4-4758-BAC9-B7BB74470CDF}" type="slidenum">
              <a:rPr lang="zh-CN" altLang="zh-CN" smtClean="0"/>
              <a:pPr/>
              <a:t>296</a:t>
            </a:fld>
            <a:endParaRPr lang="zh-CN" altLang="zh-CN" smtClean="0"/>
          </a:p>
        </p:txBody>
      </p:sp>
      <p:sp>
        <p:nvSpPr>
          <p:cNvPr id="5345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45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33420891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5554" name="Rectangle 7"/>
          <p:cNvSpPr>
            <a:spLocks noGrp="1" noChangeArrowheads="1"/>
          </p:cNvSpPr>
          <p:nvPr>
            <p:ph type="sldNum" sz="quarter"/>
          </p:nvPr>
        </p:nvSpPr>
        <p:spPr>
          <a:noFill/>
          <a:ln>
            <a:round/>
            <a:headEnd/>
            <a:tailEnd/>
          </a:ln>
        </p:spPr>
        <p:txBody>
          <a:bodyPr/>
          <a:lstStyle/>
          <a:p>
            <a:fld id="{B5237BF6-8336-41DC-AF21-EB4DA7139298}" type="slidenum">
              <a:rPr lang="zh-CN" altLang="zh-CN" smtClean="0"/>
              <a:pPr/>
              <a:t>297</a:t>
            </a:fld>
            <a:endParaRPr lang="zh-CN" altLang="zh-CN" smtClean="0"/>
          </a:p>
        </p:txBody>
      </p:sp>
      <p:sp>
        <p:nvSpPr>
          <p:cNvPr id="5355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55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409237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6578" name="Rectangle 7"/>
          <p:cNvSpPr>
            <a:spLocks noGrp="1" noChangeArrowheads="1"/>
          </p:cNvSpPr>
          <p:nvPr>
            <p:ph type="sldNum" sz="quarter"/>
          </p:nvPr>
        </p:nvSpPr>
        <p:spPr>
          <a:noFill/>
          <a:ln>
            <a:round/>
            <a:headEnd/>
            <a:tailEnd/>
          </a:ln>
        </p:spPr>
        <p:txBody>
          <a:bodyPr/>
          <a:lstStyle/>
          <a:p>
            <a:fld id="{E2F28C8B-57CC-4782-B8C5-7CEC848EB854}" type="slidenum">
              <a:rPr lang="zh-CN" altLang="zh-CN" smtClean="0"/>
              <a:pPr/>
              <a:t>298</a:t>
            </a:fld>
            <a:endParaRPr lang="zh-CN" altLang="zh-CN" smtClean="0"/>
          </a:p>
        </p:txBody>
      </p:sp>
      <p:sp>
        <p:nvSpPr>
          <p:cNvPr id="5365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5365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528077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418" name="Rectangle 7"/>
          <p:cNvSpPr>
            <a:spLocks noGrp="1" noChangeArrowheads="1"/>
          </p:cNvSpPr>
          <p:nvPr>
            <p:ph type="sldNum" sz="quarter"/>
          </p:nvPr>
        </p:nvSpPr>
        <p:spPr>
          <a:noFill/>
          <a:ln>
            <a:round/>
            <a:headEnd/>
            <a:tailEnd/>
          </a:ln>
        </p:spPr>
        <p:txBody>
          <a:bodyPr/>
          <a:lstStyle/>
          <a:p>
            <a:fld id="{59A9BCAD-DE77-45F5-9A4F-73C0CF5B23E2}" type="slidenum">
              <a:rPr lang="zh-CN" altLang="zh-CN" smtClean="0"/>
              <a:pPr/>
              <a:t>22</a:t>
            </a:fld>
            <a:endParaRPr lang="zh-CN" altLang="zh-CN" smtClean="0"/>
          </a:p>
        </p:txBody>
      </p:sp>
      <p:sp>
        <p:nvSpPr>
          <p:cNvPr id="316419" name="Text Box 1"/>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16420"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2421294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7"/>
          <p:cNvSpPr>
            <a:spLocks noGrp="1" noChangeArrowheads="1"/>
          </p:cNvSpPr>
          <p:nvPr>
            <p:ph type="sldNum" sz="quarter"/>
          </p:nvPr>
        </p:nvSpPr>
        <p:spPr>
          <a:noFill/>
          <a:ln>
            <a:round/>
            <a:headEnd/>
            <a:tailEnd/>
          </a:ln>
        </p:spPr>
        <p:txBody>
          <a:bodyPr/>
          <a:lstStyle/>
          <a:p>
            <a:fld id="{EFF50149-7DC9-44C7-A9C7-1A67DE57533E}" type="slidenum">
              <a:rPr lang="zh-CN" altLang="zh-CN" smtClean="0"/>
              <a:pPr/>
              <a:t>23</a:t>
            </a:fld>
            <a:endParaRPr lang="zh-CN" altLang="zh-CN" smtClean="0"/>
          </a:p>
        </p:txBody>
      </p:sp>
      <p:sp>
        <p:nvSpPr>
          <p:cNvPr id="3174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74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6899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8466" name="Rectangle 7"/>
          <p:cNvSpPr>
            <a:spLocks noGrp="1" noChangeArrowheads="1"/>
          </p:cNvSpPr>
          <p:nvPr>
            <p:ph type="sldNum" sz="quarter"/>
          </p:nvPr>
        </p:nvSpPr>
        <p:spPr>
          <a:noFill/>
          <a:ln>
            <a:round/>
            <a:headEnd/>
            <a:tailEnd/>
          </a:ln>
        </p:spPr>
        <p:txBody>
          <a:bodyPr/>
          <a:lstStyle/>
          <a:p>
            <a:fld id="{58FF0406-F788-4327-ADF7-33DDF8218B52}" type="slidenum">
              <a:rPr lang="zh-CN" altLang="zh-CN" smtClean="0"/>
              <a:pPr/>
              <a:t>24</a:t>
            </a:fld>
            <a:endParaRPr lang="zh-CN" altLang="zh-CN" smtClean="0"/>
          </a:p>
        </p:txBody>
      </p:sp>
      <p:sp>
        <p:nvSpPr>
          <p:cNvPr id="3184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84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22675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7"/>
          <p:cNvSpPr>
            <a:spLocks noGrp="1" noChangeArrowheads="1"/>
          </p:cNvSpPr>
          <p:nvPr>
            <p:ph type="sldNum" sz="quarter"/>
          </p:nvPr>
        </p:nvSpPr>
        <p:spPr>
          <a:noFill/>
          <a:ln>
            <a:round/>
            <a:headEnd/>
            <a:tailEnd/>
          </a:ln>
        </p:spPr>
        <p:txBody>
          <a:bodyPr/>
          <a:lstStyle/>
          <a:p>
            <a:fld id="{AAA3AED6-8AF3-4FAD-8F14-8D4D561B0EC3}" type="slidenum">
              <a:rPr lang="zh-CN" altLang="zh-CN" smtClean="0"/>
              <a:pPr/>
              <a:t>25</a:t>
            </a:fld>
            <a:endParaRPr lang="zh-CN" altLang="zh-CN" smtClean="0"/>
          </a:p>
        </p:txBody>
      </p:sp>
      <p:sp>
        <p:nvSpPr>
          <p:cNvPr id="319491"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Everything after branch to next branch</a:t>
            </a:r>
          </a:p>
        </p:txBody>
      </p:sp>
      <p:sp>
        <p:nvSpPr>
          <p:cNvPr id="31949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3386951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0514" name="Rectangle 7"/>
          <p:cNvSpPr>
            <a:spLocks noGrp="1" noChangeArrowheads="1"/>
          </p:cNvSpPr>
          <p:nvPr>
            <p:ph type="sldNum" sz="quarter"/>
          </p:nvPr>
        </p:nvSpPr>
        <p:spPr>
          <a:noFill/>
          <a:ln>
            <a:round/>
            <a:headEnd/>
            <a:tailEnd/>
          </a:ln>
        </p:spPr>
        <p:txBody>
          <a:bodyPr/>
          <a:lstStyle/>
          <a:p>
            <a:fld id="{52027797-9CD5-4999-9B29-8C5E73A5A7F9}" type="slidenum">
              <a:rPr lang="zh-CN" altLang="zh-CN" smtClean="0"/>
              <a:pPr/>
              <a:t>26</a:t>
            </a:fld>
            <a:endParaRPr lang="zh-CN" altLang="zh-CN" smtClean="0"/>
          </a:p>
        </p:txBody>
      </p:sp>
      <p:sp>
        <p:nvSpPr>
          <p:cNvPr id="3205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05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8796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1538" name="Rectangle 7"/>
          <p:cNvSpPr>
            <a:spLocks noGrp="1" noChangeArrowheads="1"/>
          </p:cNvSpPr>
          <p:nvPr>
            <p:ph type="sldNum" sz="quarter"/>
          </p:nvPr>
        </p:nvSpPr>
        <p:spPr>
          <a:noFill/>
          <a:ln>
            <a:round/>
            <a:headEnd/>
            <a:tailEnd/>
          </a:ln>
        </p:spPr>
        <p:txBody>
          <a:bodyPr/>
          <a:lstStyle/>
          <a:p>
            <a:fld id="{3B36D881-493E-400C-B733-AFDF5E913A9A}" type="slidenum">
              <a:rPr lang="zh-CN" altLang="zh-CN" smtClean="0"/>
              <a:pPr/>
              <a:t>27</a:t>
            </a:fld>
            <a:endParaRPr lang="zh-CN" altLang="zh-CN" smtClean="0"/>
          </a:p>
        </p:txBody>
      </p:sp>
      <p:sp>
        <p:nvSpPr>
          <p:cNvPr id="3215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15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1514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2562" name="Rectangle 7"/>
          <p:cNvSpPr>
            <a:spLocks noGrp="1" noChangeArrowheads="1"/>
          </p:cNvSpPr>
          <p:nvPr>
            <p:ph type="sldNum" sz="quarter"/>
          </p:nvPr>
        </p:nvSpPr>
        <p:spPr>
          <a:noFill/>
          <a:ln>
            <a:round/>
            <a:headEnd/>
            <a:tailEnd/>
          </a:ln>
        </p:spPr>
        <p:txBody>
          <a:bodyPr/>
          <a:lstStyle/>
          <a:p>
            <a:fld id="{11E35D58-2664-450B-9272-0F69884A6227}" type="slidenum">
              <a:rPr lang="zh-CN" altLang="zh-CN" smtClean="0"/>
              <a:pPr/>
              <a:t>28</a:t>
            </a:fld>
            <a:endParaRPr lang="zh-CN" altLang="zh-CN" smtClean="0"/>
          </a:p>
        </p:txBody>
      </p:sp>
      <p:sp>
        <p:nvSpPr>
          <p:cNvPr id="3225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2564"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2013-03-27</a:t>
            </a:r>
          </a:p>
        </p:txBody>
      </p:sp>
    </p:spTree>
    <p:extLst>
      <p:ext uri="{BB962C8B-B14F-4D97-AF65-F5344CB8AC3E}">
        <p14:creationId xmlns:p14="http://schemas.microsoft.com/office/powerpoint/2010/main" val="3955013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7"/>
          <p:cNvSpPr>
            <a:spLocks noGrp="1" noChangeArrowheads="1"/>
          </p:cNvSpPr>
          <p:nvPr>
            <p:ph type="sldNum" sz="quarter"/>
          </p:nvPr>
        </p:nvSpPr>
        <p:spPr>
          <a:noFill/>
          <a:ln>
            <a:round/>
            <a:headEnd/>
            <a:tailEnd/>
          </a:ln>
        </p:spPr>
        <p:txBody>
          <a:bodyPr/>
          <a:lstStyle/>
          <a:p>
            <a:fld id="{33603DC3-DFEA-4B05-BD28-A182745C90C5}" type="slidenum">
              <a:rPr lang="zh-CN" altLang="zh-CN" smtClean="0"/>
              <a:pPr/>
              <a:t>29</a:t>
            </a:fld>
            <a:endParaRPr lang="zh-CN" altLang="zh-CN" smtClean="0"/>
          </a:p>
        </p:txBody>
      </p:sp>
      <p:sp>
        <p:nvSpPr>
          <p:cNvPr id="3235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358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5769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a:ln/>
        </p:spPr>
      </p:sp>
      <p:sp>
        <p:nvSpPr>
          <p:cNvPr id="296963" name="备注占位符 2"/>
          <p:cNvSpPr>
            <a:spLocks noGrp="1"/>
          </p:cNvSpPr>
          <p:nvPr>
            <p:ph type="body" idx="1"/>
          </p:nvPr>
        </p:nvSpPr>
        <p:spPr>
          <a:noFill/>
        </p:spPr>
        <p:txBody>
          <a:bodyPr/>
          <a:lstStyle/>
          <a:p>
            <a:endParaRPr lang="zh-CN" altLang="en-US" smtClean="0"/>
          </a:p>
        </p:txBody>
      </p:sp>
      <p:sp>
        <p:nvSpPr>
          <p:cNvPr id="296964" name="灯片编号占位符 3"/>
          <p:cNvSpPr>
            <a:spLocks noGrp="1"/>
          </p:cNvSpPr>
          <p:nvPr>
            <p:ph type="sldNum" sz="quarter"/>
          </p:nvPr>
        </p:nvSpPr>
        <p:spPr>
          <a:noFill/>
          <a:ln>
            <a:round/>
            <a:headEnd/>
            <a:tailEnd/>
          </a:ln>
        </p:spPr>
        <p:txBody>
          <a:bodyPr/>
          <a:lstStyle/>
          <a:p>
            <a:fld id="{CA6D4464-2059-4FB9-A07D-322060BE3B8C}" type="slidenum">
              <a:rPr lang="zh-CN" altLang="zh-CN" smtClean="0"/>
              <a:pPr/>
              <a:t>3</a:t>
            </a:fld>
            <a:endParaRPr lang="zh-CN" altLang="zh-CN" smtClean="0"/>
          </a:p>
        </p:txBody>
      </p:sp>
    </p:spTree>
    <p:extLst>
      <p:ext uri="{BB962C8B-B14F-4D97-AF65-F5344CB8AC3E}">
        <p14:creationId xmlns:p14="http://schemas.microsoft.com/office/powerpoint/2010/main" val="2284310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6658" name="Rectangle 7"/>
          <p:cNvSpPr>
            <a:spLocks noGrp="1" noChangeArrowheads="1"/>
          </p:cNvSpPr>
          <p:nvPr>
            <p:ph type="sldNum" sz="quarter"/>
          </p:nvPr>
        </p:nvSpPr>
        <p:spPr>
          <a:noFill/>
          <a:ln>
            <a:round/>
            <a:headEnd/>
            <a:tailEnd/>
          </a:ln>
        </p:spPr>
        <p:txBody>
          <a:bodyPr/>
          <a:lstStyle/>
          <a:p>
            <a:fld id="{FC630C79-5428-4BD7-BD34-37C0979EC668}" type="slidenum">
              <a:rPr lang="zh-CN" altLang="zh-CN" smtClean="0"/>
              <a:pPr/>
              <a:t>30</a:t>
            </a:fld>
            <a:endParaRPr lang="zh-CN" altLang="zh-CN" smtClean="0"/>
          </a:p>
        </p:txBody>
      </p:sp>
      <p:sp>
        <p:nvSpPr>
          <p:cNvPr id="3266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66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77972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8706" name="Rectangle 7"/>
          <p:cNvSpPr>
            <a:spLocks noGrp="1" noChangeArrowheads="1"/>
          </p:cNvSpPr>
          <p:nvPr>
            <p:ph type="sldNum" sz="quarter"/>
          </p:nvPr>
        </p:nvSpPr>
        <p:spPr>
          <a:noFill/>
          <a:ln>
            <a:round/>
            <a:headEnd/>
            <a:tailEnd/>
          </a:ln>
        </p:spPr>
        <p:txBody>
          <a:bodyPr/>
          <a:lstStyle/>
          <a:p>
            <a:fld id="{5B857BFA-14DF-42CE-8B13-47FC0CE56754}" type="slidenum">
              <a:rPr lang="zh-CN" altLang="zh-CN" smtClean="0"/>
              <a:pPr/>
              <a:t>31</a:t>
            </a:fld>
            <a:endParaRPr lang="zh-CN" altLang="zh-CN" smtClean="0"/>
          </a:p>
        </p:txBody>
      </p:sp>
      <p:sp>
        <p:nvSpPr>
          <p:cNvPr id="3287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87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11109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730" name="Rectangle 7"/>
          <p:cNvSpPr>
            <a:spLocks noGrp="1" noChangeArrowheads="1"/>
          </p:cNvSpPr>
          <p:nvPr>
            <p:ph type="sldNum" sz="quarter"/>
          </p:nvPr>
        </p:nvSpPr>
        <p:spPr>
          <a:noFill/>
          <a:ln>
            <a:round/>
            <a:headEnd/>
            <a:tailEnd/>
          </a:ln>
        </p:spPr>
        <p:txBody>
          <a:bodyPr/>
          <a:lstStyle/>
          <a:p>
            <a:fld id="{1838F85D-0537-4916-88D0-E5E49DB540E6}" type="slidenum">
              <a:rPr lang="zh-CN" altLang="zh-CN" smtClean="0"/>
              <a:pPr/>
              <a:t>32</a:t>
            </a:fld>
            <a:endParaRPr lang="zh-CN" altLang="zh-CN" smtClean="0"/>
          </a:p>
        </p:txBody>
      </p:sp>
      <p:sp>
        <p:nvSpPr>
          <p:cNvPr id="3297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297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66537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0754" name="Rectangle 7"/>
          <p:cNvSpPr>
            <a:spLocks noGrp="1" noChangeArrowheads="1"/>
          </p:cNvSpPr>
          <p:nvPr>
            <p:ph type="sldNum" sz="quarter"/>
          </p:nvPr>
        </p:nvSpPr>
        <p:spPr>
          <a:noFill/>
          <a:ln>
            <a:round/>
            <a:headEnd/>
            <a:tailEnd/>
          </a:ln>
        </p:spPr>
        <p:txBody>
          <a:bodyPr/>
          <a:lstStyle/>
          <a:p>
            <a:fld id="{9D64C38C-4449-4FAF-8038-8C5ACA570ED2}" type="slidenum">
              <a:rPr lang="zh-CN" altLang="zh-CN" smtClean="0"/>
              <a:pPr/>
              <a:t>33</a:t>
            </a:fld>
            <a:endParaRPr lang="zh-CN" altLang="zh-CN" smtClean="0"/>
          </a:p>
        </p:txBody>
      </p:sp>
      <p:sp>
        <p:nvSpPr>
          <p:cNvPr id="3307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07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23796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1778" name="Rectangle 7"/>
          <p:cNvSpPr>
            <a:spLocks noGrp="1" noChangeArrowheads="1"/>
          </p:cNvSpPr>
          <p:nvPr>
            <p:ph type="sldNum" sz="quarter"/>
          </p:nvPr>
        </p:nvSpPr>
        <p:spPr>
          <a:noFill/>
          <a:ln>
            <a:round/>
            <a:headEnd/>
            <a:tailEnd/>
          </a:ln>
        </p:spPr>
        <p:txBody>
          <a:bodyPr/>
          <a:lstStyle/>
          <a:p>
            <a:fld id="{8867BB40-E1F5-4876-A8AD-6E0DDE74620F}" type="slidenum">
              <a:rPr lang="zh-CN" altLang="zh-CN" smtClean="0"/>
              <a:pPr/>
              <a:t>34</a:t>
            </a:fld>
            <a:endParaRPr lang="zh-CN" altLang="zh-CN" smtClean="0"/>
          </a:p>
        </p:txBody>
      </p:sp>
      <p:sp>
        <p:nvSpPr>
          <p:cNvPr id="3317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17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69054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2802" name="Rectangle 7"/>
          <p:cNvSpPr>
            <a:spLocks noGrp="1" noChangeArrowheads="1"/>
          </p:cNvSpPr>
          <p:nvPr>
            <p:ph type="sldNum" sz="quarter"/>
          </p:nvPr>
        </p:nvSpPr>
        <p:spPr>
          <a:noFill/>
          <a:ln>
            <a:round/>
            <a:headEnd/>
            <a:tailEnd/>
          </a:ln>
        </p:spPr>
        <p:txBody>
          <a:bodyPr/>
          <a:lstStyle/>
          <a:p>
            <a:fld id="{0193354A-C449-4155-9E38-578A377385D6}" type="slidenum">
              <a:rPr lang="zh-CN" altLang="zh-CN" smtClean="0"/>
              <a:pPr/>
              <a:t>35</a:t>
            </a:fld>
            <a:endParaRPr lang="zh-CN" altLang="zh-CN" smtClean="0"/>
          </a:p>
        </p:txBody>
      </p:sp>
      <p:sp>
        <p:nvSpPr>
          <p:cNvPr id="3328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28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017715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826" name="Rectangle 7"/>
          <p:cNvSpPr>
            <a:spLocks noGrp="1" noChangeArrowheads="1"/>
          </p:cNvSpPr>
          <p:nvPr>
            <p:ph type="sldNum" sz="quarter"/>
          </p:nvPr>
        </p:nvSpPr>
        <p:spPr>
          <a:noFill/>
          <a:ln>
            <a:round/>
            <a:headEnd/>
            <a:tailEnd/>
          </a:ln>
        </p:spPr>
        <p:txBody>
          <a:bodyPr/>
          <a:lstStyle/>
          <a:p>
            <a:fld id="{C84F0E12-A6D5-4C5A-9791-4DB734EAEE3C}" type="slidenum">
              <a:rPr lang="zh-CN" altLang="zh-CN" smtClean="0"/>
              <a:pPr/>
              <a:t>36</a:t>
            </a:fld>
            <a:endParaRPr lang="zh-CN" altLang="zh-CN" smtClean="0"/>
          </a:p>
        </p:txBody>
      </p:sp>
      <p:sp>
        <p:nvSpPr>
          <p:cNvPr id="3338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38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82506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4850" name="Rectangle 7"/>
          <p:cNvSpPr>
            <a:spLocks noGrp="1" noChangeArrowheads="1"/>
          </p:cNvSpPr>
          <p:nvPr>
            <p:ph type="sldNum" sz="quarter"/>
          </p:nvPr>
        </p:nvSpPr>
        <p:spPr>
          <a:noFill/>
          <a:ln>
            <a:round/>
            <a:headEnd/>
            <a:tailEnd/>
          </a:ln>
        </p:spPr>
        <p:txBody>
          <a:bodyPr/>
          <a:lstStyle/>
          <a:p>
            <a:fld id="{7CAD2C3C-9462-43E5-9122-3D24E5163CF7}" type="slidenum">
              <a:rPr lang="zh-CN" altLang="zh-CN" smtClean="0"/>
              <a:pPr/>
              <a:t>37</a:t>
            </a:fld>
            <a:endParaRPr lang="zh-CN" altLang="zh-CN" smtClean="0"/>
          </a:p>
        </p:txBody>
      </p:sp>
      <p:sp>
        <p:nvSpPr>
          <p:cNvPr id="334851"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What you might have thought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 4 stages of instruction executino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2.Status of FU:  Normal things to keep track of (RAW &amp; structura for busyl):</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Fi from instruction format of the mahine (Fi is dest)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Add unit can Add or Sub</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Rj, Rk - status of registers (Yes means ready)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Qj,Qk - If a no in Rj, Rk, means waiting for a FU to write result; Qj, Qk means wihch FU waiting for it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3.Status of register result (WAW &amp;WAR)s: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which FU is going to write into registers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Scoreboard on 6600 = size of FU</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6.7, 6.8, 6.9, 6.12, 6.13, 6.16, 6.17</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FU latencies: Add 2, Mult 10, Div 40 clocks</a:t>
            </a:r>
          </a:p>
        </p:txBody>
      </p:sp>
      <p:sp>
        <p:nvSpPr>
          <p:cNvPr id="33485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163518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874" name="Rectangle 7"/>
          <p:cNvSpPr>
            <a:spLocks noGrp="1" noChangeArrowheads="1"/>
          </p:cNvSpPr>
          <p:nvPr>
            <p:ph type="sldNum" sz="quarter"/>
          </p:nvPr>
        </p:nvSpPr>
        <p:spPr>
          <a:noFill/>
          <a:ln>
            <a:round/>
            <a:headEnd/>
            <a:tailEnd/>
          </a:ln>
        </p:spPr>
        <p:txBody>
          <a:bodyPr/>
          <a:lstStyle/>
          <a:p>
            <a:fld id="{549ECBC5-9E8F-4584-B21B-6C52B0340987}" type="slidenum">
              <a:rPr lang="zh-CN" altLang="zh-CN" smtClean="0"/>
              <a:pPr/>
              <a:t>38</a:t>
            </a:fld>
            <a:endParaRPr lang="zh-CN" altLang="zh-CN" smtClean="0"/>
          </a:p>
        </p:txBody>
      </p:sp>
      <p:sp>
        <p:nvSpPr>
          <p:cNvPr id="335875"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1.Issue - if no structural haards AND non wAW (no Funtional Unit is going to write this destination register; 1 per clock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 Read -(RAW)  if no instructions is going to write a source register of this instruction (alternatively, no write signal this clock cycle) +&gt; gein exection of the instruction; many read ports, so can read many times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Execution Complete; multiple during clock cyle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4. Write result - (WAR) If no instructiion is watiing to read the destination register; assume multiple wriite ports; wait for clock cycle to write and tehn read the results; assume can oerlap issue &amp; write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show clock cyclesneed 20 or so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Latency: minimum is 4 through 4 stages</a:t>
            </a:r>
          </a:p>
        </p:txBody>
      </p:sp>
      <p:sp>
        <p:nvSpPr>
          <p:cNvPr id="335876"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1380958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6898" name="Rectangle 7"/>
          <p:cNvSpPr>
            <a:spLocks noGrp="1" noChangeArrowheads="1"/>
          </p:cNvSpPr>
          <p:nvPr>
            <p:ph type="sldNum" sz="quarter"/>
          </p:nvPr>
        </p:nvSpPr>
        <p:spPr>
          <a:noFill/>
          <a:ln>
            <a:round/>
            <a:headEnd/>
            <a:tailEnd/>
          </a:ln>
        </p:spPr>
        <p:txBody>
          <a:bodyPr/>
          <a:lstStyle/>
          <a:p>
            <a:fld id="{20CC1C42-4D63-45D1-A5EE-61D4F4E6C2F4}" type="slidenum">
              <a:rPr lang="zh-CN" altLang="zh-CN" smtClean="0"/>
              <a:pPr/>
              <a:t>39</a:t>
            </a:fld>
            <a:endParaRPr lang="zh-CN" altLang="zh-CN" smtClean="0"/>
          </a:p>
        </p:txBody>
      </p:sp>
      <p:sp>
        <p:nvSpPr>
          <p:cNvPr id="3368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69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27622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幻灯片图像占位符 1"/>
          <p:cNvSpPr>
            <a:spLocks noGrp="1" noRot="1" noChangeAspect="1" noTextEdit="1"/>
          </p:cNvSpPr>
          <p:nvPr>
            <p:ph type="sldImg"/>
          </p:nvPr>
        </p:nvSpPr>
        <p:spPr>
          <a:ln/>
        </p:spPr>
      </p:sp>
      <p:sp>
        <p:nvSpPr>
          <p:cNvPr id="297987" name="备注占位符 2"/>
          <p:cNvSpPr>
            <a:spLocks noGrp="1"/>
          </p:cNvSpPr>
          <p:nvPr>
            <p:ph type="body" idx="1"/>
          </p:nvPr>
        </p:nvSpPr>
        <p:spPr>
          <a:noFill/>
        </p:spPr>
        <p:txBody>
          <a:bodyPr/>
          <a:lstStyle/>
          <a:p>
            <a:endParaRPr lang="zh-CN" altLang="en-US" smtClean="0"/>
          </a:p>
        </p:txBody>
      </p:sp>
      <p:sp>
        <p:nvSpPr>
          <p:cNvPr id="297988" name="灯片编号占位符 3"/>
          <p:cNvSpPr>
            <a:spLocks noGrp="1"/>
          </p:cNvSpPr>
          <p:nvPr>
            <p:ph type="sldNum" sz="quarter"/>
          </p:nvPr>
        </p:nvSpPr>
        <p:spPr>
          <a:noFill/>
          <a:ln>
            <a:round/>
            <a:headEnd/>
            <a:tailEnd/>
          </a:ln>
        </p:spPr>
        <p:txBody>
          <a:bodyPr/>
          <a:lstStyle/>
          <a:p>
            <a:fld id="{21D2C67F-B1AD-4960-879A-868AF6B2F96B}" type="slidenum">
              <a:rPr lang="zh-CN" altLang="zh-CN" smtClean="0"/>
              <a:pPr/>
              <a:t>4</a:t>
            </a:fld>
            <a:endParaRPr lang="zh-CN" altLang="zh-CN" smtClean="0"/>
          </a:p>
        </p:txBody>
      </p:sp>
    </p:spTree>
    <p:extLst>
      <p:ext uri="{BB962C8B-B14F-4D97-AF65-F5344CB8AC3E}">
        <p14:creationId xmlns:p14="http://schemas.microsoft.com/office/powerpoint/2010/main" val="867725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22" name="Rectangle 7"/>
          <p:cNvSpPr>
            <a:spLocks noGrp="1" noChangeArrowheads="1"/>
          </p:cNvSpPr>
          <p:nvPr>
            <p:ph type="sldNum" sz="quarter"/>
          </p:nvPr>
        </p:nvSpPr>
        <p:spPr>
          <a:noFill/>
          <a:ln>
            <a:round/>
            <a:headEnd/>
            <a:tailEnd/>
          </a:ln>
        </p:spPr>
        <p:txBody>
          <a:bodyPr/>
          <a:lstStyle/>
          <a:p>
            <a:fld id="{2CC13EC0-2948-4A75-8C19-5523A6C59527}" type="slidenum">
              <a:rPr lang="zh-CN" altLang="zh-CN" smtClean="0"/>
              <a:pPr/>
              <a:t>40</a:t>
            </a:fld>
            <a:endParaRPr lang="zh-CN" altLang="zh-CN" smtClean="0"/>
          </a:p>
        </p:txBody>
      </p:sp>
      <p:sp>
        <p:nvSpPr>
          <p:cNvPr id="3379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79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314604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8946" name="Rectangle 7"/>
          <p:cNvSpPr>
            <a:spLocks noGrp="1" noChangeArrowheads="1"/>
          </p:cNvSpPr>
          <p:nvPr>
            <p:ph type="sldNum" sz="quarter"/>
          </p:nvPr>
        </p:nvSpPr>
        <p:spPr>
          <a:noFill/>
          <a:ln>
            <a:round/>
            <a:headEnd/>
            <a:tailEnd/>
          </a:ln>
        </p:spPr>
        <p:txBody>
          <a:bodyPr/>
          <a:lstStyle/>
          <a:p>
            <a:fld id="{F58A7078-2A81-4FC7-BCD1-78BA2E3EFA23}" type="slidenum">
              <a:rPr lang="zh-CN" altLang="zh-CN" smtClean="0"/>
              <a:pPr/>
              <a:t>41</a:t>
            </a:fld>
            <a:endParaRPr lang="zh-CN" altLang="zh-CN" smtClean="0"/>
          </a:p>
        </p:txBody>
      </p:sp>
      <p:sp>
        <p:nvSpPr>
          <p:cNvPr id="3389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89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600789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9970" name="Rectangle 7"/>
          <p:cNvSpPr>
            <a:spLocks noGrp="1" noChangeArrowheads="1"/>
          </p:cNvSpPr>
          <p:nvPr>
            <p:ph type="sldNum" sz="quarter"/>
          </p:nvPr>
        </p:nvSpPr>
        <p:spPr>
          <a:noFill/>
          <a:ln>
            <a:round/>
            <a:headEnd/>
            <a:tailEnd/>
          </a:ln>
        </p:spPr>
        <p:txBody>
          <a:bodyPr/>
          <a:lstStyle/>
          <a:p>
            <a:fld id="{4CF3A5B7-D595-42CD-8DEE-5848C4BBA89B}" type="slidenum">
              <a:rPr lang="zh-CN" altLang="zh-CN" smtClean="0"/>
              <a:pPr/>
              <a:t>42</a:t>
            </a:fld>
            <a:endParaRPr lang="zh-CN" altLang="zh-CN" smtClean="0"/>
          </a:p>
        </p:txBody>
      </p:sp>
      <p:sp>
        <p:nvSpPr>
          <p:cNvPr id="3399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99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03254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0994" name="Rectangle 7"/>
          <p:cNvSpPr>
            <a:spLocks noGrp="1" noChangeArrowheads="1"/>
          </p:cNvSpPr>
          <p:nvPr>
            <p:ph type="sldNum" sz="quarter"/>
          </p:nvPr>
        </p:nvSpPr>
        <p:spPr>
          <a:noFill/>
          <a:ln>
            <a:round/>
            <a:headEnd/>
            <a:tailEnd/>
          </a:ln>
        </p:spPr>
        <p:txBody>
          <a:bodyPr/>
          <a:lstStyle/>
          <a:p>
            <a:fld id="{26BBB13A-E642-41BF-BE7C-E85CE3DBFE17}" type="slidenum">
              <a:rPr lang="zh-CN" altLang="zh-CN" smtClean="0"/>
              <a:pPr/>
              <a:t>43</a:t>
            </a:fld>
            <a:endParaRPr lang="zh-CN" altLang="zh-CN" smtClean="0"/>
          </a:p>
        </p:txBody>
      </p:sp>
      <p:sp>
        <p:nvSpPr>
          <p:cNvPr id="3409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09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090226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2018" name="Rectangle 7"/>
          <p:cNvSpPr>
            <a:spLocks noGrp="1" noChangeArrowheads="1"/>
          </p:cNvSpPr>
          <p:nvPr>
            <p:ph type="sldNum" sz="quarter"/>
          </p:nvPr>
        </p:nvSpPr>
        <p:spPr>
          <a:noFill/>
          <a:ln>
            <a:round/>
            <a:headEnd/>
            <a:tailEnd/>
          </a:ln>
        </p:spPr>
        <p:txBody>
          <a:bodyPr/>
          <a:lstStyle/>
          <a:p>
            <a:fld id="{C6B6A2ED-85C2-4098-B0B9-6FB9CF37548D}" type="slidenum">
              <a:rPr lang="zh-CN" altLang="zh-CN" smtClean="0"/>
              <a:pPr/>
              <a:t>44</a:t>
            </a:fld>
            <a:endParaRPr lang="zh-CN" altLang="zh-CN" smtClean="0"/>
          </a:p>
        </p:txBody>
      </p:sp>
      <p:sp>
        <p:nvSpPr>
          <p:cNvPr id="3420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202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69561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3042" name="Rectangle 7"/>
          <p:cNvSpPr>
            <a:spLocks noGrp="1" noChangeArrowheads="1"/>
          </p:cNvSpPr>
          <p:nvPr>
            <p:ph type="sldNum" sz="quarter"/>
          </p:nvPr>
        </p:nvSpPr>
        <p:spPr>
          <a:noFill/>
          <a:ln>
            <a:round/>
            <a:headEnd/>
            <a:tailEnd/>
          </a:ln>
        </p:spPr>
        <p:txBody>
          <a:bodyPr/>
          <a:lstStyle/>
          <a:p>
            <a:fld id="{BDE056EC-1DE2-451D-8C72-752C9B0A3652}" type="slidenum">
              <a:rPr lang="zh-CN" altLang="zh-CN" smtClean="0"/>
              <a:pPr/>
              <a:t>45</a:t>
            </a:fld>
            <a:endParaRPr lang="zh-CN" altLang="zh-CN" smtClean="0"/>
          </a:p>
        </p:txBody>
      </p:sp>
      <p:sp>
        <p:nvSpPr>
          <p:cNvPr id="3430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304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8351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066" name="Rectangle 7"/>
          <p:cNvSpPr>
            <a:spLocks noGrp="1" noChangeArrowheads="1"/>
          </p:cNvSpPr>
          <p:nvPr>
            <p:ph type="sldNum" sz="quarter"/>
          </p:nvPr>
        </p:nvSpPr>
        <p:spPr>
          <a:noFill/>
          <a:ln>
            <a:round/>
            <a:headEnd/>
            <a:tailEnd/>
          </a:ln>
        </p:spPr>
        <p:txBody>
          <a:bodyPr/>
          <a:lstStyle/>
          <a:p>
            <a:fld id="{D0D53F45-45B5-4CD0-8F89-8606946BD3C4}" type="slidenum">
              <a:rPr lang="zh-CN" altLang="zh-CN" smtClean="0"/>
              <a:pPr/>
              <a:t>46</a:t>
            </a:fld>
            <a:endParaRPr lang="zh-CN" altLang="zh-CN" smtClean="0"/>
          </a:p>
        </p:txBody>
      </p:sp>
      <p:sp>
        <p:nvSpPr>
          <p:cNvPr id="34406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406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927722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5090" name="Rectangle 7"/>
          <p:cNvSpPr>
            <a:spLocks noGrp="1" noChangeArrowheads="1"/>
          </p:cNvSpPr>
          <p:nvPr>
            <p:ph type="sldNum" sz="quarter"/>
          </p:nvPr>
        </p:nvSpPr>
        <p:spPr>
          <a:noFill/>
          <a:ln>
            <a:round/>
            <a:headEnd/>
            <a:tailEnd/>
          </a:ln>
        </p:spPr>
        <p:txBody>
          <a:bodyPr/>
          <a:lstStyle/>
          <a:p>
            <a:fld id="{48D43DE2-49BE-428D-88BB-1B0D8CB2B65E}" type="slidenum">
              <a:rPr lang="zh-CN" altLang="zh-CN" smtClean="0"/>
              <a:pPr/>
              <a:t>47</a:t>
            </a:fld>
            <a:endParaRPr lang="zh-CN" altLang="zh-CN" smtClean="0"/>
          </a:p>
        </p:txBody>
      </p:sp>
      <p:sp>
        <p:nvSpPr>
          <p:cNvPr id="3450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509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76468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114" name="Rectangle 7"/>
          <p:cNvSpPr>
            <a:spLocks noGrp="1" noChangeArrowheads="1"/>
          </p:cNvSpPr>
          <p:nvPr>
            <p:ph type="sldNum" sz="quarter"/>
          </p:nvPr>
        </p:nvSpPr>
        <p:spPr>
          <a:noFill/>
          <a:ln>
            <a:round/>
            <a:headEnd/>
            <a:tailEnd/>
          </a:ln>
        </p:spPr>
        <p:txBody>
          <a:bodyPr/>
          <a:lstStyle/>
          <a:p>
            <a:fld id="{180239A8-A32E-425E-998B-DE1CB3563C86}" type="slidenum">
              <a:rPr lang="zh-CN" altLang="zh-CN" smtClean="0"/>
              <a:pPr/>
              <a:t>48</a:t>
            </a:fld>
            <a:endParaRPr lang="zh-CN" altLang="zh-CN" smtClean="0"/>
          </a:p>
        </p:txBody>
      </p:sp>
      <p:sp>
        <p:nvSpPr>
          <p:cNvPr id="34611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611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15843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7138" name="Rectangle 7"/>
          <p:cNvSpPr>
            <a:spLocks noGrp="1" noChangeArrowheads="1"/>
          </p:cNvSpPr>
          <p:nvPr>
            <p:ph type="sldNum" sz="quarter"/>
          </p:nvPr>
        </p:nvSpPr>
        <p:spPr>
          <a:noFill/>
          <a:ln>
            <a:round/>
            <a:headEnd/>
            <a:tailEnd/>
          </a:ln>
        </p:spPr>
        <p:txBody>
          <a:bodyPr/>
          <a:lstStyle/>
          <a:p>
            <a:fld id="{9EF002D6-71D4-4590-B2E4-393C4F152D2F}" type="slidenum">
              <a:rPr lang="zh-CN" altLang="zh-CN" smtClean="0"/>
              <a:pPr/>
              <a:t>49</a:t>
            </a:fld>
            <a:endParaRPr lang="zh-CN" altLang="zh-CN" smtClean="0"/>
          </a:p>
        </p:txBody>
      </p:sp>
      <p:sp>
        <p:nvSpPr>
          <p:cNvPr id="3471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714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71636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9010" name="Rectangle 7"/>
          <p:cNvSpPr>
            <a:spLocks noGrp="1" noChangeArrowheads="1"/>
          </p:cNvSpPr>
          <p:nvPr>
            <p:ph type="sldNum" sz="quarter"/>
          </p:nvPr>
        </p:nvSpPr>
        <p:spPr>
          <a:noFill/>
          <a:ln>
            <a:round/>
            <a:headEnd/>
            <a:tailEnd/>
          </a:ln>
        </p:spPr>
        <p:txBody>
          <a:bodyPr/>
          <a:lstStyle/>
          <a:p>
            <a:fld id="{35F5CD24-F2EC-402D-BCCE-ECA0DA3FA791}" type="slidenum">
              <a:rPr lang="zh-CN" altLang="zh-CN" smtClean="0"/>
              <a:pPr/>
              <a:t>5</a:t>
            </a:fld>
            <a:endParaRPr lang="zh-CN" altLang="zh-CN" smtClean="0"/>
          </a:p>
        </p:txBody>
      </p:sp>
      <p:sp>
        <p:nvSpPr>
          <p:cNvPr id="2990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2990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508231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62" name="Rectangle 7"/>
          <p:cNvSpPr>
            <a:spLocks noGrp="1" noChangeArrowheads="1"/>
          </p:cNvSpPr>
          <p:nvPr>
            <p:ph type="sldNum" sz="quarter"/>
          </p:nvPr>
        </p:nvSpPr>
        <p:spPr>
          <a:noFill/>
          <a:ln>
            <a:round/>
            <a:headEnd/>
            <a:tailEnd/>
          </a:ln>
        </p:spPr>
        <p:txBody>
          <a:bodyPr/>
          <a:lstStyle/>
          <a:p>
            <a:fld id="{A3309A56-1947-4D9E-B311-20A2E591CA7B}" type="slidenum">
              <a:rPr lang="zh-CN" altLang="zh-CN" smtClean="0"/>
              <a:pPr/>
              <a:t>50</a:t>
            </a:fld>
            <a:endParaRPr lang="zh-CN" altLang="zh-CN" smtClean="0"/>
          </a:p>
        </p:txBody>
      </p:sp>
      <p:sp>
        <p:nvSpPr>
          <p:cNvPr id="3481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81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282164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9186" name="Rectangle 7"/>
          <p:cNvSpPr>
            <a:spLocks noGrp="1" noChangeArrowheads="1"/>
          </p:cNvSpPr>
          <p:nvPr>
            <p:ph type="sldNum" sz="quarter"/>
          </p:nvPr>
        </p:nvSpPr>
        <p:spPr>
          <a:noFill/>
          <a:ln>
            <a:round/>
            <a:headEnd/>
            <a:tailEnd/>
          </a:ln>
        </p:spPr>
        <p:txBody>
          <a:bodyPr/>
          <a:lstStyle/>
          <a:p>
            <a:fld id="{EA06C5BD-34C3-45E3-A78A-7A1B355D721D}" type="slidenum">
              <a:rPr lang="zh-CN" altLang="zh-CN" smtClean="0"/>
              <a:pPr/>
              <a:t>51</a:t>
            </a:fld>
            <a:endParaRPr lang="zh-CN" altLang="zh-CN" smtClean="0"/>
          </a:p>
        </p:txBody>
      </p:sp>
      <p:sp>
        <p:nvSpPr>
          <p:cNvPr id="3491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491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03348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0210" name="Rectangle 7"/>
          <p:cNvSpPr>
            <a:spLocks noGrp="1" noChangeArrowheads="1"/>
          </p:cNvSpPr>
          <p:nvPr>
            <p:ph type="sldNum" sz="quarter"/>
          </p:nvPr>
        </p:nvSpPr>
        <p:spPr>
          <a:noFill/>
          <a:ln>
            <a:round/>
            <a:headEnd/>
            <a:tailEnd/>
          </a:ln>
        </p:spPr>
        <p:txBody>
          <a:bodyPr/>
          <a:lstStyle/>
          <a:p>
            <a:fld id="{764D3DEA-6B88-48B6-9428-B64D7715550A}" type="slidenum">
              <a:rPr lang="zh-CN" altLang="zh-CN" smtClean="0"/>
              <a:pPr/>
              <a:t>52</a:t>
            </a:fld>
            <a:endParaRPr lang="zh-CN" altLang="zh-CN" smtClean="0"/>
          </a:p>
        </p:txBody>
      </p:sp>
      <p:sp>
        <p:nvSpPr>
          <p:cNvPr id="3502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021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37413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1234" name="Rectangle 7"/>
          <p:cNvSpPr>
            <a:spLocks noGrp="1" noChangeArrowheads="1"/>
          </p:cNvSpPr>
          <p:nvPr>
            <p:ph type="sldNum" sz="quarter"/>
          </p:nvPr>
        </p:nvSpPr>
        <p:spPr>
          <a:noFill/>
          <a:ln>
            <a:round/>
            <a:headEnd/>
            <a:tailEnd/>
          </a:ln>
        </p:spPr>
        <p:txBody>
          <a:bodyPr/>
          <a:lstStyle/>
          <a:p>
            <a:fld id="{B035AD51-97FE-4E4D-A9B7-F626F7EE1C75}" type="slidenum">
              <a:rPr lang="zh-CN" altLang="zh-CN" smtClean="0"/>
              <a:pPr/>
              <a:t>53</a:t>
            </a:fld>
            <a:endParaRPr lang="zh-CN" altLang="zh-CN" smtClean="0"/>
          </a:p>
        </p:txBody>
      </p:sp>
      <p:sp>
        <p:nvSpPr>
          <p:cNvPr id="3512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123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04247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258" name="Rectangle 7"/>
          <p:cNvSpPr>
            <a:spLocks noGrp="1" noChangeArrowheads="1"/>
          </p:cNvSpPr>
          <p:nvPr>
            <p:ph type="sldNum" sz="quarter"/>
          </p:nvPr>
        </p:nvSpPr>
        <p:spPr>
          <a:noFill/>
          <a:ln>
            <a:round/>
            <a:headEnd/>
            <a:tailEnd/>
          </a:ln>
        </p:spPr>
        <p:txBody>
          <a:bodyPr/>
          <a:lstStyle/>
          <a:p>
            <a:fld id="{23F5450C-6AD3-4024-B826-6E794DA377DA}" type="slidenum">
              <a:rPr lang="zh-CN" altLang="zh-CN" smtClean="0"/>
              <a:pPr/>
              <a:t>54</a:t>
            </a:fld>
            <a:endParaRPr lang="zh-CN" altLang="zh-CN" smtClean="0"/>
          </a:p>
        </p:txBody>
      </p:sp>
      <p:sp>
        <p:nvSpPr>
          <p:cNvPr id="3522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22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01799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3282" name="Rectangle 7"/>
          <p:cNvSpPr>
            <a:spLocks noGrp="1" noChangeArrowheads="1"/>
          </p:cNvSpPr>
          <p:nvPr>
            <p:ph type="sldNum" sz="quarter"/>
          </p:nvPr>
        </p:nvSpPr>
        <p:spPr>
          <a:noFill/>
          <a:ln>
            <a:round/>
            <a:headEnd/>
            <a:tailEnd/>
          </a:ln>
        </p:spPr>
        <p:txBody>
          <a:bodyPr/>
          <a:lstStyle/>
          <a:p>
            <a:fld id="{2B053AC0-A8E4-48C7-982E-68C0C3A031F8}" type="slidenum">
              <a:rPr lang="zh-CN" altLang="zh-CN" smtClean="0"/>
              <a:pPr/>
              <a:t>55</a:t>
            </a:fld>
            <a:endParaRPr lang="zh-CN" altLang="zh-CN" smtClean="0"/>
          </a:p>
        </p:txBody>
      </p:sp>
      <p:sp>
        <p:nvSpPr>
          <p:cNvPr id="3532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32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734742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306" name="Rectangle 7"/>
          <p:cNvSpPr>
            <a:spLocks noGrp="1" noChangeArrowheads="1"/>
          </p:cNvSpPr>
          <p:nvPr>
            <p:ph type="sldNum" sz="quarter"/>
          </p:nvPr>
        </p:nvSpPr>
        <p:spPr>
          <a:noFill/>
          <a:ln>
            <a:round/>
            <a:headEnd/>
            <a:tailEnd/>
          </a:ln>
        </p:spPr>
        <p:txBody>
          <a:bodyPr/>
          <a:lstStyle/>
          <a:p>
            <a:fld id="{3DF9DFB8-EB16-42FE-A92A-2D1AD1ECC95F}" type="slidenum">
              <a:rPr lang="zh-CN" altLang="zh-CN" smtClean="0"/>
              <a:pPr/>
              <a:t>56</a:t>
            </a:fld>
            <a:endParaRPr lang="zh-CN" altLang="zh-CN" smtClean="0"/>
          </a:p>
        </p:txBody>
      </p:sp>
      <p:sp>
        <p:nvSpPr>
          <p:cNvPr id="3543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43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73736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5330" name="Rectangle 7"/>
          <p:cNvSpPr>
            <a:spLocks noGrp="1" noChangeArrowheads="1"/>
          </p:cNvSpPr>
          <p:nvPr>
            <p:ph type="sldNum" sz="quarter"/>
          </p:nvPr>
        </p:nvSpPr>
        <p:spPr>
          <a:noFill/>
          <a:ln>
            <a:round/>
            <a:headEnd/>
            <a:tailEnd/>
          </a:ln>
        </p:spPr>
        <p:txBody>
          <a:bodyPr/>
          <a:lstStyle/>
          <a:p>
            <a:fld id="{E8B2FAB3-36BA-4EBE-96F8-7D8FCB3356DB}" type="slidenum">
              <a:rPr lang="zh-CN" altLang="zh-CN" smtClean="0"/>
              <a:pPr/>
              <a:t>57</a:t>
            </a:fld>
            <a:endParaRPr lang="zh-CN" altLang="zh-CN" smtClean="0"/>
          </a:p>
        </p:txBody>
      </p:sp>
      <p:sp>
        <p:nvSpPr>
          <p:cNvPr id="3553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533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509664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6354" name="Rectangle 7"/>
          <p:cNvSpPr>
            <a:spLocks noGrp="1" noChangeArrowheads="1"/>
          </p:cNvSpPr>
          <p:nvPr>
            <p:ph type="sldNum" sz="quarter"/>
          </p:nvPr>
        </p:nvSpPr>
        <p:spPr>
          <a:noFill/>
          <a:ln>
            <a:round/>
            <a:headEnd/>
            <a:tailEnd/>
          </a:ln>
        </p:spPr>
        <p:txBody>
          <a:bodyPr/>
          <a:lstStyle/>
          <a:p>
            <a:fld id="{618FFB5A-7BE8-4F3C-997E-A433D92D6BC2}" type="slidenum">
              <a:rPr lang="zh-CN" altLang="zh-CN" smtClean="0"/>
              <a:pPr/>
              <a:t>58</a:t>
            </a:fld>
            <a:endParaRPr lang="zh-CN" altLang="zh-CN" smtClean="0"/>
          </a:p>
        </p:txBody>
      </p:sp>
      <p:sp>
        <p:nvSpPr>
          <p:cNvPr id="3563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635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71747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378" name="Rectangle 7"/>
          <p:cNvSpPr>
            <a:spLocks noGrp="1" noChangeArrowheads="1"/>
          </p:cNvSpPr>
          <p:nvPr>
            <p:ph type="sldNum" sz="quarter"/>
          </p:nvPr>
        </p:nvSpPr>
        <p:spPr>
          <a:noFill/>
          <a:ln>
            <a:round/>
            <a:headEnd/>
            <a:tailEnd/>
          </a:ln>
        </p:spPr>
        <p:txBody>
          <a:bodyPr/>
          <a:lstStyle/>
          <a:p>
            <a:fld id="{07BB5573-B5CF-4A07-A08B-5F0615BB9461}" type="slidenum">
              <a:rPr lang="zh-CN" altLang="zh-CN" smtClean="0"/>
              <a:pPr/>
              <a:t>59</a:t>
            </a:fld>
            <a:endParaRPr lang="zh-CN" altLang="zh-CN" smtClean="0"/>
          </a:p>
        </p:txBody>
      </p:sp>
      <p:sp>
        <p:nvSpPr>
          <p:cNvPr id="3573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738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86860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1298" name="Rectangle 7"/>
          <p:cNvSpPr>
            <a:spLocks noGrp="1" noChangeArrowheads="1"/>
          </p:cNvSpPr>
          <p:nvPr>
            <p:ph type="sldNum" sz="quarter"/>
          </p:nvPr>
        </p:nvSpPr>
        <p:spPr>
          <a:noFill/>
          <a:ln>
            <a:round/>
            <a:headEnd/>
            <a:tailEnd/>
          </a:ln>
        </p:spPr>
        <p:txBody>
          <a:bodyPr/>
          <a:lstStyle/>
          <a:p>
            <a:fld id="{993730D7-1149-44A1-865C-92E8F138BCE2}" type="slidenum">
              <a:rPr lang="zh-CN" altLang="zh-CN" smtClean="0"/>
              <a:pPr/>
              <a:t>6</a:t>
            </a:fld>
            <a:endParaRPr lang="zh-CN" altLang="zh-CN" smtClean="0"/>
          </a:p>
        </p:txBody>
      </p:sp>
      <p:sp>
        <p:nvSpPr>
          <p:cNvPr id="3112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11300" name="Text Box 2"/>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2013-04-02</a:t>
            </a:r>
          </a:p>
        </p:txBody>
      </p:sp>
    </p:spTree>
    <p:extLst>
      <p:ext uri="{BB962C8B-B14F-4D97-AF65-F5344CB8AC3E}">
        <p14:creationId xmlns:p14="http://schemas.microsoft.com/office/powerpoint/2010/main" val="3161760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02" name="Rectangle 7"/>
          <p:cNvSpPr>
            <a:spLocks noGrp="1" noChangeArrowheads="1"/>
          </p:cNvSpPr>
          <p:nvPr>
            <p:ph type="sldNum" sz="quarter"/>
          </p:nvPr>
        </p:nvSpPr>
        <p:spPr>
          <a:noFill/>
          <a:ln>
            <a:round/>
            <a:headEnd/>
            <a:tailEnd/>
          </a:ln>
        </p:spPr>
        <p:txBody>
          <a:bodyPr/>
          <a:lstStyle/>
          <a:p>
            <a:fld id="{F494D69C-50AB-4BAC-A813-47B77D3E0017}" type="slidenum">
              <a:rPr lang="zh-CN" altLang="zh-CN" smtClean="0"/>
              <a:pPr/>
              <a:t>60</a:t>
            </a:fld>
            <a:endParaRPr lang="zh-CN" altLang="zh-CN" smtClean="0"/>
          </a:p>
        </p:txBody>
      </p:sp>
      <p:sp>
        <p:nvSpPr>
          <p:cNvPr id="3584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84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531049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9426" name="Rectangle 7"/>
          <p:cNvSpPr>
            <a:spLocks noGrp="1" noChangeArrowheads="1"/>
          </p:cNvSpPr>
          <p:nvPr>
            <p:ph type="sldNum" sz="quarter"/>
          </p:nvPr>
        </p:nvSpPr>
        <p:spPr>
          <a:noFill/>
          <a:ln>
            <a:round/>
            <a:headEnd/>
            <a:tailEnd/>
          </a:ln>
        </p:spPr>
        <p:txBody>
          <a:bodyPr/>
          <a:lstStyle/>
          <a:p>
            <a:fld id="{89FC7A3A-A8FD-4023-A186-BB07E0EDF060}" type="slidenum">
              <a:rPr lang="zh-CN" altLang="zh-CN" smtClean="0"/>
              <a:pPr/>
              <a:t>61</a:t>
            </a:fld>
            <a:endParaRPr lang="zh-CN" altLang="zh-CN" smtClean="0"/>
          </a:p>
        </p:txBody>
      </p:sp>
      <p:sp>
        <p:nvSpPr>
          <p:cNvPr id="3594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594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955419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0450" name="Rectangle 7"/>
          <p:cNvSpPr>
            <a:spLocks noGrp="1" noChangeArrowheads="1"/>
          </p:cNvSpPr>
          <p:nvPr>
            <p:ph type="sldNum" sz="quarter"/>
          </p:nvPr>
        </p:nvSpPr>
        <p:spPr>
          <a:noFill/>
          <a:ln>
            <a:round/>
            <a:headEnd/>
            <a:tailEnd/>
          </a:ln>
        </p:spPr>
        <p:txBody>
          <a:bodyPr/>
          <a:lstStyle/>
          <a:p>
            <a:fld id="{2FFF31DF-BDFA-424A-AEE4-2B4DA2A06691}" type="slidenum">
              <a:rPr lang="zh-CN" altLang="zh-CN" smtClean="0"/>
              <a:pPr/>
              <a:t>62</a:t>
            </a:fld>
            <a:endParaRPr lang="zh-CN" altLang="zh-CN" smtClean="0"/>
          </a:p>
        </p:txBody>
      </p:sp>
      <p:sp>
        <p:nvSpPr>
          <p:cNvPr id="3604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045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786201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1474" name="Rectangle 7"/>
          <p:cNvSpPr>
            <a:spLocks noGrp="1" noChangeArrowheads="1"/>
          </p:cNvSpPr>
          <p:nvPr>
            <p:ph type="sldNum" sz="quarter"/>
          </p:nvPr>
        </p:nvSpPr>
        <p:spPr>
          <a:noFill/>
          <a:ln>
            <a:round/>
            <a:headEnd/>
            <a:tailEnd/>
          </a:ln>
        </p:spPr>
        <p:txBody>
          <a:bodyPr/>
          <a:lstStyle/>
          <a:p>
            <a:fld id="{22831893-2857-4D45-AA01-CE0B53C7988F}" type="slidenum">
              <a:rPr lang="zh-CN" altLang="zh-CN" smtClean="0"/>
              <a:pPr/>
              <a:t>63</a:t>
            </a:fld>
            <a:endParaRPr lang="zh-CN" altLang="zh-CN" smtClean="0"/>
          </a:p>
        </p:txBody>
      </p:sp>
      <p:sp>
        <p:nvSpPr>
          <p:cNvPr id="3614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14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950174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2498" name="Rectangle 7"/>
          <p:cNvSpPr>
            <a:spLocks noGrp="1" noChangeArrowheads="1"/>
          </p:cNvSpPr>
          <p:nvPr>
            <p:ph type="sldNum" sz="quarter"/>
          </p:nvPr>
        </p:nvSpPr>
        <p:spPr>
          <a:noFill/>
          <a:ln>
            <a:round/>
            <a:headEnd/>
            <a:tailEnd/>
          </a:ln>
        </p:spPr>
        <p:txBody>
          <a:bodyPr/>
          <a:lstStyle/>
          <a:p>
            <a:fld id="{E03AF942-326F-49AE-A6EC-9B0C9F35EE9E}" type="slidenum">
              <a:rPr lang="zh-CN" altLang="zh-CN" smtClean="0"/>
              <a:pPr/>
              <a:t>64</a:t>
            </a:fld>
            <a:endParaRPr lang="zh-CN" altLang="zh-CN" smtClean="0"/>
          </a:p>
        </p:txBody>
      </p:sp>
      <p:sp>
        <p:nvSpPr>
          <p:cNvPr id="3624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250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988585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7"/>
          <p:cNvSpPr>
            <a:spLocks noGrp="1" noChangeArrowheads="1"/>
          </p:cNvSpPr>
          <p:nvPr>
            <p:ph type="sldNum" sz="quarter"/>
          </p:nvPr>
        </p:nvSpPr>
        <p:spPr>
          <a:noFill/>
          <a:ln>
            <a:round/>
            <a:headEnd/>
            <a:tailEnd/>
          </a:ln>
        </p:spPr>
        <p:txBody>
          <a:bodyPr/>
          <a:lstStyle/>
          <a:p>
            <a:fld id="{60727EB7-AF32-4575-905A-04062BF329CF}" type="slidenum">
              <a:rPr lang="zh-CN" altLang="zh-CN" smtClean="0"/>
              <a:pPr/>
              <a:t>65</a:t>
            </a:fld>
            <a:endParaRPr lang="zh-CN" altLang="zh-CN" smtClean="0"/>
          </a:p>
        </p:txBody>
      </p:sp>
      <p:sp>
        <p:nvSpPr>
          <p:cNvPr id="3635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352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658582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4546" name="Rectangle 7"/>
          <p:cNvSpPr>
            <a:spLocks noGrp="1" noChangeArrowheads="1"/>
          </p:cNvSpPr>
          <p:nvPr>
            <p:ph type="sldNum" sz="quarter"/>
          </p:nvPr>
        </p:nvSpPr>
        <p:spPr>
          <a:noFill/>
          <a:ln>
            <a:round/>
            <a:headEnd/>
            <a:tailEnd/>
          </a:ln>
        </p:spPr>
        <p:txBody>
          <a:bodyPr/>
          <a:lstStyle/>
          <a:p>
            <a:fld id="{832B8714-5609-4463-AD54-FCA02BC1221E}" type="slidenum">
              <a:rPr lang="zh-CN" altLang="zh-CN" smtClean="0"/>
              <a:pPr/>
              <a:t>66</a:t>
            </a:fld>
            <a:endParaRPr lang="zh-CN" altLang="zh-CN" smtClean="0"/>
          </a:p>
        </p:txBody>
      </p:sp>
      <p:sp>
        <p:nvSpPr>
          <p:cNvPr id="3645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454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3518962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2674" name="Rectangle 7"/>
          <p:cNvSpPr>
            <a:spLocks noGrp="1" noChangeArrowheads="1"/>
          </p:cNvSpPr>
          <p:nvPr>
            <p:ph type="sldNum" sz="quarter"/>
          </p:nvPr>
        </p:nvSpPr>
        <p:spPr>
          <a:noFill/>
          <a:ln>
            <a:round/>
            <a:headEnd/>
            <a:tailEnd/>
          </a:ln>
        </p:spPr>
        <p:txBody>
          <a:bodyPr/>
          <a:lstStyle/>
          <a:p>
            <a:fld id="{FDCDC338-F19D-4F64-8C6F-8DC6BDC09158}" type="slidenum">
              <a:rPr lang="zh-CN" altLang="zh-CN" smtClean="0"/>
              <a:pPr/>
              <a:t>67</a:t>
            </a:fld>
            <a:endParaRPr lang="zh-CN" altLang="zh-CN" smtClean="0"/>
          </a:p>
        </p:txBody>
      </p:sp>
      <p:sp>
        <p:nvSpPr>
          <p:cNvPr id="4126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41267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12677" name="备注占位符 1"/>
          <p:cNvSpPr>
            <a:spLocks noGrp="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917194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2802" name="Rectangle 7"/>
          <p:cNvSpPr>
            <a:spLocks noGrp="1" noChangeArrowheads="1"/>
          </p:cNvSpPr>
          <p:nvPr>
            <p:ph type="sldNum" sz="quarter"/>
          </p:nvPr>
        </p:nvSpPr>
        <p:spPr>
          <a:noFill/>
          <a:ln>
            <a:round/>
            <a:headEnd/>
            <a:tailEnd/>
          </a:ln>
        </p:spPr>
        <p:txBody>
          <a:bodyPr/>
          <a:lstStyle/>
          <a:p>
            <a:fld id="{0193354A-C449-4155-9E38-578A377385D6}" type="slidenum">
              <a:rPr lang="zh-CN" altLang="zh-CN" smtClean="0"/>
              <a:pPr/>
              <a:t>68</a:t>
            </a:fld>
            <a:endParaRPr lang="zh-CN" altLang="zh-CN" smtClean="0"/>
          </a:p>
        </p:txBody>
      </p:sp>
      <p:sp>
        <p:nvSpPr>
          <p:cNvPr id="3328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280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424890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826" name="Rectangle 7"/>
          <p:cNvSpPr>
            <a:spLocks noGrp="1" noChangeArrowheads="1"/>
          </p:cNvSpPr>
          <p:nvPr>
            <p:ph type="sldNum" sz="quarter"/>
          </p:nvPr>
        </p:nvSpPr>
        <p:spPr>
          <a:noFill/>
          <a:ln>
            <a:round/>
            <a:headEnd/>
            <a:tailEnd/>
          </a:ln>
        </p:spPr>
        <p:txBody>
          <a:bodyPr/>
          <a:lstStyle/>
          <a:p>
            <a:fld id="{C84F0E12-A6D5-4C5A-9791-4DB734EAEE3C}" type="slidenum">
              <a:rPr lang="zh-CN" altLang="zh-CN" smtClean="0"/>
              <a:pPr/>
              <a:t>69</a:t>
            </a:fld>
            <a:endParaRPr lang="zh-CN" altLang="zh-CN" smtClean="0"/>
          </a:p>
        </p:txBody>
      </p:sp>
      <p:sp>
        <p:nvSpPr>
          <p:cNvPr id="3338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3382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412753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1058" name="Rectangle 7"/>
          <p:cNvSpPr>
            <a:spLocks noGrp="1" noChangeArrowheads="1"/>
          </p:cNvSpPr>
          <p:nvPr>
            <p:ph type="sldNum" sz="quarter"/>
          </p:nvPr>
        </p:nvSpPr>
        <p:spPr>
          <a:noFill/>
          <a:ln>
            <a:round/>
            <a:headEnd/>
            <a:tailEnd/>
          </a:ln>
        </p:spPr>
        <p:txBody>
          <a:bodyPr/>
          <a:lstStyle/>
          <a:p>
            <a:fld id="{40543663-E3A3-4AE9-90BA-0586770A9A8C}" type="slidenum">
              <a:rPr lang="zh-CN" altLang="zh-CN" smtClean="0"/>
              <a:pPr/>
              <a:t>7</a:t>
            </a:fld>
            <a:endParaRPr lang="zh-CN" altLang="zh-CN" smtClean="0"/>
          </a:p>
        </p:txBody>
      </p:sp>
      <p:sp>
        <p:nvSpPr>
          <p:cNvPr id="3010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1060"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399251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4850" name="Rectangle 7"/>
          <p:cNvSpPr>
            <a:spLocks noGrp="1" noChangeArrowheads="1"/>
          </p:cNvSpPr>
          <p:nvPr>
            <p:ph type="sldNum" sz="quarter"/>
          </p:nvPr>
        </p:nvSpPr>
        <p:spPr>
          <a:noFill/>
          <a:ln>
            <a:round/>
            <a:headEnd/>
            <a:tailEnd/>
          </a:ln>
        </p:spPr>
        <p:txBody>
          <a:bodyPr/>
          <a:lstStyle/>
          <a:p>
            <a:fld id="{7CAD2C3C-9462-43E5-9122-3D24E5163CF7}" type="slidenum">
              <a:rPr lang="zh-CN" altLang="zh-CN" smtClean="0"/>
              <a:pPr/>
              <a:t>70</a:t>
            </a:fld>
            <a:endParaRPr lang="zh-CN" altLang="zh-CN" smtClean="0"/>
          </a:p>
        </p:txBody>
      </p:sp>
      <p:sp>
        <p:nvSpPr>
          <p:cNvPr id="334851"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What you might have thought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 4 stages of instruction executino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2.Status of FU:  Normal things to keep track of (RAW &amp; structura for busyl):</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Fi from instruction format of the mahine (Fi is dest)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Add unit can Add or Sub</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Rj, Rk - status of registers (Yes means ready)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Qj,Qk - If a no in Rj, Rk, means waiting for a FU to write result; Qj, Qk means wihch FU waiting for it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3.Status of register result (WAW &amp;WAR)s: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which FU is going to write into registers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Scoreboard on 6600 = size of FU</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6.7, 6.8, 6.9, 6.12, 6.13, 6.16, 6.17</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FU latencies: Add 2, Mult 10, Div 40 clocks</a:t>
            </a:r>
          </a:p>
        </p:txBody>
      </p:sp>
      <p:sp>
        <p:nvSpPr>
          <p:cNvPr id="334852"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3655732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874" name="Rectangle 7"/>
          <p:cNvSpPr>
            <a:spLocks noGrp="1" noChangeArrowheads="1"/>
          </p:cNvSpPr>
          <p:nvPr>
            <p:ph type="sldNum" sz="quarter"/>
          </p:nvPr>
        </p:nvSpPr>
        <p:spPr>
          <a:noFill/>
          <a:ln>
            <a:round/>
            <a:headEnd/>
            <a:tailEnd/>
          </a:ln>
        </p:spPr>
        <p:txBody>
          <a:bodyPr/>
          <a:lstStyle/>
          <a:p>
            <a:fld id="{549ECBC5-9E8F-4584-B21B-6C52B0340987}" type="slidenum">
              <a:rPr lang="zh-CN" altLang="zh-CN" smtClean="0"/>
              <a:pPr/>
              <a:t>71</a:t>
            </a:fld>
            <a:endParaRPr lang="zh-CN" altLang="zh-CN" smtClean="0"/>
          </a:p>
        </p:txBody>
      </p:sp>
      <p:sp>
        <p:nvSpPr>
          <p:cNvPr id="335875" name="Text Box 1"/>
          <p:cNvSpPr txBox="1">
            <a:spLocks noChangeArrowheads="1"/>
          </p:cNvSpPr>
          <p:nvPr/>
        </p:nvSpPr>
        <p:spPr bwMode="auto">
          <a:xfrm>
            <a:off x="685800" y="4400550"/>
            <a:ext cx="5486400" cy="3600450"/>
          </a:xfrm>
          <a:prstGeom prst="rect">
            <a:avLst/>
          </a:prstGeom>
          <a:noFill/>
          <a:ln w="9525">
            <a:noFill/>
            <a:round/>
            <a:headEnd/>
            <a:tailEnd/>
          </a:ln>
        </p:spPr>
        <p:txBody>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1.Issue - if no structural haards AND non wAW (no Funtional Unit is going to write this destination register; 1 per clock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2. Read -(RAW)  if no instructions is going to write a source register of this instruction (alternatively, no write signal this clock cycle) +&gt; gein exection of the instruction; many read ports, so can read many times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3. Execution Complete; multiple during clock cyle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4. Write result - (WAR) If no instructiion is watiing to read the destination register; assume multiple wriite ports; wait for clock cycle to write and tehn read the results; assume can oerlap issue &amp; write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show clock cyclesneed 20 or so</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rPr>
              <a:t>Latency: minimum is 4 through 4 stages</a:t>
            </a:r>
          </a:p>
        </p:txBody>
      </p:sp>
      <p:sp>
        <p:nvSpPr>
          <p:cNvPr id="335876" name="Rectangle 2"/>
          <p:cNvSpPr>
            <a:spLocks noGrp="1" noRot="1" noChangeAspect="1" noChangeArrowheads="1" noTextEdit="1"/>
          </p:cNvSpPr>
          <p:nvPr>
            <p:ph type="sldImg"/>
          </p:nvPr>
        </p:nvSpPr>
        <p:spPr>
          <a:xfrm>
            <a:off x="1371600" y="1143000"/>
            <a:ext cx="4114800" cy="3086100"/>
          </a:xfrm>
          <a:solidFill>
            <a:srgbClr val="FFFFFF"/>
          </a:solidFill>
          <a:ln/>
        </p:spPr>
      </p:sp>
    </p:spTree>
    <p:extLst>
      <p:ext uri="{BB962C8B-B14F-4D97-AF65-F5344CB8AC3E}">
        <p14:creationId xmlns:p14="http://schemas.microsoft.com/office/powerpoint/2010/main" val="32879202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5570" name="Rectangle 7"/>
          <p:cNvSpPr>
            <a:spLocks noGrp="1" noChangeArrowheads="1"/>
          </p:cNvSpPr>
          <p:nvPr>
            <p:ph type="sldNum" sz="quarter"/>
          </p:nvPr>
        </p:nvSpPr>
        <p:spPr>
          <a:noFill/>
          <a:ln>
            <a:round/>
            <a:headEnd/>
            <a:tailEnd/>
          </a:ln>
        </p:spPr>
        <p:txBody>
          <a:bodyPr/>
          <a:lstStyle/>
          <a:p>
            <a:fld id="{6F04A75F-FD43-4E9F-B395-A9B579B4D6E2}" type="slidenum">
              <a:rPr lang="zh-CN" altLang="zh-CN" smtClean="0"/>
              <a:pPr/>
              <a:t>72</a:t>
            </a:fld>
            <a:endParaRPr lang="zh-CN" altLang="zh-CN" smtClean="0"/>
          </a:p>
        </p:txBody>
      </p:sp>
      <p:sp>
        <p:nvSpPr>
          <p:cNvPr id="3655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5572"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65573" name="备注占位符 1"/>
          <p:cNvSpPr>
            <a:spLocks noGrp="1"/>
          </p:cNvSpPr>
          <p:nvPr>
            <p:ph type="body" idx="1"/>
          </p:nvPr>
        </p:nvSpPr>
        <p:spPr>
          <a:noFill/>
        </p:spPr>
        <p:txBody>
          <a:bodyPr/>
          <a:lstStyle/>
          <a:p>
            <a:r>
              <a:rPr lang="zh-CN" altLang="en-US" smtClean="0"/>
              <a:t>上一讲 </a:t>
            </a:r>
            <a:r>
              <a:rPr lang="en-US" altLang="zh-CN" smtClean="0"/>
              <a:t>1</a:t>
            </a:r>
            <a:r>
              <a:rPr lang="zh-CN" altLang="en-US" smtClean="0"/>
              <a:t>节课 上课，</a:t>
            </a:r>
            <a:r>
              <a:rPr lang="en-US" altLang="zh-CN" smtClean="0"/>
              <a:t>1</a:t>
            </a:r>
            <a:r>
              <a:rPr lang="zh-CN" altLang="en-US" smtClean="0"/>
              <a:t>节课 习题课</a:t>
            </a:r>
          </a:p>
        </p:txBody>
      </p:sp>
    </p:spTree>
    <p:extLst>
      <p:ext uri="{BB962C8B-B14F-4D97-AF65-F5344CB8AC3E}">
        <p14:creationId xmlns:p14="http://schemas.microsoft.com/office/powerpoint/2010/main" val="797719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594" name="Rectangle 7"/>
          <p:cNvSpPr>
            <a:spLocks noGrp="1" noChangeArrowheads="1"/>
          </p:cNvSpPr>
          <p:nvPr>
            <p:ph type="sldNum" sz="quarter"/>
          </p:nvPr>
        </p:nvSpPr>
        <p:spPr>
          <a:noFill/>
          <a:ln>
            <a:round/>
            <a:headEnd/>
            <a:tailEnd/>
          </a:ln>
        </p:spPr>
        <p:txBody>
          <a:bodyPr/>
          <a:lstStyle/>
          <a:p>
            <a:fld id="{E2EB8D41-4501-4B0B-BE21-96AFA8DAE679}" type="slidenum">
              <a:rPr lang="zh-CN" altLang="zh-CN" smtClean="0"/>
              <a:pPr/>
              <a:t>73</a:t>
            </a:fld>
            <a:endParaRPr lang="zh-CN" altLang="zh-CN" smtClean="0"/>
          </a:p>
        </p:txBody>
      </p:sp>
      <p:sp>
        <p:nvSpPr>
          <p:cNvPr id="3665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6596"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1028538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7618" name="Rectangle 7"/>
          <p:cNvSpPr>
            <a:spLocks noGrp="1" noChangeArrowheads="1"/>
          </p:cNvSpPr>
          <p:nvPr>
            <p:ph type="sldNum" sz="quarter"/>
          </p:nvPr>
        </p:nvSpPr>
        <p:spPr>
          <a:noFill/>
          <a:ln>
            <a:round/>
            <a:headEnd/>
            <a:tailEnd/>
          </a:ln>
        </p:spPr>
        <p:txBody>
          <a:bodyPr/>
          <a:lstStyle/>
          <a:p>
            <a:fld id="{038C6DD9-7B13-4CCE-A9F2-1F7C333BDECB}" type="slidenum">
              <a:rPr lang="zh-CN" altLang="zh-CN" smtClean="0"/>
              <a:pPr/>
              <a:t>74</a:t>
            </a:fld>
            <a:endParaRPr lang="zh-CN" altLang="zh-CN" smtClean="0"/>
          </a:p>
        </p:txBody>
      </p:sp>
      <p:sp>
        <p:nvSpPr>
          <p:cNvPr id="3676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762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1143063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7"/>
          <p:cNvSpPr>
            <a:spLocks noGrp="1" noChangeArrowheads="1"/>
          </p:cNvSpPr>
          <p:nvPr>
            <p:ph type="sldNum" sz="quarter"/>
          </p:nvPr>
        </p:nvSpPr>
        <p:spPr>
          <a:noFill/>
          <a:ln>
            <a:round/>
            <a:headEnd/>
            <a:tailEnd/>
          </a:ln>
        </p:spPr>
        <p:txBody>
          <a:bodyPr/>
          <a:lstStyle/>
          <a:p>
            <a:fld id="{96B70831-4C2D-46A0-ACD3-B0388781DBED}" type="slidenum">
              <a:rPr lang="zh-CN" altLang="zh-CN" smtClean="0"/>
              <a:pPr/>
              <a:t>75</a:t>
            </a:fld>
            <a:endParaRPr lang="zh-CN" altLang="zh-CN" smtClean="0"/>
          </a:p>
        </p:txBody>
      </p:sp>
      <p:sp>
        <p:nvSpPr>
          <p:cNvPr id="36864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6864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26851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9666" name="Rectangle 7"/>
          <p:cNvSpPr>
            <a:spLocks noGrp="1" noChangeArrowheads="1"/>
          </p:cNvSpPr>
          <p:nvPr>
            <p:ph type="sldNum" sz="quarter"/>
          </p:nvPr>
        </p:nvSpPr>
        <p:spPr>
          <a:noFill/>
          <a:ln>
            <a:round/>
            <a:headEnd/>
            <a:tailEnd/>
          </a:ln>
        </p:spPr>
        <p:txBody>
          <a:bodyPr/>
          <a:lstStyle/>
          <a:p>
            <a:fld id="{49090460-386B-4088-B466-C9C646D4B8BA}" type="slidenum">
              <a:rPr lang="zh-CN" altLang="zh-CN" smtClean="0"/>
              <a:pPr/>
              <a:t>76</a:t>
            </a:fld>
            <a:endParaRPr lang="zh-CN" altLang="zh-CN" smtClean="0"/>
          </a:p>
        </p:txBody>
      </p:sp>
      <p:sp>
        <p:nvSpPr>
          <p:cNvPr id="369667"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Resolve RAW memory conflict? (address in memory buffers)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Integer unit executes in parallel</a:t>
            </a:r>
          </a:p>
        </p:txBody>
      </p:sp>
      <p:sp>
        <p:nvSpPr>
          <p:cNvPr id="369668"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1552784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7"/>
          <p:cNvSpPr>
            <a:spLocks noGrp="1" noChangeArrowheads="1"/>
          </p:cNvSpPr>
          <p:nvPr>
            <p:ph type="sldNum" sz="quarter"/>
          </p:nvPr>
        </p:nvSpPr>
        <p:spPr>
          <a:noFill/>
          <a:ln>
            <a:round/>
            <a:headEnd/>
            <a:tailEnd/>
          </a:ln>
        </p:spPr>
        <p:txBody>
          <a:bodyPr/>
          <a:lstStyle/>
          <a:p>
            <a:fld id="{690C5A6E-6CEF-4808-8575-6BCE567F7EC3}" type="slidenum">
              <a:rPr lang="zh-CN" altLang="zh-CN" smtClean="0"/>
              <a:pPr/>
              <a:t>77</a:t>
            </a:fld>
            <a:endParaRPr lang="zh-CN" altLang="zh-CN" smtClean="0"/>
          </a:p>
        </p:txBody>
      </p:sp>
      <p:sp>
        <p:nvSpPr>
          <p:cNvPr id="37069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069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24839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1714" name="Rectangle 7"/>
          <p:cNvSpPr>
            <a:spLocks noGrp="1" noChangeArrowheads="1"/>
          </p:cNvSpPr>
          <p:nvPr>
            <p:ph type="sldNum" sz="quarter"/>
          </p:nvPr>
        </p:nvSpPr>
        <p:spPr>
          <a:noFill/>
          <a:ln>
            <a:round/>
            <a:headEnd/>
            <a:tailEnd/>
          </a:ln>
        </p:spPr>
        <p:txBody>
          <a:bodyPr/>
          <a:lstStyle/>
          <a:p>
            <a:fld id="{36DAFD40-6315-4CA4-A86A-27A764BE5BA1}" type="slidenum">
              <a:rPr lang="zh-CN" altLang="zh-CN" smtClean="0"/>
              <a:pPr/>
              <a:t>78</a:t>
            </a:fld>
            <a:endParaRPr lang="zh-CN" altLang="zh-CN" smtClean="0"/>
          </a:p>
        </p:txBody>
      </p:sp>
      <p:sp>
        <p:nvSpPr>
          <p:cNvPr id="371715" name="Text Box 1"/>
          <p:cNvSpPr txBox="1">
            <a:spLocks noChangeArrowheads="1"/>
          </p:cNvSpPr>
          <p:nvPr/>
        </p:nvSpPr>
        <p:spPr bwMode="auto">
          <a:xfrm>
            <a:off x="1222375" y="3267075"/>
            <a:ext cx="6718300" cy="3094038"/>
          </a:xfrm>
          <a:prstGeom prst="rect">
            <a:avLst/>
          </a:prstGeom>
          <a:noFill/>
          <a:ln w="9525">
            <a:noFill/>
            <a:round/>
            <a:headEnd/>
            <a:tailEnd/>
          </a:ln>
        </p:spPr>
        <p:txBody>
          <a:bodyPr lIns="92160" tIns="45360" rIns="92160" bIns="4536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What you might have thought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1. 4 stages of instruction execution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2. Status of FU:  Normal things to keep track of (RAW &amp; structura for busyl):</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Fi from instruction format of the mahine (Fi is dest)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Add unit can Add or Sub</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Rj, Rk - status of registers (Yes means ready)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Qj,Qk - If a no in Rj, Rk, means waiting for a FU to write result; Qj, Qk means wihch FU waiting for it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3.Status of register result (WAW &amp;WAR)s: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which FU is going to write into registers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Scoreboard on 6600 = size of FU</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6.7, 6.8, 6.9, 6.12, 6.13, 6.16, 6.17</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200">
                <a:solidFill>
                  <a:srgbClr val="000000"/>
                </a:solidFill>
                <a:latin typeface="Arial" pitchFamily="34" charset="0"/>
              </a:rPr>
              <a:t>FU latencies: Add 2, Mult 10, Div 40 clocks</a:t>
            </a:r>
          </a:p>
        </p:txBody>
      </p:sp>
      <p:sp>
        <p:nvSpPr>
          <p:cNvPr id="371716" name="Rectangle 2"/>
          <p:cNvSpPr>
            <a:spLocks noGrp="1" noRot="1" noChangeAspect="1" noChangeArrowheads="1" noTextEdit="1"/>
          </p:cNvSpPr>
          <p:nvPr>
            <p:ph type="sldImg"/>
          </p:nvPr>
        </p:nvSpPr>
        <p:spPr>
          <a:xfrm>
            <a:off x="2870200" y="520700"/>
            <a:ext cx="3424238" cy="2568575"/>
          </a:xfrm>
          <a:solidFill>
            <a:srgbClr val="FFFFFF"/>
          </a:solidFill>
          <a:ln/>
        </p:spPr>
      </p:sp>
    </p:spTree>
    <p:extLst>
      <p:ext uri="{BB962C8B-B14F-4D97-AF65-F5344CB8AC3E}">
        <p14:creationId xmlns:p14="http://schemas.microsoft.com/office/powerpoint/2010/main" val="31905824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2738" name="Rectangle 7"/>
          <p:cNvSpPr>
            <a:spLocks noGrp="1" noChangeArrowheads="1"/>
          </p:cNvSpPr>
          <p:nvPr>
            <p:ph type="sldNum" sz="quarter"/>
          </p:nvPr>
        </p:nvSpPr>
        <p:spPr>
          <a:noFill/>
          <a:ln>
            <a:round/>
            <a:headEnd/>
            <a:tailEnd/>
          </a:ln>
        </p:spPr>
        <p:txBody>
          <a:bodyPr/>
          <a:lstStyle/>
          <a:p>
            <a:fld id="{5EC54A50-2FBB-4322-B634-8EF08C876E3A}" type="slidenum">
              <a:rPr lang="zh-CN" altLang="zh-CN" smtClean="0"/>
              <a:pPr/>
              <a:t>79</a:t>
            </a:fld>
            <a:endParaRPr lang="zh-CN" altLang="zh-CN" smtClean="0"/>
          </a:p>
        </p:txBody>
      </p:sp>
      <p:sp>
        <p:nvSpPr>
          <p:cNvPr id="37273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274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50036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082" name="Rectangle 7"/>
          <p:cNvSpPr>
            <a:spLocks noGrp="1" noChangeArrowheads="1"/>
          </p:cNvSpPr>
          <p:nvPr>
            <p:ph type="sldNum" sz="quarter"/>
          </p:nvPr>
        </p:nvSpPr>
        <p:spPr>
          <a:noFill/>
          <a:ln>
            <a:round/>
            <a:headEnd/>
            <a:tailEnd/>
          </a:ln>
        </p:spPr>
        <p:txBody>
          <a:bodyPr/>
          <a:lstStyle/>
          <a:p>
            <a:fld id="{3502738F-93FA-4F4B-992C-57989126727F}" type="slidenum">
              <a:rPr lang="zh-CN" altLang="zh-CN" smtClean="0"/>
              <a:pPr/>
              <a:t>8</a:t>
            </a:fld>
            <a:endParaRPr lang="zh-CN" altLang="zh-CN" smtClean="0"/>
          </a:p>
        </p:txBody>
      </p:sp>
      <p:sp>
        <p:nvSpPr>
          <p:cNvPr id="3020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208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261862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3762" name="Rectangle 7"/>
          <p:cNvSpPr>
            <a:spLocks noGrp="1" noChangeArrowheads="1"/>
          </p:cNvSpPr>
          <p:nvPr>
            <p:ph type="sldNum" sz="quarter"/>
          </p:nvPr>
        </p:nvSpPr>
        <p:spPr>
          <a:noFill/>
          <a:ln>
            <a:round/>
            <a:headEnd/>
            <a:tailEnd/>
          </a:ln>
        </p:spPr>
        <p:txBody>
          <a:bodyPr/>
          <a:lstStyle/>
          <a:p>
            <a:fld id="{8E2937A2-D885-4F20-8295-37AF20FD8B3F}" type="slidenum">
              <a:rPr lang="zh-CN" altLang="zh-CN" smtClean="0"/>
              <a:pPr/>
              <a:t>80</a:t>
            </a:fld>
            <a:endParaRPr lang="zh-CN" altLang="zh-CN" smtClean="0"/>
          </a:p>
        </p:txBody>
      </p:sp>
      <p:sp>
        <p:nvSpPr>
          <p:cNvPr id="37376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3764"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373765" name="Text Box 3"/>
          <p:cNvSpPr txBox="1">
            <a:spLocks noChangeArrowheads="1"/>
          </p:cNvSpPr>
          <p:nvPr/>
        </p:nvSpPr>
        <p:spPr bwMode="auto">
          <a:xfrm>
            <a:off x="3884613" y="8685213"/>
            <a:ext cx="2971800" cy="458787"/>
          </a:xfrm>
          <a:prstGeom prst="rect">
            <a:avLst/>
          </a:prstGeom>
          <a:noFill/>
          <a:ln w="9525">
            <a:noFill/>
            <a:round/>
            <a:headEnd/>
            <a:tailEnd/>
          </a:ln>
        </p:spPr>
        <p:txBody>
          <a:bodyPr lIns="90000" tIns="46800" rIns="90000" bIns="46800" anchor="b"/>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0290B-398B-416C-80DC-96441F21BC74}" type="slidenum">
              <a:rPr lang="zh-CN" altLang="zh-CN" sz="1200">
                <a:solidFill>
                  <a:srgbClr val="000000"/>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80</a:t>
            </a:fld>
            <a:endParaRPr lang="zh-CN" altLang="zh-CN" sz="1200">
              <a:solidFill>
                <a:srgbClr val="000000"/>
              </a:solidFill>
            </a:endParaRPr>
          </a:p>
        </p:txBody>
      </p:sp>
    </p:spTree>
    <p:extLst>
      <p:ext uri="{BB962C8B-B14F-4D97-AF65-F5344CB8AC3E}">
        <p14:creationId xmlns:p14="http://schemas.microsoft.com/office/powerpoint/2010/main" val="133992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786" name="Rectangle 7"/>
          <p:cNvSpPr>
            <a:spLocks noGrp="1" noChangeArrowheads="1"/>
          </p:cNvSpPr>
          <p:nvPr>
            <p:ph type="sldNum" sz="quarter"/>
          </p:nvPr>
        </p:nvSpPr>
        <p:spPr>
          <a:noFill/>
          <a:ln>
            <a:round/>
            <a:headEnd/>
            <a:tailEnd/>
          </a:ln>
        </p:spPr>
        <p:txBody>
          <a:bodyPr/>
          <a:lstStyle/>
          <a:p>
            <a:fld id="{CB2EC08C-E3CF-4348-9976-CAF5C52319D0}" type="slidenum">
              <a:rPr lang="zh-CN" altLang="zh-CN" smtClean="0"/>
              <a:pPr/>
              <a:t>81</a:t>
            </a:fld>
            <a:endParaRPr lang="zh-CN" altLang="zh-CN" smtClean="0"/>
          </a:p>
        </p:txBody>
      </p:sp>
      <p:sp>
        <p:nvSpPr>
          <p:cNvPr id="37478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478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8522787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810" name="Rectangle 7"/>
          <p:cNvSpPr>
            <a:spLocks noGrp="1" noChangeArrowheads="1"/>
          </p:cNvSpPr>
          <p:nvPr>
            <p:ph type="sldNum" sz="quarter"/>
          </p:nvPr>
        </p:nvSpPr>
        <p:spPr>
          <a:noFill/>
          <a:ln>
            <a:round/>
            <a:headEnd/>
            <a:tailEnd/>
          </a:ln>
        </p:spPr>
        <p:txBody>
          <a:bodyPr/>
          <a:lstStyle/>
          <a:p>
            <a:fld id="{C887481F-676B-48D2-8766-110BB41496FB}" type="slidenum">
              <a:rPr lang="zh-CN" altLang="zh-CN" smtClean="0"/>
              <a:pPr/>
              <a:t>82</a:t>
            </a:fld>
            <a:endParaRPr lang="zh-CN" altLang="zh-CN" smtClean="0"/>
          </a:p>
        </p:txBody>
      </p:sp>
      <p:sp>
        <p:nvSpPr>
          <p:cNvPr id="37581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581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8917914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6834" name="Rectangle 7"/>
          <p:cNvSpPr>
            <a:spLocks noGrp="1" noChangeArrowheads="1"/>
          </p:cNvSpPr>
          <p:nvPr>
            <p:ph type="sldNum" sz="quarter"/>
          </p:nvPr>
        </p:nvSpPr>
        <p:spPr>
          <a:noFill/>
          <a:ln>
            <a:round/>
            <a:headEnd/>
            <a:tailEnd/>
          </a:ln>
        </p:spPr>
        <p:txBody>
          <a:bodyPr/>
          <a:lstStyle/>
          <a:p>
            <a:fld id="{B66C0C94-0E8E-4B74-991C-8E3856E34CA7}" type="slidenum">
              <a:rPr lang="zh-CN" altLang="zh-CN" smtClean="0"/>
              <a:pPr/>
              <a:t>83</a:t>
            </a:fld>
            <a:endParaRPr lang="zh-CN" altLang="zh-CN" smtClean="0"/>
          </a:p>
        </p:txBody>
      </p:sp>
      <p:sp>
        <p:nvSpPr>
          <p:cNvPr id="37683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683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144800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7858" name="Rectangle 7"/>
          <p:cNvSpPr>
            <a:spLocks noGrp="1" noChangeArrowheads="1"/>
          </p:cNvSpPr>
          <p:nvPr>
            <p:ph type="sldNum" sz="quarter"/>
          </p:nvPr>
        </p:nvSpPr>
        <p:spPr>
          <a:noFill/>
          <a:ln>
            <a:round/>
            <a:headEnd/>
            <a:tailEnd/>
          </a:ln>
        </p:spPr>
        <p:txBody>
          <a:bodyPr/>
          <a:lstStyle/>
          <a:p>
            <a:fld id="{7BA5DA39-FFA5-43CC-B02C-8BCD8F417414}" type="slidenum">
              <a:rPr lang="zh-CN" altLang="zh-CN" smtClean="0"/>
              <a:pPr/>
              <a:t>84</a:t>
            </a:fld>
            <a:endParaRPr lang="zh-CN" altLang="zh-CN" smtClean="0"/>
          </a:p>
        </p:txBody>
      </p:sp>
      <p:sp>
        <p:nvSpPr>
          <p:cNvPr id="37785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786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718848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82" name="Rectangle 7"/>
          <p:cNvSpPr>
            <a:spLocks noGrp="1" noChangeArrowheads="1"/>
          </p:cNvSpPr>
          <p:nvPr>
            <p:ph type="sldNum" sz="quarter"/>
          </p:nvPr>
        </p:nvSpPr>
        <p:spPr>
          <a:noFill/>
          <a:ln>
            <a:round/>
            <a:headEnd/>
            <a:tailEnd/>
          </a:ln>
        </p:spPr>
        <p:txBody>
          <a:bodyPr/>
          <a:lstStyle/>
          <a:p>
            <a:fld id="{8C2EAFD5-1CED-421A-A4FA-AFABC3484B27}" type="slidenum">
              <a:rPr lang="zh-CN" altLang="zh-CN" smtClean="0"/>
              <a:pPr/>
              <a:t>85</a:t>
            </a:fld>
            <a:endParaRPr lang="zh-CN" altLang="zh-CN" smtClean="0"/>
          </a:p>
        </p:txBody>
      </p:sp>
      <p:sp>
        <p:nvSpPr>
          <p:cNvPr id="37888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888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207073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9906" name="Rectangle 7"/>
          <p:cNvSpPr>
            <a:spLocks noGrp="1" noChangeArrowheads="1"/>
          </p:cNvSpPr>
          <p:nvPr>
            <p:ph type="sldNum" sz="quarter"/>
          </p:nvPr>
        </p:nvSpPr>
        <p:spPr>
          <a:noFill/>
          <a:ln>
            <a:round/>
            <a:headEnd/>
            <a:tailEnd/>
          </a:ln>
        </p:spPr>
        <p:txBody>
          <a:bodyPr/>
          <a:lstStyle/>
          <a:p>
            <a:fld id="{BE849DA3-E30B-4F67-8CFA-33E06115E838}" type="slidenum">
              <a:rPr lang="zh-CN" altLang="zh-CN" smtClean="0"/>
              <a:pPr/>
              <a:t>86</a:t>
            </a:fld>
            <a:endParaRPr lang="zh-CN" altLang="zh-CN" smtClean="0"/>
          </a:p>
        </p:txBody>
      </p:sp>
      <p:sp>
        <p:nvSpPr>
          <p:cNvPr id="3799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7990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5068232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0930" name="Rectangle 7"/>
          <p:cNvSpPr>
            <a:spLocks noGrp="1" noChangeArrowheads="1"/>
          </p:cNvSpPr>
          <p:nvPr>
            <p:ph type="sldNum" sz="quarter"/>
          </p:nvPr>
        </p:nvSpPr>
        <p:spPr>
          <a:noFill/>
          <a:ln>
            <a:round/>
            <a:headEnd/>
            <a:tailEnd/>
          </a:ln>
        </p:spPr>
        <p:txBody>
          <a:bodyPr/>
          <a:lstStyle/>
          <a:p>
            <a:fld id="{04EEB7D7-C44E-4794-9FE2-2F39E9C655F8}" type="slidenum">
              <a:rPr lang="zh-CN" altLang="zh-CN" smtClean="0"/>
              <a:pPr/>
              <a:t>87</a:t>
            </a:fld>
            <a:endParaRPr lang="zh-CN" altLang="zh-CN" smtClean="0"/>
          </a:p>
        </p:txBody>
      </p:sp>
      <p:sp>
        <p:nvSpPr>
          <p:cNvPr id="38093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093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8750322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1954" name="Rectangle 7"/>
          <p:cNvSpPr>
            <a:spLocks noGrp="1" noChangeArrowheads="1"/>
          </p:cNvSpPr>
          <p:nvPr>
            <p:ph type="sldNum" sz="quarter"/>
          </p:nvPr>
        </p:nvSpPr>
        <p:spPr>
          <a:noFill/>
          <a:ln>
            <a:round/>
            <a:headEnd/>
            <a:tailEnd/>
          </a:ln>
        </p:spPr>
        <p:txBody>
          <a:bodyPr/>
          <a:lstStyle/>
          <a:p>
            <a:fld id="{DF4B2D5F-E6AC-4919-92EE-3ABF05A978DA}" type="slidenum">
              <a:rPr lang="zh-CN" altLang="zh-CN" smtClean="0"/>
              <a:pPr/>
              <a:t>88</a:t>
            </a:fld>
            <a:endParaRPr lang="zh-CN" altLang="zh-CN" smtClean="0"/>
          </a:p>
        </p:txBody>
      </p:sp>
      <p:sp>
        <p:nvSpPr>
          <p:cNvPr id="38195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195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11379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978" name="Rectangle 7"/>
          <p:cNvSpPr>
            <a:spLocks noGrp="1" noChangeArrowheads="1"/>
          </p:cNvSpPr>
          <p:nvPr>
            <p:ph type="sldNum" sz="quarter"/>
          </p:nvPr>
        </p:nvSpPr>
        <p:spPr>
          <a:noFill/>
          <a:ln>
            <a:round/>
            <a:headEnd/>
            <a:tailEnd/>
          </a:ln>
        </p:spPr>
        <p:txBody>
          <a:bodyPr/>
          <a:lstStyle/>
          <a:p>
            <a:fld id="{F2446C31-C4C7-4647-BFE5-B375E6F0A23F}" type="slidenum">
              <a:rPr lang="zh-CN" altLang="zh-CN" smtClean="0"/>
              <a:pPr/>
              <a:t>89</a:t>
            </a:fld>
            <a:endParaRPr lang="zh-CN" altLang="zh-CN" smtClean="0"/>
          </a:p>
        </p:txBody>
      </p:sp>
      <p:sp>
        <p:nvSpPr>
          <p:cNvPr id="38297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298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344625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3106" name="Rectangle 7"/>
          <p:cNvSpPr>
            <a:spLocks noGrp="1" noChangeArrowheads="1"/>
          </p:cNvSpPr>
          <p:nvPr>
            <p:ph type="sldNum" sz="quarter"/>
          </p:nvPr>
        </p:nvSpPr>
        <p:spPr>
          <a:noFill/>
          <a:ln>
            <a:round/>
            <a:headEnd/>
            <a:tailEnd/>
          </a:ln>
        </p:spPr>
        <p:txBody>
          <a:bodyPr/>
          <a:lstStyle/>
          <a:p>
            <a:fld id="{E34A179A-458E-40D3-A279-D2370C97F0C4}" type="slidenum">
              <a:rPr lang="zh-CN" altLang="zh-CN" smtClean="0"/>
              <a:pPr/>
              <a:t>9</a:t>
            </a:fld>
            <a:endParaRPr lang="zh-CN" altLang="zh-CN" smtClean="0"/>
          </a:p>
        </p:txBody>
      </p:sp>
      <p:sp>
        <p:nvSpPr>
          <p:cNvPr id="30310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03108" name="Text Box 2"/>
          <p:cNvSpPr txBox="1">
            <a:spLocks noChangeArrowheads="1"/>
          </p:cNvSpPr>
          <p:nvPr/>
        </p:nvSpPr>
        <p:spPr bwMode="auto">
          <a:xfrm>
            <a:off x="685800" y="4400550"/>
            <a:ext cx="5486400" cy="360045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Tree>
    <p:extLst>
      <p:ext uri="{BB962C8B-B14F-4D97-AF65-F5344CB8AC3E}">
        <p14:creationId xmlns:p14="http://schemas.microsoft.com/office/powerpoint/2010/main" val="37319383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4002" name="Rectangle 7"/>
          <p:cNvSpPr>
            <a:spLocks noGrp="1" noChangeArrowheads="1"/>
          </p:cNvSpPr>
          <p:nvPr>
            <p:ph type="sldNum" sz="quarter"/>
          </p:nvPr>
        </p:nvSpPr>
        <p:spPr>
          <a:noFill/>
          <a:ln>
            <a:round/>
            <a:headEnd/>
            <a:tailEnd/>
          </a:ln>
        </p:spPr>
        <p:txBody>
          <a:bodyPr/>
          <a:lstStyle/>
          <a:p>
            <a:fld id="{2FCEFEDE-1912-41C9-BEA8-0B977E4136EA}" type="slidenum">
              <a:rPr lang="zh-CN" altLang="zh-CN" smtClean="0"/>
              <a:pPr/>
              <a:t>90</a:t>
            </a:fld>
            <a:endParaRPr lang="zh-CN" altLang="zh-CN" smtClean="0"/>
          </a:p>
        </p:txBody>
      </p:sp>
      <p:sp>
        <p:nvSpPr>
          <p:cNvPr id="38400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400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95881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5026" name="Rectangle 7"/>
          <p:cNvSpPr>
            <a:spLocks noGrp="1" noChangeArrowheads="1"/>
          </p:cNvSpPr>
          <p:nvPr>
            <p:ph type="sldNum" sz="quarter"/>
          </p:nvPr>
        </p:nvSpPr>
        <p:spPr>
          <a:noFill/>
          <a:ln>
            <a:round/>
            <a:headEnd/>
            <a:tailEnd/>
          </a:ln>
        </p:spPr>
        <p:txBody>
          <a:bodyPr/>
          <a:lstStyle/>
          <a:p>
            <a:fld id="{C6EF8DF8-E7AE-4B41-9802-1FD5468B0694}" type="slidenum">
              <a:rPr lang="zh-CN" altLang="zh-CN" smtClean="0"/>
              <a:pPr/>
              <a:t>91</a:t>
            </a:fld>
            <a:endParaRPr lang="zh-CN" altLang="zh-CN" smtClean="0"/>
          </a:p>
        </p:txBody>
      </p:sp>
      <p:sp>
        <p:nvSpPr>
          <p:cNvPr id="38502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502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188448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6050" name="Rectangle 7"/>
          <p:cNvSpPr>
            <a:spLocks noGrp="1" noChangeArrowheads="1"/>
          </p:cNvSpPr>
          <p:nvPr>
            <p:ph type="sldNum" sz="quarter"/>
          </p:nvPr>
        </p:nvSpPr>
        <p:spPr>
          <a:noFill/>
          <a:ln>
            <a:round/>
            <a:headEnd/>
            <a:tailEnd/>
          </a:ln>
        </p:spPr>
        <p:txBody>
          <a:bodyPr/>
          <a:lstStyle/>
          <a:p>
            <a:fld id="{D426CFB6-31A2-411F-A7A1-AA97C38A8031}" type="slidenum">
              <a:rPr lang="zh-CN" altLang="zh-CN" smtClean="0"/>
              <a:pPr/>
              <a:t>92</a:t>
            </a:fld>
            <a:endParaRPr lang="zh-CN" altLang="zh-CN" smtClean="0"/>
          </a:p>
        </p:txBody>
      </p:sp>
      <p:sp>
        <p:nvSpPr>
          <p:cNvPr id="38605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605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1360089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7074" name="Rectangle 7"/>
          <p:cNvSpPr>
            <a:spLocks noGrp="1" noChangeArrowheads="1"/>
          </p:cNvSpPr>
          <p:nvPr>
            <p:ph type="sldNum" sz="quarter"/>
          </p:nvPr>
        </p:nvSpPr>
        <p:spPr>
          <a:noFill/>
          <a:ln>
            <a:round/>
            <a:headEnd/>
            <a:tailEnd/>
          </a:ln>
        </p:spPr>
        <p:txBody>
          <a:bodyPr/>
          <a:lstStyle/>
          <a:p>
            <a:fld id="{F1386525-43A5-4691-AF2C-0DBDCBC4C420}" type="slidenum">
              <a:rPr lang="zh-CN" altLang="zh-CN" smtClean="0"/>
              <a:pPr/>
              <a:t>93</a:t>
            </a:fld>
            <a:endParaRPr lang="zh-CN" altLang="zh-CN" smtClean="0"/>
          </a:p>
        </p:txBody>
      </p:sp>
      <p:sp>
        <p:nvSpPr>
          <p:cNvPr id="38707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707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7164500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8098" name="Rectangle 7"/>
          <p:cNvSpPr>
            <a:spLocks noGrp="1" noChangeArrowheads="1"/>
          </p:cNvSpPr>
          <p:nvPr>
            <p:ph type="sldNum" sz="quarter"/>
          </p:nvPr>
        </p:nvSpPr>
        <p:spPr>
          <a:noFill/>
          <a:ln>
            <a:round/>
            <a:headEnd/>
            <a:tailEnd/>
          </a:ln>
        </p:spPr>
        <p:txBody>
          <a:bodyPr/>
          <a:lstStyle/>
          <a:p>
            <a:fld id="{D972C2AD-9948-44A4-8F83-A7BBBB06BC40}" type="slidenum">
              <a:rPr lang="zh-CN" altLang="zh-CN" smtClean="0"/>
              <a:pPr/>
              <a:t>94</a:t>
            </a:fld>
            <a:endParaRPr lang="zh-CN" altLang="zh-CN" smtClean="0"/>
          </a:p>
        </p:txBody>
      </p:sp>
      <p:sp>
        <p:nvSpPr>
          <p:cNvPr id="38809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810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8802671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2" name="Rectangle 7"/>
          <p:cNvSpPr>
            <a:spLocks noGrp="1" noChangeArrowheads="1"/>
          </p:cNvSpPr>
          <p:nvPr>
            <p:ph type="sldNum" sz="quarter"/>
          </p:nvPr>
        </p:nvSpPr>
        <p:spPr>
          <a:noFill/>
          <a:ln>
            <a:round/>
            <a:headEnd/>
            <a:tailEnd/>
          </a:ln>
        </p:spPr>
        <p:txBody>
          <a:bodyPr/>
          <a:lstStyle/>
          <a:p>
            <a:fld id="{5023A1F2-341B-46A7-978C-2DB6936FEF08}" type="slidenum">
              <a:rPr lang="zh-CN" altLang="zh-CN" smtClean="0"/>
              <a:pPr/>
              <a:t>95</a:t>
            </a:fld>
            <a:endParaRPr lang="zh-CN" altLang="zh-CN" smtClean="0"/>
          </a:p>
        </p:txBody>
      </p:sp>
      <p:sp>
        <p:nvSpPr>
          <p:cNvPr id="389123"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89124"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231835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146" name="Rectangle 7"/>
          <p:cNvSpPr>
            <a:spLocks noGrp="1" noChangeArrowheads="1"/>
          </p:cNvSpPr>
          <p:nvPr>
            <p:ph type="sldNum" sz="quarter"/>
          </p:nvPr>
        </p:nvSpPr>
        <p:spPr>
          <a:noFill/>
          <a:ln>
            <a:round/>
            <a:headEnd/>
            <a:tailEnd/>
          </a:ln>
        </p:spPr>
        <p:txBody>
          <a:bodyPr/>
          <a:lstStyle/>
          <a:p>
            <a:fld id="{A688B658-208E-4370-B75B-B0145D0DDE41}" type="slidenum">
              <a:rPr lang="zh-CN" altLang="zh-CN" smtClean="0"/>
              <a:pPr/>
              <a:t>96</a:t>
            </a:fld>
            <a:endParaRPr lang="zh-CN" altLang="zh-CN" smtClean="0"/>
          </a:p>
        </p:txBody>
      </p:sp>
      <p:sp>
        <p:nvSpPr>
          <p:cNvPr id="390147"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0148"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40967919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170" name="Rectangle 7"/>
          <p:cNvSpPr>
            <a:spLocks noGrp="1" noChangeArrowheads="1"/>
          </p:cNvSpPr>
          <p:nvPr>
            <p:ph type="sldNum" sz="quarter"/>
          </p:nvPr>
        </p:nvSpPr>
        <p:spPr>
          <a:noFill/>
          <a:ln>
            <a:round/>
            <a:headEnd/>
            <a:tailEnd/>
          </a:ln>
        </p:spPr>
        <p:txBody>
          <a:bodyPr/>
          <a:lstStyle/>
          <a:p>
            <a:fld id="{B66B842E-BB3C-49CE-81A1-B58B3E813A17}" type="slidenum">
              <a:rPr lang="zh-CN" altLang="zh-CN" smtClean="0"/>
              <a:pPr/>
              <a:t>97</a:t>
            </a:fld>
            <a:endParaRPr lang="zh-CN" altLang="zh-CN" smtClean="0"/>
          </a:p>
        </p:txBody>
      </p:sp>
      <p:sp>
        <p:nvSpPr>
          <p:cNvPr id="391171"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1172"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1001838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194" name="Rectangle 7"/>
          <p:cNvSpPr>
            <a:spLocks noGrp="1" noChangeArrowheads="1"/>
          </p:cNvSpPr>
          <p:nvPr>
            <p:ph type="sldNum" sz="quarter"/>
          </p:nvPr>
        </p:nvSpPr>
        <p:spPr>
          <a:noFill/>
          <a:ln>
            <a:round/>
            <a:headEnd/>
            <a:tailEnd/>
          </a:ln>
        </p:spPr>
        <p:txBody>
          <a:bodyPr/>
          <a:lstStyle/>
          <a:p>
            <a:fld id="{3688616B-0BC8-4704-A10F-DBF71B887BB0}" type="slidenum">
              <a:rPr lang="zh-CN" altLang="zh-CN" smtClean="0"/>
              <a:pPr/>
              <a:t>98</a:t>
            </a:fld>
            <a:endParaRPr lang="zh-CN" altLang="zh-CN" smtClean="0"/>
          </a:p>
        </p:txBody>
      </p:sp>
      <p:sp>
        <p:nvSpPr>
          <p:cNvPr id="392195"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2196"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9455623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3218" name="Rectangle 7"/>
          <p:cNvSpPr>
            <a:spLocks noGrp="1" noChangeArrowheads="1"/>
          </p:cNvSpPr>
          <p:nvPr>
            <p:ph type="sldNum" sz="quarter"/>
          </p:nvPr>
        </p:nvSpPr>
        <p:spPr>
          <a:noFill/>
          <a:ln>
            <a:round/>
            <a:headEnd/>
            <a:tailEnd/>
          </a:ln>
        </p:spPr>
        <p:txBody>
          <a:bodyPr/>
          <a:lstStyle/>
          <a:p>
            <a:fld id="{EF5767C0-59E0-45FB-865C-1AFB1C67E959}" type="slidenum">
              <a:rPr lang="zh-CN" altLang="zh-CN" smtClean="0"/>
              <a:pPr/>
              <a:t>99</a:t>
            </a:fld>
            <a:endParaRPr lang="zh-CN" altLang="zh-CN" smtClean="0"/>
          </a:p>
        </p:txBody>
      </p:sp>
      <p:sp>
        <p:nvSpPr>
          <p:cNvPr id="393219" name="Rectangle 1"/>
          <p:cNvSpPr>
            <a:spLocks noGrp="1" noRot="1" noChangeAspect="1" noChangeArrowheads="1" noTextEdit="1"/>
          </p:cNvSpPr>
          <p:nvPr>
            <p:ph type="sldImg"/>
          </p:nvPr>
        </p:nvSpPr>
        <p:spPr>
          <a:xfrm>
            <a:off x="1371600" y="1143000"/>
            <a:ext cx="4114800" cy="3086100"/>
          </a:xfrm>
          <a:solidFill>
            <a:srgbClr val="FFFFFF"/>
          </a:solidFill>
          <a:ln/>
        </p:spPr>
      </p:sp>
      <p:sp>
        <p:nvSpPr>
          <p:cNvPr id="393220" name="Rectangle 2"/>
          <p:cNvSpPr>
            <a:spLocks noGrp="1" noChangeArrowheads="1"/>
          </p:cNvSpPr>
          <p:nvPr>
            <p:ph type="body" idx="1"/>
          </p:nvPr>
        </p:nvSpPr>
        <p:spPr>
          <a:xfrm>
            <a:off x="685800" y="4400550"/>
            <a:ext cx="5486400" cy="3600450"/>
          </a:xfrm>
          <a:noFill/>
        </p:spPr>
        <p:txBody>
          <a:bodyPr wrap="none" anchor="ctr"/>
          <a:lstStyle/>
          <a:p>
            <a:endParaRPr lang="zh-CN" altLang="zh-CN" smtClean="0"/>
          </a:p>
        </p:txBody>
      </p:sp>
    </p:spTree>
    <p:extLst>
      <p:ext uri="{BB962C8B-B14F-4D97-AF65-F5344CB8AC3E}">
        <p14:creationId xmlns:p14="http://schemas.microsoft.com/office/powerpoint/2010/main" val="203136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A9E6C26-2E99-4687-A272-D3C2056D7EDF}" type="datetime1">
              <a:rPr lang="en-US" altLang="zh-CN" smtClean="0"/>
              <a:pPr/>
              <a:t>4/7/2020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CDE5F29-D683-481D-BD80-AFE0B329A8D2}" type="datetime1">
              <a:rPr lang="en-US" altLang="zh-CN" smtClean="0"/>
              <a:pPr/>
              <a:t>4/7/2020</a:t>
            </a:fld>
            <a:endParaRPr lang="zh-CN" altLang="en-US"/>
          </a:p>
        </p:txBody>
      </p:sp>
      <p:sp>
        <p:nvSpPr>
          <p:cNvPr id="5" name="页脚占位符 4"/>
          <p:cNvSpPr>
            <a:spLocks noGrp="1"/>
          </p:cNvSpPr>
          <p:nvPr>
            <p:ph type="ftr" sz="quarter" idx="11"/>
          </p:nvPr>
        </p:nvSpPr>
        <p:spPr/>
        <p:txBody>
          <a:bodyPr/>
          <a:lstStyle/>
          <a:p>
            <a:r>
              <a:rPr lang="en-US" altLang="zh-CN" dirty="0" err="1" smtClean="0"/>
              <a:t>xhzhou@ustc</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A7170E8-9AA2-4A7B-9DA7-28A73B483521}" type="datetime1">
              <a:rPr lang="en-US" altLang="zh-CN" smtClean="0"/>
              <a:pPr/>
              <a:t>4/7/2020</a:t>
            </a:fld>
            <a:endParaRPr lang="zh-CN" altLang="en-US"/>
          </a:p>
        </p:txBody>
      </p:sp>
      <p:sp>
        <p:nvSpPr>
          <p:cNvPr id="5" name="页脚占位符 4"/>
          <p:cNvSpPr>
            <a:spLocks noGrp="1"/>
          </p:cNvSpPr>
          <p:nvPr>
            <p:ph type="ftr" sz="quarter" idx="11"/>
          </p:nvPr>
        </p:nvSpPr>
        <p:spPr/>
        <p:txBody>
          <a:bodyPr/>
          <a:lstStyle/>
          <a:p>
            <a:r>
              <a:rPr lang="en-US" altLang="zh-CN" dirty="0" err="1" smtClean="0"/>
              <a:t>xhzhou@ustc</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BA55D62F-4668-467C-A9C7-7C7719CD6DC5}" type="datetime1">
              <a:rPr lang="en-US" altLang="zh-CN" smtClean="0"/>
              <a:pPr/>
              <a:t>4/7/2020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17493F-3672-4DD7-A6E1-F364A72D9E84}" type="datetime1">
              <a:rPr lang="en-US" altLang="zh-CN" smtClean="0"/>
              <a:pPr/>
              <a:t>4/7/2020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9934840B-67A0-4A2E-8C11-62D4EC10A430}" type="datetime1">
              <a:rPr lang="en-US" altLang="zh-CN" smtClean="0"/>
              <a:pPr/>
              <a:t>4/7/2020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BD8887B-7FB6-4EC4-936B-1F48329901BC}" type="datetime1">
              <a:rPr lang="en-US" altLang="zh-CN" smtClean="0"/>
              <a:pPr/>
              <a:t>4/7/2020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BD6BE01B-6D95-49E9-BC87-77251F8C7883}" type="datetime1">
              <a:rPr lang="en-US" altLang="zh-CN" smtClean="0"/>
              <a:pPr/>
              <a:t>4/7/2020</a:t>
            </a:fld>
            <a:endParaRPr lang="zh-CN" altLang="en-US"/>
          </a:p>
        </p:txBody>
      </p:sp>
      <p:sp>
        <p:nvSpPr>
          <p:cNvPr id="4" name="页脚占位符 3"/>
          <p:cNvSpPr>
            <a:spLocks noGrp="1"/>
          </p:cNvSpPr>
          <p:nvPr>
            <p:ph type="ftr" sz="quarter" idx="11"/>
          </p:nvPr>
        </p:nvSpPr>
        <p:spPr/>
        <p:txBody>
          <a:bodyPr/>
          <a:lstStyle/>
          <a:p>
            <a:r>
              <a:rPr lang="en-US" altLang="zh-CN" dirty="0" err="1" smtClean="0"/>
              <a:t>xhzhou@ustc</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E3DEF-EBBA-4BC0-A0FB-CBFB4E5739C4}" type="datetime1">
              <a:rPr lang="en-US" altLang="zh-CN" smtClean="0"/>
              <a:pPr/>
              <a:t>4/7/2020</a:t>
            </a:fld>
            <a:endParaRPr lang="zh-CN" altLang="en-US"/>
          </a:p>
        </p:txBody>
      </p:sp>
      <p:sp>
        <p:nvSpPr>
          <p:cNvPr id="3" name="页脚占位符 2"/>
          <p:cNvSpPr>
            <a:spLocks noGrp="1"/>
          </p:cNvSpPr>
          <p:nvPr>
            <p:ph type="ftr" sz="quarter" idx="11"/>
          </p:nvPr>
        </p:nvSpPr>
        <p:spPr/>
        <p:txBody>
          <a:bodyPr/>
          <a:lstStyle/>
          <a:p>
            <a:r>
              <a:rPr lang="en-US" altLang="zh-CN" dirty="0" err="1" smtClean="0"/>
              <a:t>xhzhou@ustc</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85D7EC42-23A1-41E5-A2C6-474645E4D476}" type="datetime1">
              <a:rPr lang="en-US" altLang="zh-CN" smtClean="0"/>
              <a:pPr/>
              <a:t>4/7/2020</a:t>
            </a:fld>
            <a:endParaRPr lang="zh-CN" altLang="en-US"/>
          </a:p>
        </p:txBody>
      </p:sp>
      <p:sp>
        <p:nvSpPr>
          <p:cNvPr id="6" name="页脚占位符 5"/>
          <p:cNvSpPr>
            <a:spLocks noGrp="1"/>
          </p:cNvSpPr>
          <p:nvPr>
            <p:ph type="ftr" sz="quarter" idx="11"/>
          </p:nvPr>
        </p:nvSpPr>
        <p:spPr/>
        <p:txBody>
          <a:bodyPr/>
          <a:lstStyle/>
          <a:p>
            <a:r>
              <a:rPr lang="en-US" altLang="zh-CN" dirty="0" err="1" smtClean="0"/>
              <a:t>xhzhou@ustc</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74E892-2695-42AA-B37B-D3D30A146EF0}" type="datetime1">
              <a:rPr lang="en-US" altLang="zh-CN" smtClean="0"/>
              <a:pPr/>
              <a:t>4/7/2020</a:t>
            </a:fld>
            <a:endParaRPr lang="zh-CN" altLang="en-US"/>
          </a:p>
        </p:txBody>
      </p:sp>
      <p:sp>
        <p:nvSpPr>
          <p:cNvPr id="6" name="页脚占位符 5"/>
          <p:cNvSpPr>
            <a:spLocks noGrp="1"/>
          </p:cNvSpPr>
          <p:nvPr>
            <p:ph type="ftr" sz="quarter" idx="11"/>
          </p:nvPr>
        </p:nvSpPr>
        <p:spPr/>
        <p:txBody>
          <a:bodyPr/>
          <a:lstStyle/>
          <a:p>
            <a:r>
              <a:rPr lang="en-US" altLang="zh-CN" dirty="0" err="1" smtClean="0"/>
              <a:t>xhzhou@ustc</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39942160-9C5B-4CFA-BD12-257B3987B6D5}" type="datetime1">
              <a:rPr lang="en-US" altLang="zh-CN" smtClean="0"/>
              <a:pPr/>
              <a:t>4/7/2020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vmlDrawing" Target="../drawings/vmlDrawing45.vml"/><Relationship Id="rId5" Type="http://schemas.openxmlformats.org/officeDocument/2006/relationships/image" Target="../media/image62.emf"/><Relationship Id="rId4" Type="http://schemas.openxmlformats.org/officeDocument/2006/relationships/oleObject" Target="../embeddings/oleObject45.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6.xml"/><Relationship Id="rId1" Type="http://schemas.openxmlformats.org/officeDocument/2006/relationships/vmlDrawing" Target="../drawings/vmlDrawing46.vml"/><Relationship Id="rId5" Type="http://schemas.openxmlformats.org/officeDocument/2006/relationships/image" Target="../media/image63.emf"/><Relationship Id="rId4" Type="http://schemas.openxmlformats.org/officeDocument/2006/relationships/oleObject" Target="../embeddings/oleObject46.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6.xml"/><Relationship Id="rId1" Type="http://schemas.openxmlformats.org/officeDocument/2006/relationships/vmlDrawing" Target="../drawings/vmlDrawing47.vml"/><Relationship Id="rId5" Type="http://schemas.openxmlformats.org/officeDocument/2006/relationships/image" Target="../media/image64.emf"/><Relationship Id="rId4" Type="http://schemas.openxmlformats.org/officeDocument/2006/relationships/oleObject" Target="../embeddings/oleObject47.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vmlDrawing" Target="../drawings/vmlDrawing48.vml"/><Relationship Id="rId5" Type="http://schemas.openxmlformats.org/officeDocument/2006/relationships/image" Target="../media/image65.emf"/><Relationship Id="rId4" Type="http://schemas.openxmlformats.org/officeDocument/2006/relationships/oleObject" Target="../embeddings/oleObject48.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6.xml"/><Relationship Id="rId1" Type="http://schemas.openxmlformats.org/officeDocument/2006/relationships/vmlDrawing" Target="../drawings/vmlDrawing49.vml"/><Relationship Id="rId5" Type="http://schemas.openxmlformats.org/officeDocument/2006/relationships/image" Target="../media/image75.wmf"/><Relationship Id="rId4" Type="http://schemas.openxmlformats.org/officeDocument/2006/relationships/oleObject" Target="../embeddings/oleObject49.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8.xml"/><Relationship Id="rId1" Type="http://schemas.openxmlformats.org/officeDocument/2006/relationships/slideLayout" Target="../slideLayouts/slideLayout6.xml"/><Relationship Id="rId4" Type="http://schemas.openxmlformats.org/officeDocument/2006/relationships/image" Target="../media/image107.emf"/></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7.xml"/><Relationship Id="rId1" Type="http://schemas.openxmlformats.org/officeDocument/2006/relationships/slideLayout" Target="../slideLayouts/slideLayout6.xml"/><Relationship Id="rId4" Type="http://schemas.openxmlformats.org/officeDocument/2006/relationships/image" Target="../media/image107.emf"/></Relationships>
</file>

<file path=ppt/slides/_rels/slide2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6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3.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5.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2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4.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28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05.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2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6.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image" Target="../media/image137.jpe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6.xml"/><Relationship Id="rId1" Type="http://schemas.openxmlformats.org/officeDocument/2006/relationships/vmlDrawing" Target="../drawings/vmlDrawing50.vml"/><Relationship Id="rId5" Type="http://schemas.openxmlformats.org/officeDocument/2006/relationships/image" Target="../media/image139.wmf"/><Relationship Id="rId4" Type="http://schemas.openxmlformats.org/officeDocument/2006/relationships/oleObject" Target="../embeddings/oleObject50.bin"/></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6.xml"/><Relationship Id="rId1" Type="http://schemas.openxmlformats.org/officeDocument/2006/relationships/vmlDrawing" Target="../drawings/vmlDrawing51.vml"/><Relationship Id="rId5" Type="http://schemas.openxmlformats.org/officeDocument/2006/relationships/image" Target="../media/image140.wmf"/><Relationship Id="rId4" Type="http://schemas.openxmlformats.org/officeDocument/2006/relationships/oleObject" Target="../embeddings/oleObject51.bin"/></Relationships>
</file>

<file path=ppt/slides/_rels/slide297.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9.e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0.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21.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22.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25.emf"/><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26.emf"/><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27.emf"/><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28.emf"/><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29.emf"/><Relationship Id="rId4"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30.e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vmlDrawing" Target="../drawings/vmlDrawing19.vml"/><Relationship Id="rId5" Type="http://schemas.openxmlformats.org/officeDocument/2006/relationships/image" Target="../media/image31.emf"/><Relationship Id="rId4" Type="http://schemas.openxmlformats.org/officeDocument/2006/relationships/oleObject" Target="../embeddings/oleObject1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vmlDrawing" Target="../drawings/vmlDrawing20.vml"/><Relationship Id="rId5" Type="http://schemas.openxmlformats.org/officeDocument/2006/relationships/image" Target="../media/image32.emf"/><Relationship Id="rId4" Type="http://schemas.openxmlformats.org/officeDocument/2006/relationships/oleObject" Target="../embeddings/oleObject20.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33.emf"/><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34.emf"/><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35.emf"/><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36.emf"/><Relationship Id="rId4"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vmlDrawing" Target="../drawings/vmlDrawing25.vml"/><Relationship Id="rId5" Type="http://schemas.openxmlformats.org/officeDocument/2006/relationships/image" Target="../media/image37.emf"/><Relationship Id="rId4" Type="http://schemas.openxmlformats.org/officeDocument/2006/relationships/oleObject" Target="../embeddings/oleObject25.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vmlDrawing" Target="../drawings/vmlDrawing26.vml"/><Relationship Id="rId5" Type="http://schemas.openxmlformats.org/officeDocument/2006/relationships/image" Target="../media/image38.emf"/><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vmlDrawing" Target="../drawings/vmlDrawing27.vml"/><Relationship Id="rId5" Type="http://schemas.openxmlformats.org/officeDocument/2006/relationships/image" Target="../media/image38.emf"/><Relationship Id="rId4" Type="http://schemas.openxmlformats.org/officeDocument/2006/relationships/oleObject" Target="../embeddings/oleObject27.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45.emf"/><Relationship Id="rId4" Type="http://schemas.openxmlformats.org/officeDocument/2006/relationships/oleObject" Target="../embeddings/oleObject28.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29.vml"/><Relationship Id="rId5" Type="http://schemas.openxmlformats.org/officeDocument/2006/relationships/image" Target="../media/image46.emf"/><Relationship Id="rId4" Type="http://schemas.openxmlformats.org/officeDocument/2006/relationships/oleObject" Target="../embeddings/oleObject29.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vmlDrawing" Target="../drawings/vmlDrawing30.vml"/><Relationship Id="rId5" Type="http://schemas.openxmlformats.org/officeDocument/2006/relationships/image" Target="../media/image47.emf"/><Relationship Id="rId4" Type="http://schemas.openxmlformats.org/officeDocument/2006/relationships/oleObject" Target="../embeddings/oleObject30.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31.vml"/><Relationship Id="rId5" Type="http://schemas.openxmlformats.org/officeDocument/2006/relationships/image" Target="../media/image48.emf"/><Relationship Id="rId4" Type="http://schemas.openxmlformats.org/officeDocument/2006/relationships/oleObject" Target="../embeddings/oleObject31.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6.xml"/><Relationship Id="rId1" Type="http://schemas.openxmlformats.org/officeDocument/2006/relationships/vmlDrawing" Target="../drawings/vmlDrawing32.vml"/><Relationship Id="rId5" Type="http://schemas.openxmlformats.org/officeDocument/2006/relationships/image" Target="../media/image49.emf"/><Relationship Id="rId4" Type="http://schemas.openxmlformats.org/officeDocument/2006/relationships/oleObject" Target="../embeddings/oleObject32.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vmlDrawing" Target="../drawings/vmlDrawing33.vml"/><Relationship Id="rId5" Type="http://schemas.openxmlformats.org/officeDocument/2006/relationships/image" Target="../media/image50.emf"/><Relationship Id="rId4" Type="http://schemas.openxmlformats.org/officeDocument/2006/relationships/oleObject" Target="../embeddings/oleObject33.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vmlDrawing" Target="../drawings/vmlDrawing34.vml"/><Relationship Id="rId5" Type="http://schemas.openxmlformats.org/officeDocument/2006/relationships/image" Target="../media/image51.emf"/><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vmlDrawing" Target="../drawings/vmlDrawing35.vml"/><Relationship Id="rId5" Type="http://schemas.openxmlformats.org/officeDocument/2006/relationships/image" Target="../media/image52.emf"/><Relationship Id="rId4" Type="http://schemas.openxmlformats.org/officeDocument/2006/relationships/oleObject" Target="../embeddings/oleObject35.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vmlDrawing" Target="../drawings/vmlDrawing36.vml"/><Relationship Id="rId5" Type="http://schemas.openxmlformats.org/officeDocument/2006/relationships/image" Target="../media/image53.emf"/><Relationship Id="rId4" Type="http://schemas.openxmlformats.org/officeDocument/2006/relationships/oleObject" Target="../embeddings/oleObject36.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vmlDrawing" Target="../drawings/vmlDrawing37.vml"/><Relationship Id="rId5" Type="http://schemas.openxmlformats.org/officeDocument/2006/relationships/image" Target="../media/image54.emf"/><Relationship Id="rId4" Type="http://schemas.openxmlformats.org/officeDocument/2006/relationships/oleObject" Target="../embeddings/oleObject37.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vmlDrawing" Target="../drawings/vmlDrawing38.vml"/><Relationship Id="rId5" Type="http://schemas.openxmlformats.org/officeDocument/2006/relationships/image" Target="../media/image55.emf"/><Relationship Id="rId4" Type="http://schemas.openxmlformats.org/officeDocument/2006/relationships/oleObject" Target="../embeddings/oleObject38.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vmlDrawing" Target="../drawings/vmlDrawing39.vml"/><Relationship Id="rId5" Type="http://schemas.openxmlformats.org/officeDocument/2006/relationships/image" Target="../media/image56.emf"/><Relationship Id="rId4" Type="http://schemas.openxmlformats.org/officeDocument/2006/relationships/oleObject" Target="../embeddings/oleObject39.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6.xml"/><Relationship Id="rId1" Type="http://schemas.openxmlformats.org/officeDocument/2006/relationships/vmlDrawing" Target="../drawings/vmlDrawing40.vml"/><Relationship Id="rId5" Type="http://schemas.openxmlformats.org/officeDocument/2006/relationships/image" Target="../media/image57.emf"/><Relationship Id="rId4" Type="http://schemas.openxmlformats.org/officeDocument/2006/relationships/oleObject" Target="../embeddings/oleObject40.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6.xml"/><Relationship Id="rId1" Type="http://schemas.openxmlformats.org/officeDocument/2006/relationships/vmlDrawing" Target="../drawings/vmlDrawing41.vml"/><Relationship Id="rId5" Type="http://schemas.openxmlformats.org/officeDocument/2006/relationships/image" Target="../media/image58.emf"/><Relationship Id="rId4" Type="http://schemas.openxmlformats.org/officeDocument/2006/relationships/oleObject" Target="../embeddings/oleObject4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vmlDrawing" Target="../drawings/vmlDrawing42.vml"/><Relationship Id="rId5" Type="http://schemas.openxmlformats.org/officeDocument/2006/relationships/image" Target="../media/image59.emf"/><Relationship Id="rId4" Type="http://schemas.openxmlformats.org/officeDocument/2006/relationships/oleObject" Target="../embeddings/oleObject42.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6.xml"/><Relationship Id="rId1" Type="http://schemas.openxmlformats.org/officeDocument/2006/relationships/vmlDrawing" Target="../drawings/vmlDrawing43.vml"/><Relationship Id="rId5" Type="http://schemas.openxmlformats.org/officeDocument/2006/relationships/image" Target="../media/image60.emf"/><Relationship Id="rId4" Type="http://schemas.openxmlformats.org/officeDocument/2006/relationships/oleObject" Target="../embeddings/oleObject43.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vmlDrawing" Target="../drawings/vmlDrawing44.vml"/><Relationship Id="rId5" Type="http://schemas.openxmlformats.org/officeDocument/2006/relationships/image" Target="../media/image61.emf"/><Relationship Id="rId4" Type="http://schemas.openxmlformats.org/officeDocument/2006/relationships/oleObject" Target="../embeddings/oleObject4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endParaRPr lang="zh-CN" altLang="en-US" dirty="0" smtClean="0"/>
          </a:p>
          <a:p>
            <a:r>
              <a:rPr lang="en-US" altLang="zh-CN" dirty="0" smtClean="0"/>
              <a:t>Topic: Instruction level parallelism</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412750" y="560388"/>
            <a:ext cx="8229600" cy="60166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67587"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2FB8CAB-853D-4CED-A9A2-FF41FFA3E29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7588"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7589"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61EBEDA-98D8-4BDB-8F39-03B601DEF3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zh-CN" altLang="zh-CN" sz="1200">
              <a:solidFill>
                <a:srgbClr val="898989"/>
              </a:solidFill>
            </a:endParaRPr>
          </a:p>
        </p:txBody>
      </p:sp>
      <p:sp>
        <p:nvSpPr>
          <p:cNvPr id="67590" name="标题 1"/>
          <p:cNvSpPr>
            <a:spLocks noGrp="1"/>
          </p:cNvSpPr>
          <p:nvPr>
            <p:ph type="title"/>
          </p:nvPr>
        </p:nvSpPr>
        <p:spPr/>
        <p:txBody>
          <a:bodyPr/>
          <a:lstStyle/>
          <a:p>
            <a:r>
              <a:rPr lang="zh-CN" altLang="zh-CN" dirty="0" smtClean="0"/>
              <a:t>简单循环及其对应的汇编程序</a:t>
            </a:r>
            <a:endParaRPr lang="zh-CN" altLang="en-US" dirty="0" smtClean="0"/>
          </a:p>
        </p:txBody>
      </p:sp>
      <p:sp>
        <p:nvSpPr>
          <p:cNvPr id="67591" name="内容占位符 2"/>
          <p:cNvSpPr>
            <a:spLocks noGrp="1"/>
          </p:cNvSpPr>
          <p:nvPr>
            <p:ph idx="4294967295"/>
          </p:nvPr>
        </p:nvSpPr>
        <p:spPr>
          <a:xfrm>
            <a:off x="628650" y="1316038"/>
            <a:ext cx="8106048" cy="1052693"/>
          </a:xfrm>
        </p:spPr>
        <p:txBody>
          <a:bodyPr>
            <a:normAutofit/>
          </a:bodyPr>
          <a:lstStyle/>
          <a:p>
            <a:pPr marL="0" indent="0">
              <a:buFont typeface="Arial" panose="020B0604020202020204" pitchFamily="34" charset="0"/>
              <a:buNone/>
            </a:pP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&lt;=1000; </a:t>
            </a:r>
            <a:r>
              <a:rPr lang="en-US" altLang="zh-CN" sz="2400" dirty="0" err="1" smtClean="0"/>
              <a:t>i</a:t>
            </a:r>
            <a:r>
              <a:rPr lang="en-US" altLang="zh-CN" sz="2400" dirty="0" smtClean="0"/>
              <a:t>++)   </a:t>
            </a:r>
          </a:p>
          <a:p>
            <a:pPr marL="0" indent="0">
              <a:buFont typeface="Arial" panose="020B0604020202020204" pitchFamily="34" charset="0"/>
              <a:buNone/>
            </a:pPr>
            <a:r>
              <a:rPr lang="en-US" altLang="zh-CN" sz="2400" dirty="0" smtClean="0"/>
              <a:t>                   x(</a:t>
            </a:r>
            <a:r>
              <a:rPr lang="en-US" altLang="zh-CN" sz="2400" dirty="0" err="1" smtClean="0"/>
              <a:t>i</a:t>
            </a:r>
            <a:r>
              <a:rPr lang="en-US" altLang="zh-CN" sz="2400" dirty="0" smtClean="0"/>
              <a:t>) = x(</a:t>
            </a:r>
            <a:r>
              <a:rPr lang="en-US" altLang="zh-CN" sz="2400" dirty="0" err="1" smtClean="0"/>
              <a:t>i</a:t>
            </a:r>
            <a:r>
              <a:rPr lang="en-US" altLang="zh-CN" sz="2400" dirty="0" smtClean="0"/>
              <a:t>) + s;   </a:t>
            </a:r>
            <a:endParaRPr lang="zh-CN" altLang="en-US" sz="2400" dirty="0" smtClean="0"/>
          </a:p>
        </p:txBody>
      </p:sp>
      <p:graphicFrame>
        <p:nvGraphicFramePr>
          <p:cNvPr id="3" name="表格 2"/>
          <p:cNvGraphicFramePr>
            <a:graphicFrameLocks noGrp="1"/>
          </p:cNvGraphicFramePr>
          <p:nvPr>
            <p:extLst>
              <p:ext uri="{D42A27DB-BD31-4B8C-83A1-F6EECF244321}">
                <p14:modId xmlns:p14="http://schemas.microsoft.com/office/powerpoint/2010/main" val="4148834529"/>
              </p:ext>
            </p:extLst>
          </p:nvPr>
        </p:nvGraphicFramePr>
        <p:xfrm>
          <a:off x="748938" y="2522718"/>
          <a:ext cx="7766412" cy="3573284"/>
        </p:xfrm>
        <a:graphic>
          <a:graphicData uri="http://schemas.openxmlformats.org/drawingml/2006/table">
            <a:tbl>
              <a:tblPr firstRow="1" bandRow="1">
                <a:tableStyleId>{5C22544A-7EE6-4342-B048-85BDC9FD1C3A}</a:tableStyleId>
              </a:tblPr>
              <a:tblGrid>
                <a:gridCol w="1053736">
                  <a:extLst>
                    <a:ext uri="{9D8B030D-6E8A-4147-A177-3AD203B41FA5}">
                      <a16:colId xmlns:a16="http://schemas.microsoft.com/office/drawing/2014/main" val="4218512154"/>
                    </a:ext>
                  </a:extLst>
                </a:gridCol>
                <a:gridCol w="1219200">
                  <a:extLst>
                    <a:ext uri="{9D8B030D-6E8A-4147-A177-3AD203B41FA5}">
                      <a16:colId xmlns:a16="http://schemas.microsoft.com/office/drawing/2014/main" val="3844268716"/>
                    </a:ext>
                  </a:extLst>
                </a:gridCol>
                <a:gridCol w="1785257">
                  <a:extLst>
                    <a:ext uri="{9D8B030D-6E8A-4147-A177-3AD203B41FA5}">
                      <a16:colId xmlns:a16="http://schemas.microsoft.com/office/drawing/2014/main" val="534935757"/>
                    </a:ext>
                  </a:extLst>
                </a:gridCol>
                <a:gridCol w="3708219">
                  <a:extLst>
                    <a:ext uri="{9D8B030D-6E8A-4147-A177-3AD203B41FA5}">
                      <a16:colId xmlns:a16="http://schemas.microsoft.com/office/drawing/2014/main" val="416643281"/>
                    </a:ext>
                  </a:extLst>
                </a:gridCol>
              </a:tblGrid>
              <a:tr h="504384">
                <a:tc>
                  <a:txBody>
                    <a:bodyPr/>
                    <a:lstStyle/>
                    <a:p>
                      <a:endParaRPr lang="zh-CN" altLang="en-US" sz="2400" dirty="0"/>
                    </a:p>
                  </a:txBody>
                  <a:tcPr>
                    <a:noFill/>
                  </a:tcPr>
                </a:tc>
                <a:tc>
                  <a:txBody>
                    <a:bodyPr/>
                    <a:lstStyle/>
                    <a:p>
                      <a:endParaRPr lang="zh-CN" altLang="en-US" sz="2400" dirty="0"/>
                    </a:p>
                  </a:txBody>
                  <a:tcPr>
                    <a:noFill/>
                  </a:tcPr>
                </a:tc>
                <a:tc>
                  <a:txBody>
                    <a:bodyPr/>
                    <a:lstStyle/>
                    <a:p>
                      <a:endParaRPr lang="zh-CN" altLang="en-US" sz="2400" dirty="0"/>
                    </a:p>
                  </a:txBody>
                  <a:tcPr>
                    <a:noFill/>
                  </a:tcPr>
                </a:tc>
                <a:tc>
                  <a:txBody>
                    <a:bodyPr/>
                    <a:lstStyle/>
                    <a:p>
                      <a:endParaRPr lang="zh-CN" altLang="en-US" sz="2400" dirty="0"/>
                    </a:p>
                  </a:txBody>
                  <a:tcPr>
                    <a:noFill/>
                  </a:tcPr>
                </a:tc>
                <a:extLst>
                  <a:ext uri="{0D108BD9-81ED-4DB2-BD59-A6C34878D82A}">
                    <a16:rowId xmlns:a16="http://schemas.microsoft.com/office/drawing/2014/main" val="2389744560"/>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Loop:</a:t>
                      </a:r>
                      <a:endParaRPr lang="zh-CN" altLang="en-US" sz="2400" dirty="0"/>
                    </a:p>
                  </a:txBody>
                  <a:tcPr/>
                </a:tc>
                <a:tc>
                  <a:txBody>
                    <a:bodyPr/>
                    <a:lstStyle/>
                    <a:p>
                      <a:r>
                        <a:rPr lang="en-US" altLang="zh-CN" sz="2400" dirty="0" smtClean="0"/>
                        <a:t>LD</a:t>
                      </a:r>
                      <a:endParaRPr lang="zh-CN" altLang="en-US" sz="2400" dirty="0"/>
                    </a:p>
                  </a:txBody>
                  <a:tcPr/>
                </a:tc>
                <a:tc>
                  <a:txBody>
                    <a:bodyPr/>
                    <a:lstStyle/>
                    <a:p>
                      <a:r>
                        <a:rPr lang="en-US" altLang="zh-CN" sz="2400" dirty="0" smtClean="0">
                          <a:solidFill>
                            <a:schemeClr val="tx2">
                              <a:lumMod val="60000"/>
                              <a:lumOff val="40000"/>
                            </a:schemeClr>
                          </a:solidFill>
                        </a:rPr>
                        <a:t>F0</a:t>
                      </a:r>
                      <a:r>
                        <a:rPr lang="en-US" altLang="zh-CN" sz="2400" dirty="0" smtClean="0"/>
                        <a:t>,0(</a:t>
                      </a:r>
                      <a:r>
                        <a:rPr lang="en-US" altLang="zh-CN" sz="2400" dirty="0" smtClean="0">
                          <a:solidFill>
                            <a:schemeClr val="accent2">
                              <a:lumMod val="75000"/>
                            </a:schemeClr>
                          </a:solidFill>
                        </a:rPr>
                        <a:t>R1</a:t>
                      </a:r>
                      <a:r>
                        <a:rPr lang="en-US" altLang="zh-CN" sz="2400" dirty="0" smtClean="0"/>
                        <a:t>)</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;F0=vector element</a:t>
                      </a:r>
                      <a:endParaRPr lang="zh-CN" altLang="en-US" sz="2400" dirty="0"/>
                    </a:p>
                  </a:txBody>
                  <a:tcPr/>
                </a:tc>
                <a:extLst>
                  <a:ext uri="{0D108BD9-81ED-4DB2-BD59-A6C34878D82A}">
                    <a16:rowId xmlns:a16="http://schemas.microsoft.com/office/drawing/2014/main" val="828157632"/>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ADDD</a:t>
                      </a:r>
                      <a:endParaRPr lang="zh-CN" altLang="en-US" sz="2400" dirty="0"/>
                    </a:p>
                  </a:txBody>
                  <a:tcPr/>
                </a:tc>
                <a:tc>
                  <a:txBody>
                    <a:bodyPr/>
                    <a:lstStyle/>
                    <a:p>
                      <a:r>
                        <a:rPr lang="en-US" altLang="zh-CN" sz="2400" dirty="0" smtClean="0">
                          <a:solidFill>
                            <a:srgbClr val="FF0000"/>
                          </a:solidFill>
                        </a:rPr>
                        <a:t>F4</a:t>
                      </a:r>
                      <a:r>
                        <a:rPr lang="en-US" altLang="zh-CN" sz="2400" dirty="0" smtClean="0"/>
                        <a:t>,</a:t>
                      </a:r>
                      <a:r>
                        <a:rPr lang="en-US" altLang="zh-CN" sz="2400" dirty="0" smtClean="0">
                          <a:solidFill>
                            <a:schemeClr val="tx2">
                              <a:lumMod val="60000"/>
                              <a:lumOff val="40000"/>
                            </a:schemeClr>
                          </a:solidFill>
                        </a:rPr>
                        <a:t>F0</a:t>
                      </a:r>
                      <a:r>
                        <a:rPr lang="en-US" altLang="zh-CN" sz="2400" dirty="0" smtClean="0"/>
                        <a:t>,F2</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;add scalar from F2</a:t>
                      </a:r>
                      <a:endParaRPr lang="zh-CN" altLang="en-US" sz="2400" dirty="0"/>
                    </a:p>
                  </a:txBody>
                  <a:tcPr/>
                </a:tc>
                <a:extLst>
                  <a:ext uri="{0D108BD9-81ED-4DB2-BD59-A6C34878D82A}">
                    <a16:rowId xmlns:a16="http://schemas.microsoft.com/office/drawing/2014/main" val="2284715049"/>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SD </a:t>
                      </a:r>
                      <a:endParaRPr lang="zh-CN" altLang="en-US" sz="2400" dirty="0"/>
                    </a:p>
                  </a:txBody>
                  <a:tcPr/>
                </a:tc>
                <a:tc>
                  <a:txBody>
                    <a:bodyPr/>
                    <a:lstStyle/>
                    <a:p>
                      <a:r>
                        <a:rPr lang="en-US" altLang="zh-CN" sz="2400" dirty="0" smtClean="0"/>
                        <a:t>0(R1),</a:t>
                      </a:r>
                      <a:r>
                        <a:rPr lang="en-US" altLang="zh-CN" sz="2400" dirty="0" smtClean="0">
                          <a:solidFill>
                            <a:srgbClr val="FF0000"/>
                          </a:solidFill>
                        </a:rPr>
                        <a:t>F4</a:t>
                      </a:r>
                      <a:r>
                        <a:rPr lang="en-US" altLang="zh-CN" sz="2400" dirty="0" smtClean="0"/>
                        <a:t>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;store result</a:t>
                      </a:r>
                      <a:endParaRPr lang="zh-CN" altLang="en-US" sz="2400" dirty="0"/>
                    </a:p>
                  </a:txBody>
                  <a:tcPr/>
                </a:tc>
                <a:extLst>
                  <a:ext uri="{0D108BD9-81ED-4DB2-BD59-A6C34878D82A}">
                    <a16:rowId xmlns:a16="http://schemas.microsoft.com/office/drawing/2014/main" val="2562055130"/>
                  </a:ext>
                </a:extLst>
              </a:tr>
              <a:tr h="5469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SUBI</a:t>
                      </a:r>
                      <a:endParaRPr lang="zh-CN" altLang="en-US" sz="2400" dirty="0"/>
                    </a:p>
                  </a:txBody>
                  <a:tcPr/>
                </a:tc>
                <a:tc>
                  <a:txBody>
                    <a:bodyPr/>
                    <a:lstStyle/>
                    <a:p>
                      <a:r>
                        <a:rPr lang="en-US" altLang="zh-CN" sz="2400" dirty="0" smtClean="0">
                          <a:solidFill>
                            <a:schemeClr val="accent2">
                              <a:lumMod val="75000"/>
                            </a:schemeClr>
                          </a:solidFill>
                        </a:rPr>
                        <a:t>R1</a:t>
                      </a:r>
                      <a:r>
                        <a:rPr lang="en-US" altLang="zh-CN" sz="2400" dirty="0" smtClean="0"/>
                        <a:t>,R1,8</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;decrement pointer 8B (DW)</a:t>
                      </a:r>
                      <a:endParaRPr lang="zh-CN" altLang="en-US" sz="2400" dirty="0"/>
                    </a:p>
                  </a:txBody>
                  <a:tcPr/>
                </a:tc>
                <a:extLst>
                  <a:ext uri="{0D108BD9-81ED-4DB2-BD59-A6C34878D82A}">
                    <a16:rowId xmlns:a16="http://schemas.microsoft.com/office/drawing/2014/main" val="3929123420"/>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BNEZ</a:t>
                      </a:r>
                      <a:endParaRPr lang="zh-CN" altLang="en-US" sz="2400" dirty="0"/>
                    </a:p>
                  </a:txBody>
                  <a:tcPr/>
                </a:tc>
                <a:tc>
                  <a:txBody>
                    <a:bodyPr/>
                    <a:lstStyle/>
                    <a:p>
                      <a:r>
                        <a:rPr lang="en-US" altLang="zh-CN" sz="2400" dirty="0" smtClean="0">
                          <a:solidFill>
                            <a:schemeClr val="accent2">
                              <a:lumMod val="75000"/>
                            </a:schemeClr>
                          </a:solidFill>
                        </a:rPr>
                        <a:t>R1</a:t>
                      </a:r>
                      <a:r>
                        <a:rPr lang="en-US" altLang="zh-CN" sz="2400" dirty="0" smtClean="0"/>
                        <a:t>,Loop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;branch R1!=zero</a:t>
                      </a:r>
                      <a:endParaRPr lang="zh-CN" altLang="en-US" sz="2400" dirty="0"/>
                    </a:p>
                  </a:txBody>
                  <a:tcPr/>
                </a:tc>
                <a:extLst>
                  <a:ext uri="{0D108BD9-81ED-4DB2-BD59-A6C34878D82A}">
                    <a16:rowId xmlns:a16="http://schemas.microsoft.com/office/drawing/2014/main" val="4105370416"/>
                  </a:ext>
                </a:extLst>
              </a:tr>
              <a:tr h="504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tc>
                <a:tc>
                  <a:txBody>
                    <a:bodyPr/>
                    <a:lstStyle/>
                    <a:p>
                      <a:r>
                        <a:rPr lang="en-US" altLang="zh-CN" sz="2400" dirty="0" smtClean="0"/>
                        <a:t>NOP </a:t>
                      </a:r>
                      <a:endParaRPr lang="zh-CN" altLang="en-US" sz="2400" dirty="0"/>
                    </a:p>
                  </a:txBody>
                  <a:tcPr/>
                </a:tc>
                <a:tc>
                  <a:txBody>
                    <a:bodyPr/>
                    <a:lstStyle/>
                    <a:p>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;delayed branch slot</a:t>
                      </a:r>
                      <a:endParaRPr lang="zh-CN" altLang="en-US" sz="2400" dirty="0"/>
                    </a:p>
                  </a:txBody>
                  <a:tcPr/>
                </a:tc>
                <a:extLst>
                  <a:ext uri="{0D108BD9-81ED-4DB2-BD59-A6C34878D82A}">
                    <a16:rowId xmlns:a16="http://schemas.microsoft.com/office/drawing/2014/main" val="1301385197"/>
                  </a:ext>
                </a:extLst>
              </a:tr>
            </a:tbl>
          </a:graphicData>
        </a:graphic>
      </p:graphicFrame>
    </p:spTree>
    <p:extLst>
      <p:ext uri="{BB962C8B-B14F-4D97-AF65-F5344CB8AC3E}">
        <p14:creationId xmlns:p14="http://schemas.microsoft.com/office/powerpoint/2010/main" val="34517886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
          <p:cNvSpPr txBox="1">
            <a:spLocks noChangeArrowheads="1"/>
          </p:cNvSpPr>
          <p:nvPr/>
        </p:nvSpPr>
        <p:spPr bwMode="auto">
          <a:xfrm>
            <a:off x="2152650" y="2667000"/>
            <a:ext cx="5132388"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500">
                <a:solidFill>
                  <a:srgbClr val="000000"/>
                </a:solidFill>
                <a:latin typeface="Calibri Light" pitchFamily="34" charset="0"/>
              </a:rPr>
              <a:t>Faster than light computation</a:t>
            </a:r>
            <a:br>
              <a:rPr lang="en-US" altLang="zh-CN" sz="2500">
                <a:solidFill>
                  <a:srgbClr val="000000"/>
                </a:solidFill>
                <a:latin typeface="Calibri Light" pitchFamily="34" charset="0"/>
              </a:rPr>
            </a:br>
            <a:r>
              <a:rPr lang="en-US" altLang="zh-CN" sz="2500">
                <a:solidFill>
                  <a:srgbClr val="000000"/>
                </a:solidFill>
                <a:latin typeface="Calibri Light" pitchFamily="34" charset="0"/>
              </a:rPr>
              <a:t>(skip a couple of cycles)</a:t>
            </a:r>
          </a:p>
        </p:txBody>
      </p:sp>
      <p:sp>
        <p:nvSpPr>
          <p:cNvPr id="112643"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CB7CBD-4CCD-4EA5-9B6D-F4751407B83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2644"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645"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580A65-D533-463A-9C89-43FAD2D249B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100</a:t>
            </a:fld>
            <a:endParaRPr lang="zh-CN" altLang="zh-CN" sz="1200">
              <a:solidFill>
                <a:srgbClr val="898989"/>
              </a:solidFill>
            </a:endParaRP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852753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5404"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60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C2453F-0E46-443E-926E-E567FDE347F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60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60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A89C53-9C09-4BB4-B8C9-DF63F779BEB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55</a:t>
            </a:r>
            <a:endParaRPr lang="zh-CN" altLang="en-US" dirty="0"/>
          </a:p>
        </p:txBody>
      </p:sp>
    </p:spTree>
    <p:extLst>
      <p:ext uri="{BB962C8B-B14F-4D97-AF65-F5344CB8AC3E}">
        <p14:creationId xmlns:p14="http://schemas.microsoft.com/office/powerpoint/2010/main" val="220002513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6428"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1378" name="Rectangle 2"/>
          <p:cNvSpPr>
            <a:spLocks noChangeArrowheads="1"/>
          </p:cNvSpPr>
          <p:nvPr/>
        </p:nvSpPr>
        <p:spPr bwMode="auto">
          <a:xfrm>
            <a:off x="304800" y="57912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Mult2 is completing; what is waiting for it? </a:t>
            </a:r>
          </a:p>
        </p:txBody>
      </p:sp>
      <p:sp>
        <p:nvSpPr>
          <p:cNvPr id="4710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0DF41-7471-454C-BC0B-34B24AF18CE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711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711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38A29D-8564-4864-9969-C077CF56EF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56</a:t>
            </a:r>
            <a:endParaRPr lang="zh-CN" altLang="en-US" dirty="0"/>
          </a:p>
        </p:txBody>
      </p:sp>
    </p:spTree>
    <p:extLst>
      <p:ext uri="{BB962C8B-B14F-4D97-AF65-F5344CB8AC3E}">
        <p14:creationId xmlns:p14="http://schemas.microsoft.com/office/powerpoint/2010/main" val="2296376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1378"/>
                                        </p:tgtEl>
                                        <p:attrNameLst>
                                          <p:attrName>style.visibility</p:attrName>
                                        </p:attrNameLst>
                                      </p:cBhvr>
                                      <p:to>
                                        <p:strVal val="visible"/>
                                      </p:to>
                                    </p:set>
                                    <p:anim calcmode="lin" valueType="num">
                                      <p:cBhvr>
                                        <p:cTn id="7" dur="500" fill="hold"/>
                                        <p:tgtEl>
                                          <p:spTgt spid="101378"/>
                                        </p:tgtEl>
                                        <p:attrNameLst>
                                          <p:attrName>ppt_x</p:attrName>
                                        </p:attrNameLst>
                                      </p:cBhvr>
                                      <p:tavLst>
                                        <p:tav tm="100000">
                                          <p:val>
                                            <p:strVal val="1+#ppt_w/2"/>
                                          </p:val>
                                        </p:tav>
                                        <p:tav tm="100000">
                                          <p:val>
                                            <p:strVal val="#ppt_x"/>
                                          </p:val>
                                        </p:tav>
                                      </p:tavLst>
                                    </p:anim>
                                    <p:anim calcmode="lin" valueType="num">
                                      <p:cBhvr>
                                        <p:cTn id="8" dur="500" fill="hold"/>
                                        <p:tgtEl>
                                          <p:spTgt spid="10137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7452"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02" name="Rectangle 2"/>
          <p:cNvSpPr>
            <a:spLocks noChangeArrowheads="1"/>
          </p:cNvSpPr>
          <p:nvPr/>
        </p:nvSpPr>
        <p:spPr bwMode="auto">
          <a:xfrm>
            <a:off x="228600" y="57150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Once again: In-order issue, out-of-order execution and completion.</a:t>
            </a:r>
          </a:p>
        </p:txBody>
      </p:sp>
      <p:sp>
        <p:nvSpPr>
          <p:cNvPr id="48132" name="AutoShape 3"/>
          <p:cNvSpPr>
            <a:spLocks noChangeArrowheads="1"/>
          </p:cNvSpPr>
          <p:nvPr/>
        </p:nvSpPr>
        <p:spPr bwMode="auto">
          <a:xfrm>
            <a:off x="3124200" y="1295400"/>
            <a:ext cx="457200" cy="1676400"/>
          </a:xfrm>
          <a:prstGeom prst="roundRect">
            <a:avLst>
              <a:gd name="adj" fmla="val 16667"/>
            </a:avLst>
          </a:prstGeom>
          <a:noFill/>
          <a:ln w="57240" cap="sq">
            <a:solidFill>
              <a:srgbClr val="0563C1"/>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3" name="AutoShape 4"/>
          <p:cNvSpPr>
            <a:spLocks noChangeArrowheads="1"/>
          </p:cNvSpPr>
          <p:nvPr/>
        </p:nvSpPr>
        <p:spPr bwMode="auto">
          <a:xfrm>
            <a:off x="3124200" y="1295400"/>
            <a:ext cx="457200" cy="16764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4" name="AutoShape 5"/>
          <p:cNvSpPr>
            <a:spLocks noChangeArrowheads="1"/>
          </p:cNvSpPr>
          <p:nvPr/>
        </p:nvSpPr>
        <p:spPr bwMode="auto">
          <a:xfrm>
            <a:off x="3810000" y="1905000"/>
            <a:ext cx="457200"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5" name="AutoShape 6"/>
          <p:cNvSpPr>
            <a:spLocks noChangeArrowheads="1"/>
          </p:cNvSpPr>
          <p:nvPr/>
        </p:nvSpPr>
        <p:spPr bwMode="auto">
          <a:xfrm>
            <a:off x="4419600" y="1295400"/>
            <a:ext cx="457200" cy="16764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8137" name="Text Box 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C2FFFD-854E-4E6F-A312-ADAF644E2D0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8138" name="Text Box 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8139" name="Text Box 1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ED3032-3FCE-43F6-8C15-B1ADAC46232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57</a:t>
            </a:r>
            <a:endParaRPr lang="zh-CN" altLang="en-US" dirty="0"/>
          </a:p>
        </p:txBody>
      </p:sp>
    </p:spTree>
    <p:extLst>
      <p:ext uri="{BB962C8B-B14F-4D97-AF65-F5344CB8AC3E}">
        <p14:creationId xmlns:p14="http://schemas.microsoft.com/office/powerpoint/2010/main" val="3269856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2402"/>
                                        </p:tgtEl>
                                        <p:attrNameLst>
                                          <p:attrName>style.visibility</p:attrName>
                                        </p:attrNameLst>
                                      </p:cBhvr>
                                      <p:to>
                                        <p:strVal val="visible"/>
                                      </p:to>
                                    </p:set>
                                    <p:anim calcmode="lin" valueType="num">
                                      <p:cBhvr>
                                        <p:cTn id="7" dur="500" fill="hold"/>
                                        <p:tgtEl>
                                          <p:spTgt spid="102402"/>
                                        </p:tgtEl>
                                        <p:attrNameLst>
                                          <p:attrName>ppt_x</p:attrName>
                                        </p:attrNameLst>
                                      </p:cBhvr>
                                      <p:tavLst>
                                        <p:tav tm="100000">
                                          <p:val>
                                            <p:strVal val="1+#ppt_w/2"/>
                                          </p:val>
                                        </p:tav>
                                        <p:tav tm="100000">
                                          <p:val>
                                            <p:strVal val="#ppt_x"/>
                                          </p:val>
                                        </p:tav>
                                      </p:tavLst>
                                    </p:anim>
                                    <p:anim calcmode="lin" valueType="num">
                                      <p:cBhvr>
                                        <p:cTn id="8" dur="500" fill="hold"/>
                                        <p:tgtEl>
                                          <p:spTgt spid="102402"/>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1"/>
          <p:cNvGraphicFramePr>
            <a:graphicFrameLocks noChangeAspect="1"/>
          </p:cNvGraphicFramePr>
          <p:nvPr/>
        </p:nvGraphicFramePr>
        <p:xfrm>
          <a:off x="457200" y="1600200"/>
          <a:ext cx="8031163" cy="2217738"/>
        </p:xfrm>
        <a:graphic>
          <a:graphicData uri="http://schemas.openxmlformats.org/presentationml/2006/ole">
            <mc:AlternateContent xmlns:mc="http://schemas.openxmlformats.org/markup-compatibility/2006">
              <mc:Choice xmlns:v="urn:schemas-microsoft-com:vml" Requires="v">
                <p:oleObj spid="_x0000_s58476" r:id="rId4" imgW="8944200" imgH="2464920" progId="">
                  <p:embed/>
                </p:oleObj>
              </mc:Choice>
              <mc:Fallback>
                <p:oleObj r:id="rId4" imgW="8944200" imgH="246492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00200"/>
                        <a:ext cx="8031163" cy="221773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9155" name="AutoShape 2"/>
          <p:cNvSpPr>
            <a:spLocks noChangeArrowheads="1"/>
          </p:cNvSpPr>
          <p:nvPr/>
        </p:nvSpPr>
        <p:spPr bwMode="auto">
          <a:xfrm>
            <a:off x="30480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56" name="AutoShape 3"/>
          <p:cNvSpPr>
            <a:spLocks noChangeArrowheads="1"/>
          </p:cNvSpPr>
          <p:nvPr/>
        </p:nvSpPr>
        <p:spPr bwMode="auto">
          <a:xfrm>
            <a:off x="3657600" y="2743200"/>
            <a:ext cx="1066800"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57" name="AutoShape 4"/>
          <p:cNvSpPr>
            <a:spLocks noChangeArrowheads="1"/>
          </p:cNvSpPr>
          <p:nvPr/>
        </p:nvSpPr>
        <p:spPr bwMode="auto">
          <a:xfrm>
            <a:off x="48768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03429" name="Rectangle 5"/>
          <p:cNvSpPr>
            <a:spLocks noChangeArrowheads="1"/>
          </p:cNvSpPr>
          <p:nvPr/>
        </p:nvSpPr>
        <p:spPr bwMode="auto">
          <a:xfrm>
            <a:off x="533400" y="4267199"/>
            <a:ext cx="7772400" cy="1704975"/>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为什么</a:t>
            </a:r>
            <a:r>
              <a:rPr lang="en-US" altLang="zh-CN" sz="2400" b="1" dirty="0">
                <a:solidFill>
                  <a:srgbClr val="5B9BD5"/>
                </a:solidFill>
                <a:latin typeface="Comic Sans MS" pitchFamily="66" charset="0"/>
              </a:rPr>
              <a:t>scoreboard/6600</a:t>
            </a:r>
            <a:r>
              <a:rPr lang="zh-CN" altLang="zh-CN" sz="2400" b="1" dirty="0">
                <a:solidFill>
                  <a:srgbClr val="5B9BD5"/>
                </a:solidFill>
                <a:latin typeface="Comic Sans MS" pitchFamily="66" charset="0"/>
              </a:rPr>
              <a:t>所需时间较长?</a:t>
            </a: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结构</a:t>
            </a:r>
            <a:r>
              <a:rPr lang="zh-CN" altLang="zh-CN" sz="2400" b="1" dirty="0" smtClean="0">
                <a:solidFill>
                  <a:srgbClr val="5B9BD5"/>
                </a:solidFill>
                <a:latin typeface="Comic Sans MS" pitchFamily="66" charset="0"/>
              </a:rPr>
              <a:t>冲突</a:t>
            </a:r>
            <a:endParaRPr lang="en-US" altLang="zh-CN" sz="2400" b="1" dirty="0" smtClean="0">
              <a:solidFill>
                <a:srgbClr val="5B9BD5"/>
              </a:solidFill>
              <a:latin typeface="Comic Sans MS" pitchFamily="66" charset="0"/>
            </a:endParaRP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dirty="0" smtClean="0">
                <a:solidFill>
                  <a:srgbClr val="5B9BD5"/>
                </a:solidFill>
                <a:latin typeface="Comic Sans MS" pitchFamily="66" charset="0"/>
              </a:rPr>
              <a:t>WAR,WAW</a:t>
            </a:r>
            <a:r>
              <a:rPr lang="zh-CN" altLang="en-US" sz="2400" b="1" dirty="0" smtClean="0">
                <a:solidFill>
                  <a:srgbClr val="5B9BD5"/>
                </a:solidFill>
                <a:latin typeface="Comic Sans MS" pitchFamily="66" charset="0"/>
              </a:rPr>
              <a:t>冲突</a:t>
            </a:r>
            <a:endParaRPr lang="zh-CN" altLang="zh-CN" sz="2400" b="1" dirty="0">
              <a:solidFill>
                <a:srgbClr val="5B9BD5"/>
              </a:solidFill>
              <a:latin typeface="Comic Sans MS" pitchFamily="66" charset="0"/>
            </a:endParaRPr>
          </a:p>
          <a:p>
            <a:pPr marL="685800" lvl="1" indent="-228600"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zh-CN" altLang="zh-CN" sz="2400" b="1" dirty="0">
                <a:solidFill>
                  <a:srgbClr val="5B9BD5"/>
                </a:solidFill>
                <a:latin typeface="Comic Sans MS" pitchFamily="66" charset="0"/>
              </a:rPr>
              <a:t>没有定向技术</a:t>
            </a:r>
            <a:r>
              <a:rPr lang="en-US" altLang="zh-CN" sz="2400" b="1" dirty="0">
                <a:solidFill>
                  <a:srgbClr val="5B9BD5"/>
                </a:solidFill>
                <a:latin typeface="Comic Sans MS" pitchFamily="66" charset="0"/>
              </a:rPr>
              <a:t> </a:t>
            </a:r>
          </a:p>
        </p:txBody>
      </p:sp>
      <p:sp>
        <p:nvSpPr>
          <p:cNvPr id="49159" name="AutoShape 6"/>
          <p:cNvSpPr>
            <a:spLocks noChangeArrowheads="1"/>
          </p:cNvSpPr>
          <p:nvPr/>
        </p:nvSpPr>
        <p:spPr bwMode="auto">
          <a:xfrm>
            <a:off x="60198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0" name="AutoShape 7"/>
          <p:cNvSpPr>
            <a:spLocks noChangeArrowheads="1"/>
          </p:cNvSpPr>
          <p:nvPr/>
        </p:nvSpPr>
        <p:spPr bwMode="auto">
          <a:xfrm>
            <a:off x="7315200" y="2209800"/>
            <a:ext cx="461963" cy="1600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1" name="AutoShape 8"/>
          <p:cNvSpPr>
            <a:spLocks noChangeArrowheads="1"/>
          </p:cNvSpPr>
          <p:nvPr/>
        </p:nvSpPr>
        <p:spPr bwMode="auto">
          <a:xfrm>
            <a:off x="6705600" y="2743200"/>
            <a:ext cx="461963" cy="1066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9163" name="Text Box 10"/>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8ACFA8-5E0C-4490-A751-106CC22F7DB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9164" name="Text Box 11"/>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9165" name="Text Box 12"/>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DFE7EE5-2381-4A2A-AD0A-9D04A8F7769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Compare to Scoreboard Cycle 62</a:t>
            </a:r>
            <a:endParaRPr lang="zh-CN" altLang="en-US" dirty="0"/>
          </a:p>
        </p:txBody>
      </p:sp>
    </p:spTree>
    <p:extLst>
      <p:ext uri="{BB962C8B-B14F-4D97-AF65-F5344CB8AC3E}">
        <p14:creationId xmlns:p14="http://schemas.microsoft.com/office/powerpoint/2010/main" val="1051158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3429"/>
                                        </p:tgtEl>
                                        <p:attrNameLst>
                                          <p:attrName>style.visibility</p:attrName>
                                        </p:attrNameLst>
                                      </p:cBhvr>
                                      <p:to>
                                        <p:strVal val="visible"/>
                                      </p:to>
                                    </p:set>
                                    <p:anim calcmode="lin" valueType="num">
                                      <p:cBhvr>
                                        <p:cTn id="7" dur="500" fill="hold"/>
                                        <p:tgtEl>
                                          <p:spTgt spid="103429"/>
                                        </p:tgtEl>
                                        <p:attrNameLst>
                                          <p:attrName>ppt_x</p:attrName>
                                        </p:attrNameLst>
                                      </p:cBhvr>
                                      <p:tavLst>
                                        <p:tav tm="100000">
                                          <p:val>
                                            <p:strVal val="1+#ppt_w/2"/>
                                          </p:val>
                                        </p:tav>
                                        <p:tav tm="100000">
                                          <p:val>
                                            <p:strVal val="#ppt_x"/>
                                          </p:val>
                                        </p:tav>
                                      </p:tavLst>
                                    </p:anim>
                                    <p:anim calcmode="lin" valueType="num">
                                      <p:cBhvr>
                                        <p:cTn id="8" dur="500" fill="hold"/>
                                        <p:tgtEl>
                                          <p:spTgt spid="103429"/>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600075" y="1330325"/>
            <a:ext cx="8267700" cy="4351338"/>
          </a:xfrm>
          <a:prstGeom prst="rect">
            <a:avLst/>
          </a:prstGeom>
          <a:noFill/>
          <a:ln w="9525">
            <a:noFill/>
            <a:round/>
            <a:headEnd/>
            <a:tailEnd/>
          </a:ln>
        </p:spPr>
        <p:txBody>
          <a:bodyPr lIns="90360" tIns="44280" rIns="90360" bIns="44280"/>
          <a:lstStyle/>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zh-CN" altLang="zh-CN" sz="2600" dirty="0">
                <a:solidFill>
                  <a:srgbClr val="000000"/>
                </a:solidFill>
              </a:rPr>
              <a:t>	</a:t>
            </a:r>
            <a:r>
              <a:rPr lang="zh-CN" altLang="zh-CN" sz="2600" dirty="0">
                <a:solidFill>
                  <a:srgbClr val="0070C0"/>
                </a:solidFill>
              </a:rPr>
              <a:t>流水化的功能部件</a:t>
            </a:r>
            <a:r>
              <a:rPr lang="en-US" altLang="zh-CN" sz="2600" dirty="0">
                <a:solidFill>
                  <a:srgbClr val="0070C0"/>
                </a:solidFill>
              </a:rPr>
              <a:t> </a:t>
            </a:r>
            <a:r>
              <a:rPr lang="en-US" altLang="zh-CN" sz="2600" dirty="0">
                <a:solidFill>
                  <a:srgbClr val="000000"/>
                </a:solidFill>
              </a:rPr>
              <a:t>	</a:t>
            </a:r>
            <a:r>
              <a:rPr lang="zh-CN" altLang="zh-CN" sz="2600" dirty="0">
                <a:solidFill>
                  <a:schemeClr val="accent6">
                    <a:lumMod val="75000"/>
                  </a:schemeClr>
                </a:solidFill>
              </a:rPr>
              <a:t>多个功能部件</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en-US" altLang="zh-CN" sz="2600" dirty="0">
                <a:solidFill>
                  <a:srgbClr val="0070C0"/>
                </a:solidFill>
              </a:rPr>
              <a:t>(6 load, 3 store, 3 +, 2 x/÷) </a:t>
            </a:r>
            <a:r>
              <a:rPr lang="en-US" altLang="zh-CN" sz="2600" dirty="0">
                <a:solidFill>
                  <a:srgbClr val="000000"/>
                </a:solidFill>
              </a:rPr>
              <a:t>	</a:t>
            </a:r>
            <a:r>
              <a:rPr lang="en-US" altLang="zh-CN" sz="2600" dirty="0">
                <a:solidFill>
                  <a:schemeClr val="accent6">
                    <a:lumMod val="75000"/>
                  </a:schemeClr>
                </a:solidFill>
              </a:rPr>
              <a:t>(1 load/store, 1 + , 2 x, 1 ÷) </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70C0"/>
                </a:solidFill>
              </a:rPr>
              <a:t>指令窗口大小: ~ 14 </a:t>
            </a:r>
            <a:r>
              <a:rPr lang="en-US" altLang="zh-CN" sz="2600" dirty="0">
                <a:solidFill>
                  <a:srgbClr val="0070C0"/>
                </a:solidFill>
              </a:rPr>
              <a:t>instructions</a:t>
            </a:r>
            <a:r>
              <a:rPr lang="en-US" altLang="zh-CN" sz="2600" dirty="0">
                <a:solidFill>
                  <a:srgbClr val="000000"/>
                </a:solidFill>
              </a:rPr>
              <a:t>	 </a:t>
            </a:r>
            <a:r>
              <a:rPr lang="en-US" altLang="zh-CN" sz="2600" dirty="0">
                <a:solidFill>
                  <a:schemeClr val="accent6">
                    <a:lumMod val="75000"/>
                  </a:schemeClr>
                </a:solidFill>
              </a:rPr>
              <a:t>~ 5 instructions </a:t>
            </a:r>
            <a:r>
              <a:rPr lang="en-US" altLang="zh-CN" sz="2600" dirty="0">
                <a:solidFill>
                  <a:srgbClr val="000000"/>
                </a:solidFill>
              </a:rPr>
              <a:t>	</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70C0"/>
                </a:solidFill>
              </a:rPr>
              <a:t>有结构冲突时不发射</a:t>
            </a:r>
            <a:r>
              <a:rPr lang="en-US" altLang="zh-CN" sz="2600" dirty="0">
                <a:solidFill>
                  <a:srgbClr val="000000"/>
                </a:solidFill>
              </a:rPr>
              <a:t>	</a:t>
            </a:r>
            <a:r>
              <a:rPr lang="zh-CN" altLang="zh-CN" sz="2600" dirty="0">
                <a:solidFill>
                  <a:schemeClr val="accent6">
                    <a:lumMod val="75000"/>
                  </a:schemeClr>
                </a:solidFill>
              </a:rPr>
              <a:t>相同</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en-US" altLang="zh-CN" sz="2600" dirty="0">
                <a:solidFill>
                  <a:srgbClr val="0070C0"/>
                </a:solidFill>
              </a:rPr>
              <a:t>WAR: </a:t>
            </a:r>
            <a:r>
              <a:rPr lang="zh-CN" altLang="zh-CN" sz="2600" dirty="0">
                <a:solidFill>
                  <a:srgbClr val="0070C0"/>
                </a:solidFill>
              </a:rPr>
              <a:t>用寄存器重命名避免</a:t>
            </a:r>
            <a:r>
              <a:rPr lang="en-US" altLang="zh-CN" sz="2600" dirty="0">
                <a:solidFill>
                  <a:srgbClr val="000000"/>
                </a:solidFill>
              </a:rPr>
              <a:t>	</a:t>
            </a:r>
            <a:r>
              <a:rPr lang="en-US" altLang="zh-CN" sz="2600" dirty="0">
                <a:solidFill>
                  <a:schemeClr val="accent6">
                    <a:lumMod val="75000"/>
                  </a:schemeClr>
                </a:solidFill>
              </a:rPr>
              <a:t>stall </a:t>
            </a:r>
            <a:r>
              <a:rPr lang="zh-CN" altLang="zh-CN" sz="2600" dirty="0">
                <a:solidFill>
                  <a:schemeClr val="accent6">
                    <a:lumMod val="75000"/>
                  </a:schemeClr>
                </a:solidFill>
              </a:rPr>
              <a:t>来避免</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en-US" altLang="zh-CN" sz="2600" dirty="0">
                <a:solidFill>
                  <a:srgbClr val="0070C0"/>
                </a:solidFill>
              </a:rPr>
              <a:t>WAW:</a:t>
            </a:r>
            <a:r>
              <a:rPr lang="zh-CN" altLang="zh-CN" sz="2600" dirty="0">
                <a:solidFill>
                  <a:srgbClr val="0070C0"/>
                </a:solidFill>
              </a:rPr>
              <a:t>用寄存器重命名避免</a:t>
            </a:r>
            <a:r>
              <a:rPr lang="en-US" altLang="zh-CN" sz="2600" dirty="0">
                <a:solidFill>
                  <a:srgbClr val="000000"/>
                </a:solidFill>
              </a:rPr>
              <a:t>	</a:t>
            </a:r>
            <a:r>
              <a:rPr lang="zh-CN" altLang="zh-CN" sz="2600" dirty="0">
                <a:solidFill>
                  <a:schemeClr val="accent6">
                    <a:lumMod val="75000"/>
                  </a:schemeClr>
                </a:solidFill>
              </a:rPr>
              <a:t>停止发射</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0000"/>
                </a:solidFill>
              </a:rPr>
              <a:t>	</a:t>
            </a:r>
            <a:r>
              <a:rPr lang="zh-CN" altLang="zh-CN" sz="2600" dirty="0">
                <a:solidFill>
                  <a:srgbClr val="0070C0"/>
                </a:solidFill>
              </a:rPr>
              <a:t>从</a:t>
            </a:r>
            <a:r>
              <a:rPr lang="en-US" altLang="zh-CN" sz="2600" dirty="0">
                <a:solidFill>
                  <a:srgbClr val="0070C0"/>
                </a:solidFill>
              </a:rPr>
              <a:t>FU</a:t>
            </a:r>
            <a:r>
              <a:rPr lang="zh-CN" altLang="zh-CN" sz="2600" dirty="0">
                <a:solidFill>
                  <a:srgbClr val="0070C0"/>
                </a:solidFill>
              </a:rPr>
              <a:t>广播结果</a:t>
            </a:r>
            <a:r>
              <a:rPr lang="en-US" altLang="zh-CN" sz="2600" dirty="0">
                <a:solidFill>
                  <a:srgbClr val="0070C0"/>
                </a:solidFill>
              </a:rPr>
              <a:t>	</a:t>
            </a:r>
            <a:r>
              <a:rPr lang="zh-CN" altLang="zh-CN" sz="2600" dirty="0">
                <a:solidFill>
                  <a:srgbClr val="0070C0"/>
                </a:solidFill>
              </a:rPr>
              <a:t>写寄存器方式</a:t>
            </a:r>
          </a:p>
          <a:p>
            <a:pPr eaLnBrk="1" hangingPunct="1">
              <a:lnSpc>
                <a:spcPct val="70000"/>
              </a:lnSpc>
              <a:spcBef>
                <a:spcPts val="1000"/>
              </a:spcBef>
              <a:buSzPct val="100000"/>
              <a:tabLst>
                <a:tab pos="0" algn="l"/>
                <a:tab pos="2286000" algn="ctr"/>
                <a:tab pos="6513513" algn="ctr"/>
                <a:tab pos="7315200" algn="l"/>
                <a:tab pos="8229600" algn="l"/>
                <a:tab pos="9144000" algn="l"/>
                <a:tab pos="10058400" algn="l"/>
              </a:tabLst>
            </a:pPr>
            <a:r>
              <a:rPr lang="en-US" altLang="zh-CN" sz="2600" dirty="0">
                <a:solidFill>
                  <a:srgbClr val="0070C0"/>
                </a:solidFill>
              </a:rPr>
              <a:t>	Control: RS	</a:t>
            </a:r>
            <a:r>
              <a:rPr lang="zh-CN" altLang="zh-CN" sz="2600" dirty="0">
                <a:solidFill>
                  <a:srgbClr val="0070C0"/>
                </a:solidFill>
              </a:rPr>
              <a:t>集中式</a:t>
            </a:r>
            <a:r>
              <a:rPr lang="en-US" altLang="zh-CN" sz="2600" dirty="0">
                <a:solidFill>
                  <a:srgbClr val="0070C0"/>
                </a:solidFill>
              </a:rPr>
              <a:t>scoreboard</a:t>
            </a:r>
            <a:r>
              <a:rPr lang="en-US" altLang="zh-CN" sz="2600" dirty="0">
                <a:solidFill>
                  <a:srgbClr val="000000"/>
                </a:solidFill>
              </a:rPr>
              <a:t>	</a:t>
            </a:r>
          </a:p>
          <a:p>
            <a:pPr eaLnBrk="1" hangingPunct="1">
              <a:lnSpc>
                <a:spcPct val="70000"/>
              </a:lnSpc>
              <a:spcBef>
                <a:spcPts val="1000"/>
              </a:spcBef>
              <a:buClr>
                <a:srgbClr val="000000"/>
              </a:buClr>
              <a:buSzPct val="100000"/>
              <a:buFont typeface="Arial" pitchFamily="34" charset="0"/>
              <a:buNone/>
              <a:tabLst>
                <a:tab pos="0" algn="l"/>
                <a:tab pos="2286000" algn="ctr"/>
                <a:tab pos="6513513" algn="ctr"/>
                <a:tab pos="7315200" algn="l"/>
                <a:tab pos="8229600" algn="l"/>
                <a:tab pos="9144000" algn="l"/>
                <a:tab pos="10058400" algn="l"/>
              </a:tabLst>
            </a:pPr>
            <a:endParaRPr lang="en-US" altLang="zh-CN" sz="2600" dirty="0">
              <a:solidFill>
                <a:srgbClr val="000000"/>
              </a:solidFill>
            </a:endParaRPr>
          </a:p>
        </p:txBody>
      </p:sp>
      <p:sp>
        <p:nvSpPr>
          <p:cNvPr id="11366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BC301B-3E97-4549-8008-F0DE9336BC5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366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367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21C637-A099-43A0-87E1-8407F751F9F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105</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Tomasulo v. Scoreboard</a:t>
            </a:r>
            <a:br>
              <a:rPr lang="en-US" altLang="zh-CN" smtClean="0"/>
            </a:br>
            <a:r>
              <a:rPr lang="en-US" altLang="zh-CN" smtClean="0"/>
              <a:t> (IBM 360/91 v. CDC 6600)</a:t>
            </a:r>
            <a:endParaRPr lang="zh-CN" altLang="en-US" dirty="0"/>
          </a:p>
        </p:txBody>
      </p:sp>
    </p:spTree>
    <p:extLst>
      <p:ext uri="{BB962C8B-B14F-4D97-AF65-F5344CB8AC3E}">
        <p14:creationId xmlns:p14="http://schemas.microsoft.com/office/powerpoint/2010/main" val="217443016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2EE874B-499B-4A24-9F3F-C08A0DB8743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571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571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A5F93A-164D-4C1A-B27E-57DC63FF9A4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106</a:t>
            </a:fld>
            <a:endParaRPr lang="zh-CN" altLang="zh-CN" sz="1200">
              <a:solidFill>
                <a:srgbClr val="898989"/>
              </a:solidFill>
            </a:endParaRPr>
          </a:p>
        </p:txBody>
      </p:sp>
      <p:sp>
        <p:nvSpPr>
          <p:cNvPr id="115717" name="标题 1"/>
          <p:cNvSpPr>
            <a:spLocks noGrp="1"/>
          </p:cNvSpPr>
          <p:nvPr>
            <p:ph type="title"/>
          </p:nvPr>
        </p:nvSpPr>
        <p:spPr/>
        <p:txBody>
          <a:bodyPr/>
          <a:lstStyle/>
          <a:p>
            <a:r>
              <a:rPr lang="en-US" altLang="zh-CN" smtClean="0"/>
              <a:t>-Tomasulo </a:t>
            </a:r>
            <a:r>
              <a:rPr lang="zh-CN" altLang="en-US" smtClean="0"/>
              <a:t>算法的特点</a:t>
            </a:r>
            <a:endParaRPr lang="zh-CN" altLang="en-US" dirty="0" smtClean="0"/>
          </a:p>
        </p:txBody>
      </p:sp>
      <p:sp>
        <p:nvSpPr>
          <p:cNvPr id="115718" name="内容占位符 2"/>
          <p:cNvSpPr>
            <a:spLocks noGrp="1"/>
          </p:cNvSpPr>
          <p:nvPr>
            <p:ph idx="1"/>
          </p:nvPr>
        </p:nvSpPr>
        <p:spPr/>
        <p:txBody>
          <a:bodyPr>
            <a:normAutofit fontScale="85000" lnSpcReduction="10000"/>
          </a:bodyPr>
          <a:lstStyle/>
          <a:p>
            <a:r>
              <a:rPr lang="zh-CN" altLang="zh-CN" dirty="0" smtClean="0"/>
              <a:t>控制和缓存</a:t>
            </a:r>
            <a:r>
              <a:rPr lang="zh-CN" altLang="zh-CN" dirty="0" smtClean="0">
                <a:solidFill>
                  <a:srgbClr val="0070C0"/>
                </a:solidFill>
              </a:rPr>
              <a:t>分布</a:t>
            </a:r>
            <a:r>
              <a:rPr lang="zh-CN" altLang="zh-CN" dirty="0" smtClean="0"/>
              <a:t>在各部件中</a:t>
            </a:r>
          </a:p>
          <a:p>
            <a:pPr lvl="1"/>
            <a:r>
              <a:rPr lang="en-US" altLang="zh-CN" dirty="0" smtClean="0"/>
              <a:t>FU </a:t>
            </a:r>
            <a:r>
              <a:rPr lang="zh-CN" altLang="zh-CN" dirty="0" smtClean="0"/>
              <a:t>缓存称</a:t>
            </a:r>
            <a:r>
              <a:rPr lang="en-US" altLang="zh-CN" dirty="0" smtClean="0"/>
              <a:t>“reservation stations”; </a:t>
            </a:r>
            <a:r>
              <a:rPr lang="zh-CN" altLang="zh-CN" dirty="0" smtClean="0"/>
              <a:t>保存待用操作数</a:t>
            </a:r>
          </a:p>
          <a:p>
            <a:r>
              <a:rPr lang="zh-CN" altLang="zh-CN" dirty="0" smtClean="0"/>
              <a:t>指令中的寄存器在</a:t>
            </a:r>
            <a:r>
              <a:rPr lang="en-US" altLang="zh-CN" dirty="0" smtClean="0"/>
              <a:t>RS</a:t>
            </a:r>
            <a:r>
              <a:rPr lang="zh-CN" altLang="zh-CN" dirty="0" smtClean="0"/>
              <a:t>中用寄存器值或指向</a:t>
            </a:r>
            <a:r>
              <a:rPr lang="en-US" altLang="zh-CN" dirty="0" smtClean="0"/>
              <a:t>RS</a:t>
            </a:r>
            <a:r>
              <a:rPr lang="zh-CN" altLang="zh-CN" dirty="0" smtClean="0"/>
              <a:t>的指针代替</a:t>
            </a:r>
            <a:r>
              <a:rPr lang="zh-CN" altLang="en-US" dirty="0" smtClean="0"/>
              <a:t>（</a:t>
            </a:r>
            <a:r>
              <a:rPr lang="zh-CN" altLang="zh-CN" dirty="0" smtClean="0"/>
              <a:t>称为</a:t>
            </a:r>
            <a:r>
              <a:rPr lang="en-US" altLang="zh-CN" dirty="0" smtClean="0"/>
              <a:t> </a:t>
            </a:r>
            <a:r>
              <a:rPr lang="en-US" altLang="zh-CN" dirty="0" smtClean="0">
                <a:solidFill>
                  <a:srgbClr val="0070C0"/>
                </a:solidFill>
              </a:rPr>
              <a:t>register renaming</a:t>
            </a:r>
            <a:r>
              <a:rPr lang="zh-CN" altLang="en-US" dirty="0" smtClean="0"/>
              <a:t>）</a:t>
            </a:r>
            <a:r>
              <a:rPr lang="en-US" altLang="zh-CN" dirty="0" smtClean="0"/>
              <a:t> </a:t>
            </a:r>
          </a:p>
          <a:p>
            <a:pPr lvl="1"/>
            <a:r>
              <a:rPr lang="zh-CN" altLang="zh-CN" dirty="0" smtClean="0"/>
              <a:t>避免</a:t>
            </a:r>
            <a:r>
              <a:rPr lang="en-US" altLang="zh-CN" dirty="0" smtClean="0"/>
              <a:t> WAR, WAW hazards</a:t>
            </a:r>
          </a:p>
          <a:p>
            <a:pPr lvl="1"/>
            <a:r>
              <a:rPr lang="en-US" altLang="zh-CN" dirty="0" smtClean="0"/>
              <a:t>RS</a:t>
            </a:r>
            <a:r>
              <a:rPr lang="zh-CN" altLang="zh-CN" dirty="0" smtClean="0"/>
              <a:t>多于寄存器，因此可以做更多编译器无法做的优化</a:t>
            </a:r>
          </a:p>
          <a:p>
            <a:r>
              <a:rPr lang="zh-CN" altLang="zh-CN" dirty="0" smtClean="0"/>
              <a:t>传给</a:t>
            </a:r>
            <a:r>
              <a:rPr lang="en-US" altLang="zh-CN" dirty="0" smtClean="0"/>
              <a:t>FU</a:t>
            </a:r>
            <a:r>
              <a:rPr lang="zh-CN" altLang="zh-CN" dirty="0" smtClean="0"/>
              <a:t>的</a:t>
            </a:r>
            <a:r>
              <a:rPr lang="zh-CN" altLang="zh-CN" dirty="0" smtClean="0">
                <a:solidFill>
                  <a:srgbClr val="0070C0"/>
                </a:solidFill>
              </a:rPr>
              <a:t>结果从</a:t>
            </a:r>
            <a:r>
              <a:rPr lang="en-US" altLang="zh-CN" dirty="0" smtClean="0">
                <a:solidFill>
                  <a:srgbClr val="0070C0"/>
                </a:solidFill>
              </a:rPr>
              <a:t>RS</a:t>
            </a:r>
            <a:r>
              <a:rPr lang="zh-CN" altLang="zh-CN" dirty="0" smtClean="0">
                <a:solidFill>
                  <a:srgbClr val="0070C0"/>
                </a:solidFill>
              </a:rPr>
              <a:t>来</a:t>
            </a:r>
            <a:r>
              <a:rPr lang="zh-CN" altLang="zh-CN" dirty="0" smtClean="0"/>
              <a:t>而不是从寄存器来，</a:t>
            </a:r>
            <a:r>
              <a:rPr lang="en-US" altLang="zh-CN" dirty="0" smtClean="0"/>
              <a:t>FU</a:t>
            </a:r>
            <a:r>
              <a:rPr lang="zh-CN" altLang="zh-CN" dirty="0" smtClean="0"/>
              <a:t>的计算结果通过</a:t>
            </a:r>
            <a:r>
              <a:rPr lang="en-US" altLang="zh-CN" dirty="0" smtClean="0"/>
              <a:t>Common Data Bus </a:t>
            </a:r>
            <a:r>
              <a:rPr lang="zh-CN" altLang="zh-CN" dirty="0" smtClean="0"/>
              <a:t>以广播方式发向所有功能部件</a:t>
            </a:r>
          </a:p>
          <a:p>
            <a:r>
              <a:rPr lang="en-US" altLang="zh-CN" dirty="0" smtClean="0"/>
              <a:t>Load</a:t>
            </a:r>
            <a:r>
              <a:rPr lang="zh-CN" altLang="zh-CN" dirty="0" smtClean="0"/>
              <a:t>和</a:t>
            </a:r>
            <a:r>
              <a:rPr lang="en-US" altLang="zh-CN" dirty="0" smtClean="0"/>
              <a:t>Store</a:t>
            </a:r>
            <a:r>
              <a:rPr lang="zh-CN" altLang="zh-CN" dirty="0" smtClean="0"/>
              <a:t>部件也看作带有</a:t>
            </a:r>
            <a:r>
              <a:rPr lang="en-US" altLang="zh-CN" dirty="0" smtClean="0"/>
              <a:t>RS</a:t>
            </a:r>
            <a:r>
              <a:rPr lang="zh-CN" altLang="zh-CN" dirty="0" smtClean="0"/>
              <a:t>的功能部件</a:t>
            </a:r>
          </a:p>
          <a:p>
            <a:r>
              <a:rPr lang="zh-CN" altLang="zh-CN" dirty="0" smtClean="0"/>
              <a:t>可以</a:t>
            </a:r>
            <a:r>
              <a:rPr lang="zh-CN" altLang="zh-CN" dirty="0" smtClean="0">
                <a:solidFill>
                  <a:srgbClr val="0070C0"/>
                </a:solidFill>
              </a:rPr>
              <a:t>跨越分支</a:t>
            </a:r>
            <a:r>
              <a:rPr lang="zh-CN" altLang="zh-CN" dirty="0" smtClean="0"/>
              <a:t>，允许</a:t>
            </a:r>
            <a:r>
              <a:rPr lang="en-US" altLang="zh-CN" dirty="0" smtClean="0"/>
              <a:t>FP</a:t>
            </a:r>
            <a:r>
              <a:rPr lang="zh-CN" altLang="zh-CN" dirty="0" smtClean="0"/>
              <a:t>操作队列中</a:t>
            </a:r>
            <a:r>
              <a:rPr lang="en-US" altLang="zh-CN" dirty="0" smtClean="0"/>
              <a:t>FP</a:t>
            </a:r>
            <a:r>
              <a:rPr lang="zh-CN" altLang="zh-CN" dirty="0" smtClean="0"/>
              <a:t>操作不仅仅局限于基本块</a:t>
            </a:r>
          </a:p>
        </p:txBody>
      </p:sp>
    </p:spTree>
    <p:extLst>
      <p:ext uri="{BB962C8B-B14F-4D97-AF65-F5344CB8AC3E}">
        <p14:creationId xmlns:p14="http://schemas.microsoft.com/office/powerpoint/2010/main" val="290530521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38810E7-AA07-47A2-9E56-FFAE35F3CC1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67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67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3F25F-D92B-45E5-84F1-DE65FDDEDE1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107</a:t>
            </a:fld>
            <a:endParaRPr lang="zh-CN" altLang="zh-CN" sz="1200">
              <a:solidFill>
                <a:srgbClr val="898989"/>
              </a:solidFill>
            </a:endParaRPr>
          </a:p>
        </p:txBody>
      </p:sp>
      <p:sp>
        <p:nvSpPr>
          <p:cNvPr id="116741" name="标题 1"/>
          <p:cNvSpPr>
            <a:spLocks noGrp="1"/>
          </p:cNvSpPr>
          <p:nvPr>
            <p:ph type="title"/>
          </p:nvPr>
        </p:nvSpPr>
        <p:spPr/>
        <p:txBody>
          <a:bodyPr/>
          <a:lstStyle/>
          <a:p>
            <a:r>
              <a:rPr lang="en-US" altLang="zh-CN" dirty="0" err="1" smtClean="0"/>
              <a:t>Tomasulo</a:t>
            </a:r>
            <a:r>
              <a:rPr lang="en-US" altLang="zh-CN" dirty="0" smtClean="0"/>
              <a:t> </a:t>
            </a:r>
            <a:r>
              <a:rPr lang="zh-CN" altLang="zh-CN" dirty="0" smtClean="0"/>
              <a:t>缺陷</a:t>
            </a:r>
            <a:endParaRPr lang="zh-CN" altLang="en-US" dirty="0" smtClean="0"/>
          </a:p>
        </p:txBody>
      </p:sp>
      <p:sp>
        <p:nvSpPr>
          <p:cNvPr id="116742" name="内容占位符 2"/>
          <p:cNvSpPr>
            <a:spLocks noGrp="1"/>
          </p:cNvSpPr>
          <p:nvPr>
            <p:ph idx="1"/>
          </p:nvPr>
        </p:nvSpPr>
        <p:spPr/>
        <p:txBody>
          <a:bodyPr/>
          <a:lstStyle/>
          <a:p>
            <a:r>
              <a:rPr lang="zh-CN" altLang="zh-CN" dirty="0" smtClean="0"/>
              <a:t>复杂</a:t>
            </a:r>
          </a:p>
          <a:p>
            <a:pPr lvl="1"/>
            <a:r>
              <a:rPr lang="en-US" altLang="zh-CN" dirty="0" smtClean="0"/>
              <a:t>Large amount of hardware, high-speed buffers</a:t>
            </a:r>
          </a:p>
          <a:p>
            <a:r>
              <a:rPr lang="zh-CN" altLang="zh-CN" dirty="0" smtClean="0"/>
              <a:t>要求高速</a:t>
            </a:r>
            <a:r>
              <a:rPr lang="en-US" altLang="zh-CN" dirty="0" smtClean="0"/>
              <a:t>CDB</a:t>
            </a:r>
          </a:p>
          <a:p>
            <a:pPr lvl="1"/>
            <a:r>
              <a:rPr lang="zh-CN" altLang="zh-CN" dirty="0" smtClean="0"/>
              <a:t>性能受限于</a:t>
            </a:r>
            <a:r>
              <a:rPr lang="en-US" altLang="zh-CN" dirty="0" smtClean="0"/>
              <a:t>Common Data Bus</a:t>
            </a:r>
          </a:p>
          <a:p>
            <a:r>
              <a:rPr lang="zh-CN" altLang="en-US" dirty="0" smtClean="0"/>
              <a:t>在</a:t>
            </a:r>
            <a:r>
              <a:rPr lang="en-US" altLang="zh-CN" dirty="0" smtClean="0"/>
              <a:t>IBM 360/91</a:t>
            </a:r>
            <a:r>
              <a:rPr lang="zh-CN" altLang="en-US" dirty="0" smtClean="0"/>
              <a:t>之后多年未用，</a:t>
            </a:r>
            <a:r>
              <a:rPr lang="en-US" altLang="zh-CN" dirty="0" smtClean="0"/>
              <a:t>90</a:t>
            </a:r>
            <a:r>
              <a:rPr lang="zh-CN" altLang="en-US" dirty="0" smtClean="0"/>
              <a:t>之后在</a:t>
            </a:r>
            <a:r>
              <a:rPr lang="en-US" altLang="zh-CN" dirty="0" smtClean="0"/>
              <a:t>multi-issue processors</a:t>
            </a:r>
            <a:r>
              <a:rPr lang="zh-CN" altLang="en-US" dirty="0" smtClean="0"/>
              <a:t>中广泛使用</a:t>
            </a:r>
            <a:endParaRPr lang="en-US" altLang="zh-CN" dirty="0" smtClean="0"/>
          </a:p>
          <a:p>
            <a:pPr marL="57150" indent="0">
              <a:buNone/>
            </a:pPr>
            <a:endParaRPr lang="en-US" altLang="zh-CN" dirty="0" smtClean="0"/>
          </a:p>
        </p:txBody>
      </p:sp>
      <p:sp>
        <p:nvSpPr>
          <p:cNvPr id="116743" name="文本框 1"/>
          <p:cNvSpPr txBox="1">
            <a:spLocks noChangeArrowheads="1"/>
          </p:cNvSpPr>
          <p:nvPr/>
        </p:nvSpPr>
        <p:spPr bwMode="auto">
          <a:xfrm>
            <a:off x="838200" y="5373688"/>
            <a:ext cx="7478713" cy="584200"/>
          </a:xfrm>
          <a:prstGeom prst="rect">
            <a:avLst/>
          </a:prstGeom>
          <a:noFill/>
          <a:ln w="9525">
            <a:noFill/>
            <a:miter lim="800000"/>
            <a:headEnd/>
            <a:tailEnd/>
          </a:ln>
        </p:spPr>
        <p:txBody>
          <a:bodyPr>
            <a:spAutoFit/>
          </a:bodyPr>
          <a:lstStyle/>
          <a:p>
            <a:r>
              <a:rPr lang="zh-CN" altLang="en-US" sz="3200" dirty="0">
                <a:solidFill>
                  <a:srgbClr val="C00000"/>
                </a:solidFill>
              </a:rPr>
              <a:t>教材：</a:t>
            </a:r>
            <a:r>
              <a:rPr lang="en-US" altLang="zh-CN" sz="3200" dirty="0">
                <a:solidFill>
                  <a:srgbClr val="C00000"/>
                </a:solidFill>
              </a:rPr>
              <a:t>Ch. 3.4-3.5</a:t>
            </a:r>
            <a:endParaRPr lang="zh-CN" altLang="en-US" sz="3200" dirty="0">
              <a:solidFill>
                <a:srgbClr val="C00000"/>
              </a:solidFill>
            </a:endParaRPr>
          </a:p>
        </p:txBody>
      </p:sp>
    </p:spTree>
    <p:extLst>
      <p:ext uri="{BB962C8B-B14F-4D97-AF65-F5344CB8AC3E}">
        <p14:creationId xmlns:p14="http://schemas.microsoft.com/office/powerpoint/2010/main" val="347698352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ext Box 2"/>
          <p:cNvSpPr txBox="1">
            <a:spLocks noChangeArrowheads="1"/>
          </p:cNvSpPr>
          <p:nvPr/>
        </p:nvSpPr>
        <p:spPr bwMode="auto">
          <a:xfrm>
            <a:off x="685800" y="914400"/>
            <a:ext cx="7772400" cy="36671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9572" name="Text Box 3"/>
          <p:cNvSpPr txBox="1">
            <a:spLocks noChangeArrowheads="1"/>
          </p:cNvSpPr>
          <p:nvPr/>
        </p:nvSpPr>
        <p:spPr bwMode="auto">
          <a:xfrm>
            <a:off x="0" y="788987"/>
            <a:ext cx="8502650" cy="5749925"/>
          </a:xfrm>
          <a:prstGeom prst="rect">
            <a:avLst/>
          </a:prstGeom>
          <a:noFill/>
          <a:ln w="9525">
            <a:noFill/>
            <a:round/>
            <a:headEnd/>
            <a:tailEnd/>
          </a:ln>
        </p:spPr>
        <p:txBody>
          <a:bodyPr lIns="90000" tIns="46800" rIns="90000" bIns="46800">
            <a:spAutoFit/>
          </a:bodyPr>
          <a:lstStyle/>
          <a:p>
            <a:pPr marL="457200" indent="-457200" eaLnBrk="1" hangingPunct="1">
              <a:spcBef>
                <a:spcPts val="250"/>
              </a:spcBef>
              <a:buClr>
                <a:srgbClr val="000000"/>
              </a:buClr>
              <a:buSzPct val="100000"/>
              <a:buFont typeface="Times New Roman" pitchFamily="18" charset="0"/>
              <a:buAutoNum type="arabicPeriod"/>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Issue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FP Operation:</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Wait until :  Station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rd</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Load or Store: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Wait until: Buffer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imm</a:t>
            </a: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Load only: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Store only: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p:txBody>
      </p:sp>
      <p:sp>
        <p:nvSpPr>
          <p:cNvPr id="109573" name="Text Box 4"/>
          <p:cNvSpPr txBox="1">
            <a:spLocks noChangeArrowheads="1"/>
          </p:cNvSpPr>
          <p:nvPr/>
        </p:nvSpPr>
        <p:spPr bwMode="auto">
          <a:xfrm>
            <a:off x="5549900" y="843574"/>
            <a:ext cx="3600450" cy="955675"/>
          </a:xfrm>
          <a:prstGeom prst="rect">
            <a:avLst/>
          </a:prstGeom>
          <a:noFill/>
          <a:ln w="12600" cap="sq">
            <a:solidFill>
              <a:srgbClr val="000000"/>
            </a:solidFill>
            <a:miter lim="800000"/>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rs, rt : </a:t>
            </a:r>
            <a:r>
              <a:rPr lang="zh-CN" altLang="zh-CN" sz="1400" b="1">
                <a:solidFill>
                  <a:srgbClr val="000000"/>
                </a:solidFill>
                <a:latin typeface="Arial" pitchFamily="34" charset="0"/>
              </a:rPr>
              <a:t>源寄存器名；</a:t>
            </a:r>
            <a:r>
              <a:rPr lang="en-US" altLang="zh-CN" sz="1400" b="1">
                <a:solidFill>
                  <a:srgbClr val="000000"/>
                </a:solidFill>
                <a:latin typeface="Arial" pitchFamily="34" charset="0"/>
              </a:rPr>
              <a:t>rd:</a:t>
            </a:r>
            <a:r>
              <a:rPr lang="zh-CN" altLang="zh-CN" sz="1400" b="1">
                <a:solidFill>
                  <a:srgbClr val="000000"/>
                </a:solidFill>
                <a:latin typeface="Arial" pitchFamily="34" charset="0"/>
              </a:rPr>
              <a:t>目的寄存器名</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RS: </a:t>
            </a:r>
            <a:r>
              <a:rPr lang="zh-CN" altLang="zh-CN" sz="1400" b="1">
                <a:solidFill>
                  <a:srgbClr val="000000"/>
                </a:solidFill>
                <a:latin typeface="Arial" pitchFamily="34" charset="0"/>
              </a:rPr>
              <a:t>保留站数据结构；</a:t>
            </a:r>
            <a:r>
              <a:rPr lang="en-US" altLang="zh-CN" sz="1400" b="1">
                <a:solidFill>
                  <a:srgbClr val="000000"/>
                </a:solidFill>
                <a:latin typeface="Arial" pitchFamily="34" charset="0"/>
              </a:rPr>
              <a:t>r:</a:t>
            </a:r>
            <a:r>
              <a:rPr lang="zh-CN" altLang="zh-CN" sz="1400" b="1">
                <a:solidFill>
                  <a:srgbClr val="000000"/>
                </a:solidFill>
                <a:latin typeface="Arial" pitchFamily="34" charset="0"/>
              </a:rPr>
              <a:t>保留站编号</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RegisterStat</a:t>
            </a:r>
            <a:r>
              <a:rPr lang="zh-CN" altLang="zh-CN" sz="1400" b="1">
                <a:solidFill>
                  <a:srgbClr val="000000"/>
                </a:solidFill>
                <a:latin typeface="Arial" pitchFamily="34" charset="0"/>
              </a:rPr>
              <a:t>：寄存器</a:t>
            </a:r>
            <a:r>
              <a:rPr lang="zh-CN" altLang="en-US" sz="1400" b="1">
                <a:solidFill>
                  <a:srgbClr val="000000"/>
                </a:solidFill>
                <a:latin typeface="Arial" pitchFamily="34" charset="0"/>
              </a:rPr>
              <a:t>结果</a:t>
            </a:r>
            <a:r>
              <a:rPr lang="zh-CN" altLang="zh-CN" sz="1400" b="1">
                <a:solidFill>
                  <a:srgbClr val="000000"/>
                </a:solidFill>
                <a:latin typeface="Arial" pitchFamily="34" charset="0"/>
              </a:rPr>
              <a:t>状态表</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latin typeface="Arial" pitchFamily="34" charset="0"/>
              </a:rPr>
              <a:t>Reg</a:t>
            </a:r>
            <a:r>
              <a:rPr lang="zh-CN" altLang="zh-CN" sz="1400" b="1">
                <a:solidFill>
                  <a:srgbClr val="000000"/>
                </a:solidFill>
                <a:latin typeface="Arial" pitchFamily="34" charset="0"/>
              </a:rPr>
              <a:t>： 寄存器</a:t>
            </a:r>
            <a:r>
              <a:rPr lang="zh-CN" altLang="en-US" sz="1400" b="1">
                <a:solidFill>
                  <a:srgbClr val="000000"/>
                </a:solidFill>
                <a:latin typeface="Arial" pitchFamily="34" charset="0"/>
              </a:rPr>
              <a:t>组</a:t>
            </a:r>
            <a:endParaRPr lang="zh-CN" altLang="zh-CN" sz="1400" b="1">
              <a:solidFill>
                <a:srgbClr val="000000"/>
              </a:solidFill>
              <a:latin typeface="Arial" pitchFamily="34" charset="0"/>
            </a:endParaRPr>
          </a:p>
        </p:txBody>
      </p:sp>
      <p:sp>
        <p:nvSpPr>
          <p:cNvPr id="10957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895A07-1E4C-44CE-AC31-08CC98958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957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957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50F4F6-C852-42D5-AA5B-786DEC2B7E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108</a:t>
            </a:fld>
            <a:endParaRPr lang="zh-CN" altLang="zh-CN" sz="1200">
              <a:solidFill>
                <a:srgbClr val="898989"/>
              </a:solidFill>
            </a:endParaRPr>
          </a:p>
        </p:txBody>
      </p:sp>
      <p:pic>
        <p:nvPicPr>
          <p:cNvPr id="109577" name="图片 1"/>
          <p:cNvPicPr>
            <a:picLocks noChangeAspect="1"/>
          </p:cNvPicPr>
          <p:nvPr/>
        </p:nvPicPr>
        <p:blipFill>
          <a:blip r:embed="rId3"/>
          <a:srcRect/>
          <a:stretch>
            <a:fillRect/>
          </a:stretch>
        </p:blipFill>
        <p:spPr bwMode="auto">
          <a:xfrm>
            <a:off x="5364163" y="3325813"/>
            <a:ext cx="3786187" cy="2263775"/>
          </a:xfrm>
          <a:prstGeom prst="rect">
            <a:avLst/>
          </a:prstGeom>
          <a:noFill/>
          <a:ln w="9525">
            <a:noFill/>
            <a:miter lim="800000"/>
            <a:headEnd/>
            <a:tailEnd/>
          </a:ln>
        </p:spPr>
      </p:pic>
      <p:sp>
        <p:nvSpPr>
          <p:cNvPr id="109578" name="椭圆 2"/>
          <p:cNvSpPr>
            <a:spLocks noChangeArrowheads="1"/>
          </p:cNvSpPr>
          <p:nvPr/>
        </p:nvSpPr>
        <p:spPr bwMode="auto">
          <a:xfrm>
            <a:off x="3635374" y="1550988"/>
            <a:ext cx="1102449" cy="287337"/>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dirty="0">
                <a:solidFill>
                  <a:schemeClr val="tx1"/>
                </a:solidFill>
              </a:rPr>
              <a:t>1</a:t>
            </a:r>
            <a:r>
              <a:rPr lang="en-US" altLang="zh-CN" sz="800" baseline="30000" dirty="0">
                <a:solidFill>
                  <a:schemeClr val="tx1"/>
                </a:solidFill>
              </a:rPr>
              <a:t>st</a:t>
            </a:r>
            <a:r>
              <a:rPr lang="en-US" altLang="zh-CN" sz="800" dirty="0">
                <a:solidFill>
                  <a:schemeClr val="tx1"/>
                </a:solidFill>
              </a:rPr>
              <a:t> </a:t>
            </a:r>
            <a:r>
              <a:rPr lang="zh-CN" altLang="en-US" sz="800" dirty="0">
                <a:solidFill>
                  <a:schemeClr val="tx1"/>
                </a:solidFill>
              </a:rPr>
              <a:t>操作数</a:t>
            </a:r>
          </a:p>
        </p:txBody>
      </p:sp>
      <p:cxnSp>
        <p:nvCxnSpPr>
          <p:cNvPr id="109579" name="直接箭头连接符 4"/>
          <p:cNvCxnSpPr>
            <a:cxnSpLocks noChangeShapeType="1"/>
            <a:stCxn id="109578" idx="2"/>
          </p:cNvCxnSpPr>
          <p:nvPr/>
        </p:nvCxnSpPr>
        <p:spPr bwMode="auto">
          <a:xfrm flipH="1">
            <a:off x="2843214" y="1694657"/>
            <a:ext cx="792160" cy="304006"/>
          </a:xfrm>
          <a:prstGeom prst="straightConnector1">
            <a:avLst/>
          </a:prstGeom>
          <a:noFill/>
          <a:ln w="9525" algn="ctr">
            <a:solidFill>
              <a:srgbClr val="FF0000"/>
            </a:solidFill>
            <a:round/>
            <a:headEnd/>
            <a:tailEnd type="triangle" w="med" len="med"/>
          </a:ln>
        </p:spPr>
      </p:cxnSp>
      <p:sp>
        <p:nvSpPr>
          <p:cNvPr id="109580" name="椭圆 12"/>
          <p:cNvSpPr>
            <a:spLocks noChangeArrowheads="1"/>
          </p:cNvSpPr>
          <p:nvPr/>
        </p:nvSpPr>
        <p:spPr bwMode="auto">
          <a:xfrm>
            <a:off x="212725" y="2276475"/>
            <a:ext cx="946150" cy="288925"/>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2</a:t>
            </a:r>
            <a:r>
              <a:rPr lang="en-US" altLang="zh-CN" sz="800" baseline="30000">
                <a:solidFill>
                  <a:schemeClr val="tx1"/>
                </a:solidFill>
              </a:rPr>
              <a:t>nd</a:t>
            </a:r>
            <a:r>
              <a:rPr lang="en-US" altLang="zh-CN" sz="800">
                <a:solidFill>
                  <a:schemeClr val="tx1"/>
                </a:solidFill>
              </a:rPr>
              <a:t> </a:t>
            </a:r>
            <a:r>
              <a:rPr lang="zh-CN" altLang="en-US" sz="800">
                <a:solidFill>
                  <a:schemeClr val="tx1"/>
                </a:solidFill>
              </a:rPr>
              <a:t>操作数</a:t>
            </a:r>
          </a:p>
        </p:txBody>
      </p:sp>
      <p:cxnSp>
        <p:nvCxnSpPr>
          <p:cNvPr id="109581" name="直接箭头连接符 9"/>
          <p:cNvCxnSpPr>
            <a:cxnSpLocks noChangeShapeType="1"/>
          </p:cNvCxnSpPr>
          <p:nvPr/>
        </p:nvCxnSpPr>
        <p:spPr bwMode="auto">
          <a:xfrm>
            <a:off x="1158875" y="2420938"/>
            <a:ext cx="1612900" cy="144462"/>
          </a:xfrm>
          <a:prstGeom prst="straightConnector1">
            <a:avLst/>
          </a:prstGeom>
          <a:noFill/>
          <a:ln w="9525" algn="ctr">
            <a:solidFill>
              <a:srgbClr val="FF0000"/>
            </a:solidFill>
            <a:round/>
            <a:headEnd/>
            <a:tailEnd type="triangle" w="med" len="med"/>
          </a:ln>
        </p:spPr>
      </p:cxnSp>
      <p:sp>
        <p:nvSpPr>
          <p:cNvPr id="109582" name="椭圆 20"/>
          <p:cNvSpPr>
            <a:spLocks noChangeArrowheads="1"/>
          </p:cNvSpPr>
          <p:nvPr/>
        </p:nvSpPr>
        <p:spPr bwMode="auto">
          <a:xfrm>
            <a:off x="3627438" y="3873500"/>
            <a:ext cx="1016000" cy="287338"/>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基址寄存器</a:t>
            </a:r>
          </a:p>
        </p:txBody>
      </p:sp>
      <p:cxnSp>
        <p:nvCxnSpPr>
          <p:cNvPr id="109583" name="直接箭头连接符 14"/>
          <p:cNvCxnSpPr>
            <a:cxnSpLocks noChangeShapeType="1"/>
            <a:stCxn id="109582" idx="2"/>
          </p:cNvCxnSpPr>
          <p:nvPr/>
        </p:nvCxnSpPr>
        <p:spPr bwMode="auto">
          <a:xfrm flipH="1">
            <a:off x="2771775" y="4017963"/>
            <a:ext cx="855663" cy="203200"/>
          </a:xfrm>
          <a:prstGeom prst="straightConnector1">
            <a:avLst/>
          </a:prstGeom>
          <a:noFill/>
          <a:ln w="9525" algn="ctr">
            <a:solidFill>
              <a:srgbClr val="FF0000"/>
            </a:solidFill>
            <a:round/>
            <a:headEnd/>
            <a:tailEnd type="triangle" w="med" len="med"/>
          </a:ln>
        </p:spPr>
      </p:cxnSp>
      <p:sp>
        <p:nvSpPr>
          <p:cNvPr id="109584" name="椭圆 23"/>
          <p:cNvSpPr>
            <a:spLocks noChangeArrowheads="1"/>
          </p:cNvSpPr>
          <p:nvPr/>
        </p:nvSpPr>
        <p:spPr bwMode="auto">
          <a:xfrm>
            <a:off x="3786188" y="5516563"/>
            <a:ext cx="1073150" cy="360362"/>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dirty="0">
                <a:solidFill>
                  <a:schemeClr val="tx1"/>
                </a:solidFill>
              </a:rPr>
              <a:t>需写入的</a:t>
            </a:r>
            <a:endParaRPr lang="en-US" altLang="zh-CN" sz="800" dirty="0">
              <a:solidFill>
                <a:schemeClr val="tx1"/>
              </a:solidFill>
            </a:endParaRPr>
          </a:p>
          <a:p>
            <a:pPr>
              <a:buClr>
                <a:srgbClr val="000000"/>
              </a:buClr>
              <a:buSzPct val="100000"/>
              <a:buFont typeface="Times New Roman" pitchFamily="18" charset="0"/>
              <a:buNone/>
            </a:pPr>
            <a:r>
              <a:rPr lang="zh-CN" altLang="en-US" sz="800" dirty="0">
                <a:solidFill>
                  <a:schemeClr val="tx1"/>
                </a:solidFill>
              </a:rPr>
              <a:t>数据寄存器</a:t>
            </a:r>
          </a:p>
        </p:txBody>
      </p:sp>
      <p:cxnSp>
        <p:nvCxnSpPr>
          <p:cNvPr id="109585" name="直接箭头连接符 24"/>
          <p:cNvCxnSpPr>
            <a:cxnSpLocks noChangeShapeType="1"/>
            <a:stCxn id="109584" idx="2"/>
          </p:cNvCxnSpPr>
          <p:nvPr/>
        </p:nvCxnSpPr>
        <p:spPr bwMode="auto">
          <a:xfrm flipH="1">
            <a:off x="2754313" y="5697538"/>
            <a:ext cx="1031875" cy="239712"/>
          </a:xfrm>
          <a:prstGeom prst="straightConnector1">
            <a:avLst/>
          </a:prstGeom>
          <a:noFill/>
          <a:ln w="9525" algn="ctr">
            <a:solidFill>
              <a:srgbClr val="FF0000"/>
            </a:solidFill>
            <a:round/>
            <a:headEnd/>
            <a:tailEnd type="triangle" w="med" len="med"/>
          </a:ln>
        </p:spPr>
      </p:cxnSp>
      <p:sp>
        <p:nvSpPr>
          <p:cNvPr id="2" name="标题 1"/>
          <p:cNvSpPr>
            <a:spLocks noGrp="1"/>
          </p:cNvSpPr>
          <p:nvPr>
            <p:ph type="title"/>
          </p:nvPr>
        </p:nvSpPr>
        <p:spPr/>
        <p:txBody>
          <a:bodyPr/>
          <a:lstStyle/>
          <a:p>
            <a:r>
              <a:rPr lang="en-US" altLang="zh-CN" dirty="0" smtClean="0"/>
              <a:t>Recap</a:t>
            </a:r>
            <a:r>
              <a:rPr lang="zh-CN" altLang="en-US" dirty="0" smtClean="0"/>
              <a:t>：</a:t>
            </a:r>
            <a:r>
              <a:rPr lang="en-US" altLang="zh-CN" dirty="0" err="1" smtClean="0"/>
              <a:t>Tomasulo</a:t>
            </a:r>
            <a:r>
              <a:rPr lang="en-US" altLang="zh-CN" dirty="0" smtClean="0"/>
              <a:t> </a:t>
            </a:r>
            <a:r>
              <a:rPr lang="zh-CN" altLang="zh-CN" dirty="0" smtClean="0"/>
              <a:t>算法流水线控制</a:t>
            </a:r>
            <a:endParaRPr lang="zh-CN" altLang="en-US" dirty="0"/>
          </a:p>
        </p:txBody>
      </p:sp>
    </p:spTree>
    <p:extLst>
      <p:ext uri="{BB962C8B-B14F-4D97-AF65-F5344CB8AC3E}">
        <p14:creationId xmlns:p14="http://schemas.microsoft.com/office/powerpoint/2010/main" val="3328670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1"/>
          <p:cNvSpPr txBox="1">
            <a:spLocks noChangeArrowheads="1"/>
          </p:cNvSpPr>
          <p:nvPr/>
        </p:nvSpPr>
        <p:spPr bwMode="auto">
          <a:xfrm>
            <a:off x="426244" y="1082675"/>
            <a:ext cx="8291512" cy="5273675"/>
          </a:xfrm>
          <a:prstGeom prst="rect">
            <a:avLst/>
          </a:prstGeom>
          <a:noFill/>
          <a:ln w="9525">
            <a:noFill/>
            <a:round/>
            <a:headEnd/>
            <a:tailEnd/>
          </a:ln>
        </p:spPr>
        <p:txBody>
          <a:bodyPr/>
          <a:lstStyle/>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2</a:t>
            </a:r>
            <a:r>
              <a:rPr lang="zh-CN" altLang="zh-CN" sz="2000" b="1" dirty="0">
                <a:solidFill>
                  <a:srgbClr val="000000"/>
                </a:solidFill>
              </a:rPr>
              <a:t>、</a:t>
            </a:r>
            <a:r>
              <a:rPr lang="en-US" altLang="zh-CN" sz="2000" b="1" dirty="0">
                <a:solidFill>
                  <a:srgbClr val="000000"/>
                </a:solidFill>
              </a:rPr>
              <a:t>Execute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FP Operation</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(RS[r].</a:t>
            </a:r>
            <a:r>
              <a:rPr lang="en-US" altLang="zh-CN" sz="2000" b="1" dirty="0" err="1">
                <a:solidFill>
                  <a:srgbClr val="000000"/>
                </a:solidFill>
              </a:rPr>
              <a:t>Qj</a:t>
            </a:r>
            <a:r>
              <a:rPr lang="en-US" altLang="zh-CN" sz="2000" b="1" dirty="0">
                <a:solidFill>
                  <a:srgbClr val="000000"/>
                </a:solidFill>
              </a:rPr>
              <a:t>=0) and (RS[r].</a:t>
            </a:r>
            <a:r>
              <a:rPr lang="en-US" altLang="zh-CN" sz="2000" b="1" dirty="0" err="1">
                <a:solidFill>
                  <a:srgbClr val="000000"/>
                </a:solidFill>
              </a:rPr>
              <a:t>Qk</a:t>
            </a:r>
            <a:r>
              <a:rPr lang="en-US" altLang="zh-CN" sz="2000" b="1" dirty="0">
                <a:solidFill>
                  <a:srgbClr val="000000"/>
                </a:solidFill>
              </a:rPr>
              <a:t>=0)</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computer result: Operands are in </a:t>
            </a:r>
            <a:r>
              <a:rPr lang="en-US" altLang="zh-CN" sz="2000" b="1" dirty="0" err="1">
                <a:solidFill>
                  <a:srgbClr val="000000"/>
                </a:solidFill>
              </a:rPr>
              <a:t>Vj</a:t>
            </a:r>
            <a:r>
              <a:rPr lang="en-US" altLang="zh-CN" sz="2000" b="1" dirty="0">
                <a:solidFill>
                  <a:srgbClr val="000000"/>
                </a:solidFill>
              </a:rPr>
              <a:t> and </a:t>
            </a:r>
            <a:r>
              <a:rPr lang="en-US" altLang="zh-CN" sz="2000" b="1" dirty="0" err="1">
                <a:solidFill>
                  <a:srgbClr val="000000"/>
                </a:solidFill>
              </a:rPr>
              <a:t>Vk</a:t>
            </a:r>
            <a:endParaRPr lang="en-US" altLang="zh-CN" sz="2000" b="1" dirty="0">
              <a:solidFill>
                <a:srgbClr val="000000"/>
              </a:solidFill>
            </a:endParaRP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Load-store step1</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RS[r].</a:t>
            </a:r>
            <a:r>
              <a:rPr lang="en-US" altLang="zh-CN" sz="2000" b="1" dirty="0" err="1">
                <a:solidFill>
                  <a:srgbClr val="000000"/>
                </a:solidFill>
              </a:rPr>
              <a:t>Qj</a:t>
            </a:r>
            <a:r>
              <a:rPr lang="en-US" altLang="zh-CN" sz="2000" b="1" dirty="0">
                <a:solidFill>
                  <a:srgbClr val="000000"/>
                </a:solidFill>
              </a:rPr>
              <a:t> =0 &amp; r is head of load-store queue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smtClean="0">
                <a:solidFill>
                  <a:srgbClr val="000000"/>
                </a:solidFill>
              </a:rPr>
              <a:t>RS[r</a:t>
            </a:r>
            <a:r>
              <a:rPr lang="en-US" altLang="zh-CN" sz="2000" b="1" dirty="0">
                <a:solidFill>
                  <a:srgbClr val="000000"/>
                </a:solidFill>
              </a:rPr>
              <a:t>].A;</a:t>
            </a:r>
          </a:p>
          <a:p>
            <a:pPr>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   step2Action or bookkeeping:</a:t>
            </a:r>
          </a:p>
          <a:p>
            <a:pPr>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Vj</a:t>
            </a:r>
            <a:r>
              <a:rPr lang="en-US" altLang="zh-CN" sz="2000" b="1" dirty="0">
                <a:solidFill>
                  <a:srgbClr val="000000"/>
                </a:solidFill>
              </a:rPr>
              <a:t> +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wait until: Load Step1 complete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Read from Mem[RS[r].A]</a:t>
            </a:r>
          </a:p>
        </p:txBody>
      </p:sp>
      <p:sp>
        <p:nvSpPr>
          <p:cNvPr id="1105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8CC384-C37A-45E1-B77B-97D803D055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05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05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72BBC99-98D4-4B59-B081-6C217536970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109</a:t>
            </a:fld>
            <a:endParaRPr lang="zh-CN" altLang="zh-CN" sz="1200">
              <a:solidFill>
                <a:srgbClr val="898989"/>
              </a:solidFill>
            </a:endParaRPr>
          </a:p>
        </p:txBody>
      </p:sp>
      <p:pic>
        <p:nvPicPr>
          <p:cNvPr id="110599" name="图片 6"/>
          <p:cNvPicPr>
            <a:picLocks noChangeAspect="1"/>
          </p:cNvPicPr>
          <p:nvPr/>
        </p:nvPicPr>
        <p:blipFill>
          <a:blip r:embed="rId3"/>
          <a:srcRect/>
          <a:stretch>
            <a:fillRect/>
          </a:stretch>
        </p:blipFill>
        <p:spPr bwMode="auto">
          <a:xfrm>
            <a:off x="4834400" y="3827577"/>
            <a:ext cx="3786187" cy="2263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zh-CN" dirty="0" smtClean="0"/>
              <a:t>注意：</a:t>
            </a:r>
            <a:r>
              <a:rPr lang="en-US" altLang="zh-CN" dirty="0" smtClean="0"/>
              <a:t>Load</a:t>
            </a:r>
            <a:r>
              <a:rPr lang="zh-CN" altLang="zh-CN" dirty="0" smtClean="0"/>
              <a:t>操作在</a:t>
            </a:r>
            <a:r>
              <a:rPr lang="en-US" altLang="zh-CN" dirty="0" smtClean="0"/>
              <a:t>EXE</a:t>
            </a:r>
            <a:r>
              <a:rPr lang="zh-CN" altLang="zh-CN" dirty="0" smtClean="0"/>
              <a:t>阶段分两步</a:t>
            </a:r>
            <a:endParaRPr lang="zh-CN" altLang="en-US" dirty="0"/>
          </a:p>
        </p:txBody>
      </p:sp>
      <p:sp>
        <p:nvSpPr>
          <p:cNvPr id="8" name="椭圆 2"/>
          <p:cNvSpPr>
            <a:spLocks noChangeArrowheads="1"/>
          </p:cNvSpPr>
          <p:nvPr/>
        </p:nvSpPr>
        <p:spPr bwMode="auto">
          <a:xfrm>
            <a:off x="5828986" y="1371561"/>
            <a:ext cx="1528854" cy="505228"/>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en-US" altLang="zh-CN" sz="1000" b="1" dirty="0" smtClean="0"/>
              <a:t>both</a:t>
            </a:r>
            <a:r>
              <a:rPr lang="zh-CN" altLang="en-US" sz="1000" b="1" dirty="0" smtClean="0">
                <a:solidFill>
                  <a:schemeClr val="tx1"/>
                </a:solidFill>
              </a:rPr>
              <a:t>操作数</a:t>
            </a:r>
            <a:r>
              <a:rPr lang="en-US" altLang="zh-CN" sz="1000" b="1" dirty="0" smtClean="0">
                <a:solidFill>
                  <a:schemeClr val="tx1"/>
                </a:solidFill>
              </a:rPr>
              <a:t>ready</a:t>
            </a:r>
            <a:endParaRPr lang="zh-CN" altLang="en-US" sz="1000" b="1" dirty="0">
              <a:solidFill>
                <a:schemeClr val="tx1"/>
              </a:solidFill>
            </a:endParaRPr>
          </a:p>
        </p:txBody>
      </p:sp>
      <p:cxnSp>
        <p:nvCxnSpPr>
          <p:cNvPr id="9" name="直接箭头连接符 4"/>
          <p:cNvCxnSpPr>
            <a:cxnSpLocks noChangeShapeType="1"/>
          </p:cNvCxnSpPr>
          <p:nvPr/>
        </p:nvCxnSpPr>
        <p:spPr bwMode="auto">
          <a:xfrm flipH="1">
            <a:off x="5131582" y="1756674"/>
            <a:ext cx="792160" cy="195061"/>
          </a:xfrm>
          <a:prstGeom prst="straightConnector1">
            <a:avLst/>
          </a:prstGeom>
          <a:noFill/>
          <a:ln w="9525" algn="ctr">
            <a:solidFill>
              <a:srgbClr val="FF0000"/>
            </a:solidFill>
            <a:round/>
            <a:headEnd/>
            <a:tailEnd type="triangle" w="med" len="med"/>
          </a:ln>
        </p:spPr>
      </p:cxnSp>
      <p:sp>
        <p:nvSpPr>
          <p:cNvPr id="12" name="椭圆 2"/>
          <p:cNvSpPr>
            <a:spLocks noChangeArrowheads="1"/>
          </p:cNvSpPr>
          <p:nvPr/>
        </p:nvSpPr>
        <p:spPr bwMode="auto">
          <a:xfrm>
            <a:off x="6005076" y="2650360"/>
            <a:ext cx="1674936" cy="505228"/>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t>基址寄存器</a:t>
            </a:r>
            <a:r>
              <a:rPr lang="en-US" altLang="zh-CN" sz="1000" b="1" dirty="0" smtClean="0">
                <a:solidFill>
                  <a:schemeClr val="tx1"/>
                </a:solidFill>
              </a:rPr>
              <a:t>ready</a:t>
            </a:r>
            <a:r>
              <a:rPr lang="zh-CN" altLang="en-US" sz="1000" b="1" dirty="0" smtClean="0">
                <a:solidFill>
                  <a:schemeClr val="tx1"/>
                </a:solidFill>
              </a:rPr>
              <a:t>， </a:t>
            </a:r>
            <a:r>
              <a:rPr lang="en-US" altLang="zh-CN" sz="1000" b="1" dirty="0" smtClean="0">
                <a:solidFill>
                  <a:schemeClr val="tx1"/>
                </a:solidFill>
              </a:rPr>
              <a:t>load</a:t>
            </a:r>
            <a:r>
              <a:rPr lang="zh-CN" altLang="en-US" sz="1000" b="1" dirty="0" smtClean="0">
                <a:solidFill>
                  <a:schemeClr val="tx1"/>
                </a:solidFill>
              </a:rPr>
              <a:t>排队第一个</a:t>
            </a:r>
            <a:endParaRPr lang="zh-CN" altLang="en-US" sz="1000" b="1" dirty="0">
              <a:solidFill>
                <a:schemeClr val="tx1"/>
              </a:solidFill>
            </a:endParaRPr>
          </a:p>
        </p:txBody>
      </p:sp>
      <p:cxnSp>
        <p:nvCxnSpPr>
          <p:cNvPr id="13" name="直接箭头连接符 4"/>
          <p:cNvCxnSpPr>
            <a:cxnSpLocks noChangeShapeType="1"/>
          </p:cNvCxnSpPr>
          <p:nvPr/>
        </p:nvCxnSpPr>
        <p:spPr bwMode="auto">
          <a:xfrm flipH="1">
            <a:off x="5307672" y="3035473"/>
            <a:ext cx="792160" cy="195061"/>
          </a:xfrm>
          <a:prstGeom prst="straightConnector1">
            <a:avLst/>
          </a:prstGeom>
          <a:noFill/>
          <a:ln w="9525" algn="ctr">
            <a:solidFill>
              <a:srgbClr val="FF0000"/>
            </a:solidFill>
            <a:round/>
            <a:headEnd/>
            <a:tailEnd type="triangle" w="med" len="med"/>
          </a:ln>
        </p:spPr>
      </p:cxnSp>
      <p:sp>
        <p:nvSpPr>
          <p:cNvPr id="14" name="椭圆 2"/>
          <p:cNvSpPr>
            <a:spLocks noChangeArrowheads="1"/>
          </p:cNvSpPr>
          <p:nvPr/>
        </p:nvSpPr>
        <p:spPr bwMode="auto">
          <a:xfrm>
            <a:off x="3159464" y="3462452"/>
            <a:ext cx="1265663" cy="505228"/>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solidFill>
                  <a:schemeClr val="tx1"/>
                </a:solidFill>
              </a:rPr>
              <a:t>计算存储器地址</a:t>
            </a:r>
            <a:endParaRPr lang="zh-CN" altLang="en-US" sz="1000" b="1" dirty="0">
              <a:solidFill>
                <a:schemeClr val="tx1"/>
              </a:solidFill>
            </a:endParaRPr>
          </a:p>
        </p:txBody>
      </p:sp>
      <p:cxnSp>
        <p:nvCxnSpPr>
          <p:cNvPr id="15" name="直接箭头连接符 4"/>
          <p:cNvCxnSpPr>
            <a:cxnSpLocks noChangeShapeType="1"/>
          </p:cNvCxnSpPr>
          <p:nvPr/>
        </p:nvCxnSpPr>
        <p:spPr bwMode="auto">
          <a:xfrm flipH="1">
            <a:off x="2605803" y="3847565"/>
            <a:ext cx="648417" cy="421214"/>
          </a:xfrm>
          <a:prstGeom prst="straightConnector1">
            <a:avLst/>
          </a:prstGeom>
          <a:noFill/>
          <a:ln w="9525" algn="ctr">
            <a:solidFill>
              <a:srgbClr val="FF0000"/>
            </a:solidFill>
            <a:round/>
            <a:headEnd/>
            <a:tailEnd type="triangle" w="med" len="med"/>
          </a:ln>
        </p:spPr>
      </p:cxnSp>
      <p:sp>
        <p:nvSpPr>
          <p:cNvPr id="17" name="椭圆 2"/>
          <p:cNvSpPr>
            <a:spLocks noChangeArrowheads="1"/>
          </p:cNvSpPr>
          <p:nvPr/>
        </p:nvSpPr>
        <p:spPr bwMode="auto">
          <a:xfrm>
            <a:off x="1259842" y="5967244"/>
            <a:ext cx="1265663" cy="341539"/>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t>读取存储器</a:t>
            </a:r>
            <a:endParaRPr lang="zh-CN" altLang="en-US" sz="1000" b="1" dirty="0">
              <a:solidFill>
                <a:schemeClr val="tx1"/>
              </a:solidFill>
            </a:endParaRPr>
          </a:p>
        </p:txBody>
      </p:sp>
      <p:cxnSp>
        <p:nvCxnSpPr>
          <p:cNvPr id="18" name="直接箭头连接符 4"/>
          <p:cNvCxnSpPr>
            <a:cxnSpLocks noChangeShapeType="1"/>
            <a:stCxn id="17" idx="0"/>
          </p:cNvCxnSpPr>
          <p:nvPr/>
        </p:nvCxnSpPr>
        <p:spPr bwMode="auto">
          <a:xfrm flipH="1" flipV="1">
            <a:off x="1589316" y="5506986"/>
            <a:ext cx="303358" cy="460258"/>
          </a:xfrm>
          <a:prstGeom prst="straightConnector1">
            <a:avLst/>
          </a:prstGeom>
          <a:noFill/>
          <a:ln w="9525" algn="ctr">
            <a:solidFill>
              <a:srgbClr val="FF0000"/>
            </a:solidFill>
            <a:round/>
            <a:headEnd/>
            <a:tailEnd type="triangle" w="med" len="med"/>
          </a:ln>
        </p:spPr>
      </p:cxnSp>
    </p:spTree>
    <p:extLst>
      <p:ext uri="{BB962C8B-B14F-4D97-AF65-F5344CB8AC3E}">
        <p14:creationId xmlns:p14="http://schemas.microsoft.com/office/powerpoint/2010/main" val="13247483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2963850157"/>
              </p:ext>
            </p:extLst>
          </p:nvPr>
        </p:nvGraphicFramePr>
        <p:xfrm>
          <a:off x="1139153" y="1031657"/>
          <a:ext cx="6609807" cy="2688719"/>
        </p:xfrm>
        <a:graphic>
          <a:graphicData uri="http://schemas.openxmlformats.org/drawingml/2006/table">
            <a:tbl>
              <a:tblPr firstRow="1" bandRow="1">
                <a:tableStyleId>{5C22544A-7EE6-4342-B048-85BDC9FD1C3A}</a:tableStyleId>
              </a:tblPr>
              <a:tblGrid>
                <a:gridCol w="896809">
                  <a:extLst>
                    <a:ext uri="{9D8B030D-6E8A-4147-A177-3AD203B41FA5}">
                      <a16:colId xmlns:a16="http://schemas.microsoft.com/office/drawing/2014/main" val="4218512154"/>
                    </a:ext>
                  </a:extLst>
                </a:gridCol>
                <a:gridCol w="1037632">
                  <a:extLst>
                    <a:ext uri="{9D8B030D-6E8A-4147-A177-3AD203B41FA5}">
                      <a16:colId xmlns:a16="http://schemas.microsoft.com/office/drawing/2014/main" val="3844268716"/>
                    </a:ext>
                  </a:extLst>
                </a:gridCol>
                <a:gridCol w="1519390">
                  <a:extLst>
                    <a:ext uri="{9D8B030D-6E8A-4147-A177-3AD203B41FA5}">
                      <a16:colId xmlns:a16="http://schemas.microsoft.com/office/drawing/2014/main" val="534935757"/>
                    </a:ext>
                  </a:extLst>
                </a:gridCol>
                <a:gridCol w="3155976">
                  <a:extLst>
                    <a:ext uri="{9D8B030D-6E8A-4147-A177-3AD203B41FA5}">
                      <a16:colId xmlns:a16="http://schemas.microsoft.com/office/drawing/2014/main" val="416643281"/>
                    </a:ext>
                  </a:extLst>
                </a:gridCol>
              </a:tblGrid>
              <a:tr h="152726">
                <a:tc>
                  <a:txBody>
                    <a:bodyPr/>
                    <a:lstStyle/>
                    <a:p>
                      <a:endParaRPr lang="zh-CN" altLang="en-US" sz="1800" dirty="0"/>
                    </a:p>
                  </a:txBody>
                  <a:tcPr>
                    <a:noFill/>
                  </a:tcPr>
                </a:tc>
                <a:tc>
                  <a:txBody>
                    <a:bodyPr/>
                    <a:lstStyle/>
                    <a:p>
                      <a:endParaRPr lang="zh-CN" altLang="en-US" sz="1800" dirty="0"/>
                    </a:p>
                  </a:txBody>
                  <a:tcPr>
                    <a:noFill/>
                  </a:tcPr>
                </a:tc>
                <a:tc>
                  <a:txBody>
                    <a:bodyPr/>
                    <a:lstStyle/>
                    <a:p>
                      <a:endParaRPr lang="zh-CN" altLang="en-US" sz="1800" dirty="0"/>
                    </a:p>
                  </a:txBody>
                  <a:tcPr>
                    <a:noFill/>
                  </a:tcPr>
                </a:tc>
                <a:tc>
                  <a:txBody>
                    <a:bodyPr/>
                    <a:lstStyle/>
                    <a:p>
                      <a:endParaRPr lang="zh-CN" altLang="en-US" sz="1800" dirty="0"/>
                    </a:p>
                  </a:txBody>
                  <a:tcPr>
                    <a:noFill/>
                  </a:tcPr>
                </a:tc>
                <a:extLst>
                  <a:ext uri="{0D108BD9-81ED-4DB2-BD59-A6C34878D82A}">
                    <a16:rowId xmlns:a16="http://schemas.microsoft.com/office/drawing/2014/main" val="2389744560"/>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Loop:</a:t>
                      </a:r>
                      <a:endParaRPr lang="zh-CN" altLang="en-US" sz="1800" dirty="0"/>
                    </a:p>
                  </a:txBody>
                  <a:tcPr>
                    <a:noFill/>
                  </a:tcPr>
                </a:tc>
                <a:tc>
                  <a:txBody>
                    <a:bodyPr/>
                    <a:lstStyle/>
                    <a:p>
                      <a:r>
                        <a:rPr lang="en-US" altLang="zh-CN" sz="1800" dirty="0" smtClean="0"/>
                        <a:t>LD</a:t>
                      </a:r>
                      <a:endParaRPr lang="zh-CN" altLang="en-US" sz="1800" dirty="0"/>
                    </a:p>
                  </a:txBody>
                  <a:tcPr>
                    <a:noFill/>
                  </a:tcPr>
                </a:tc>
                <a:tc>
                  <a:txBody>
                    <a:bodyPr/>
                    <a:lstStyle/>
                    <a:p>
                      <a:r>
                        <a:rPr lang="en-US" altLang="zh-CN" sz="1800" dirty="0" smtClean="0">
                          <a:solidFill>
                            <a:schemeClr val="tx2">
                              <a:lumMod val="60000"/>
                              <a:lumOff val="40000"/>
                            </a:schemeClr>
                          </a:solidFill>
                        </a:rPr>
                        <a:t>F0</a:t>
                      </a:r>
                      <a:r>
                        <a:rPr lang="en-US" altLang="zh-CN" sz="1800" dirty="0" smtClean="0"/>
                        <a:t>,0(R1)</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;F0=vector element</a:t>
                      </a:r>
                      <a:endParaRPr lang="zh-CN" altLang="en-US" sz="1800" dirty="0"/>
                    </a:p>
                  </a:txBody>
                  <a:tcPr>
                    <a:noFill/>
                  </a:tcPr>
                </a:tc>
                <a:extLst>
                  <a:ext uri="{0D108BD9-81ED-4DB2-BD59-A6C34878D82A}">
                    <a16:rowId xmlns:a16="http://schemas.microsoft.com/office/drawing/2014/main" val="828157632"/>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ADDD</a:t>
                      </a:r>
                      <a:endParaRPr lang="zh-CN" altLang="en-US" sz="1800" dirty="0"/>
                    </a:p>
                  </a:txBody>
                  <a:tcPr>
                    <a:noFill/>
                  </a:tcPr>
                </a:tc>
                <a:tc>
                  <a:txBody>
                    <a:bodyPr/>
                    <a:lstStyle/>
                    <a:p>
                      <a:r>
                        <a:rPr lang="en-US" altLang="zh-CN" sz="1800" dirty="0" smtClean="0">
                          <a:solidFill>
                            <a:srgbClr val="FF0000"/>
                          </a:solidFill>
                        </a:rPr>
                        <a:t>F4</a:t>
                      </a:r>
                      <a:r>
                        <a:rPr lang="en-US" altLang="zh-CN" sz="1800" dirty="0" smtClean="0"/>
                        <a:t>,</a:t>
                      </a:r>
                      <a:r>
                        <a:rPr lang="en-US" altLang="zh-CN" sz="1800" dirty="0" smtClean="0">
                          <a:solidFill>
                            <a:schemeClr val="tx2">
                              <a:lumMod val="60000"/>
                              <a:lumOff val="40000"/>
                            </a:schemeClr>
                          </a:solidFill>
                        </a:rPr>
                        <a:t>F0</a:t>
                      </a:r>
                      <a:r>
                        <a:rPr lang="en-US" altLang="zh-CN" sz="1800" dirty="0" smtClean="0"/>
                        <a:t>,F2</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;add scalar from F2</a:t>
                      </a:r>
                      <a:endParaRPr lang="zh-CN" altLang="en-US" sz="1800" dirty="0"/>
                    </a:p>
                  </a:txBody>
                  <a:tcPr>
                    <a:noFill/>
                  </a:tcPr>
                </a:tc>
                <a:extLst>
                  <a:ext uri="{0D108BD9-81ED-4DB2-BD59-A6C34878D82A}">
                    <a16:rowId xmlns:a16="http://schemas.microsoft.com/office/drawing/2014/main" val="2284715049"/>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SD </a:t>
                      </a:r>
                      <a:endParaRPr lang="zh-CN" altLang="en-US" sz="1800" dirty="0"/>
                    </a:p>
                  </a:txBody>
                  <a:tcPr>
                    <a:noFill/>
                  </a:tcPr>
                </a:tc>
                <a:tc>
                  <a:txBody>
                    <a:bodyPr/>
                    <a:lstStyle/>
                    <a:p>
                      <a:r>
                        <a:rPr lang="en-US" altLang="zh-CN" sz="1800" dirty="0" smtClean="0"/>
                        <a:t>0(R1),</a:t>
                      </a:r>
                      <a:r>
                        <a:rPr lang="en-US" altLang="zh-CN" sz="1800" dirty="0" smtClean="0">
                          <a:solidFill>
                            <a:srgbClr val="FF0000"/>
                          </a:solidFill>
                        </a:rPr>
                        <a:t>F4</a:t>
                      </a:r>
                      <a:r>
                        <a:rPr lang="en-US" altLang="zh-CN" sz="1800" dirty="0" smtClean="0"/>
                        <a:t> </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;store result</a:t>
                      </a:r>
                      <a:endParaRPr lang="zh-CN" altLang="en-US" sz="1800" dirty="0"/>
                    </a:p>
                  </a:txBody>
                  <a:tcPr>
                    <a:noFill/>
                  </a:tcPr>
                </a:tc>
                <a:extLst>
                  <a:ext uri="{0D108BD9-81ED-4DB2-BD59-A6C34878D82A}">
                    <a16:rowId xmlns:a16="http://schemas.microsoft.com/office/drawing/2014/main" val="2562055130"/>
                  </a:ext>
                </a:extLst>
              </a:tr>
              <a:tr h="3746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SUBI</a:t>
                      </a:r>
                      <a:endParaRPr lang="zh-CN" altLang="en-US" sz="1800" dirty="0"/>
                    </a:p>
                  </a:txBody>
                  <a:tcPr>
                    <a:noFill/>
                  </a:tcPr>
                </a:tc>
                <a:tc>
                  <a:txBody>
                    <a:bodyPr/>
                    <a:lstStyle/>
                    <a:p>
                      <a:r>
                        <a:rPr lang="en-US" altLang="zh-CN" sz="1800" dirty="0" smtClean="0">
                          <a:solidFill>
                            <a:schemeClr val="accent2"/>
                          </a:solidFill>
                        </a:rPr>
                        <a:t>R1</a:t>
                      </a:r>
                      <a:r>
                        <a:rPr lang="en-US" altLang="zh-CN" sz="1800" dirty="0" smtClean="0"/>
                        <a:t>,R1,8</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;decrement pointer 8B (DW)</a:t>
                      </a:r>
                      <a:endParaRPr lang="zh-CN" altLang="en-US" sz="1800" dirty="0"/>
                    </a:p>
                  </a:txBody>
                  <a:tcPr>
                    <a:noFill/>
                  </a:tcPr>
                </a:tc>
                <a:extLst>
                  <a:ext uri="{0D108BD9-81ED-4DB2-BD59-A6C34878D82A}">
                    <a16:rowId xmlns:a16="http://schemas.microsoft.com/office/drawing/2014/main" val="3929123420"/>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BNEZ</a:t>
                      </a:r>
                      <a:endParaRPr lang="zh-CN" altLang="en-US" sz="1800" dirty="0"/>
                    </a:p>
                  </a:txBody>
                  <a:tcPr>
                    <a:noFill/>
                  </a:tcPr>
                </a:tc>
                <a:tc>
                  <a:txBody>
                    <a:bodyPr/>
                    <a:lstStyle/>
                    <a:p>
                      <a:r>
                        <a:rPr lang="en-US" altLang="zh-CN" sz="1800" dirty="0" smtClean="0">
                          <a:solidFill>
                            <a:schemeClr val="accent2"/>
                          </a:solidFill>
                        </a:rPr>
                        <a:t>R1</a:t>
                      </a:r>
                      <a:r>
                        <a:rPr lang="en-US" altLang="zh-CN" sz="1800" dirty="0" smtClean="0"/>
                        <a:t>,Loop </a:t>
                      </a:r>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;branch R1!=zero</a:t>
                      </a:r>
                      <a:endParaRPr lang="zh-CN" altLang="en-US" sz="1800" dirty="0"/>
                    </a:p>
                  </a:txBody>
                  <a:tcPr>
                    <a:noFill/>
                  </a:tcPr>
                </a:tc>
                <a:extLst>
                  <a:ext uri="{0D108BD9-81ED-4DB2-BD59-A6C34878D82A}">
                    <a16:rowId xmlns:a16="http://schemas.microsoft.com/office/drawing/2014/main" val="4105370416"/>
                  </a:ext>
                </a:extLst>
              </a:tr>
              <a:tr h="3896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p>
                  </a:txBody>
                  <a:tcPr>
                    <a:noFill/>
                  </a:tcPr>
                </a:tc>
                <a:tc>
                  <a:txBody>
                    <a:bodyPr/>
                    <a:lstStyle/>
                    <a:p>
                      <a:r>
                        <a:rPr lang="en-US" altLang="zh-CN" sz="1800" dirty="0" smtClean="0"/>
                        <a:t>NOP </a:t>
                      </a:r>
                      <a:endParaRPr lang="zh-CN" altLang="en-US" sz="1800" dirty="0"/>
                    </a:p>
                  </a:txBody>
                  <a:tcPr>
                    <a:noFill/>
                  </a:tcPr>
                </a:tc>
                <a:tc>
                  <a:txBody>
                    <a:bodyPr/>
                    <a:lstStyle/>
                    <a:p>
                      <a:endParaRPr lang="zh-CN" altLang="en-US"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;delayed branch slot</a:t>
                      </a:r>
                      <a:endParaRPr lang="zh-CN" altLang="en-US" sz="1800" dirty="0"/>
                    </a:p>
                  </a:txBody>
                  <a:tcPr>
                    <a:noFill/>
                  </a:tcPr>
                </a:tc>
                <a:extLst>
                  <a:ext uri="{0D108BD9-81ED-4DB2-BD59-A6C34878D82A}">
                    <a16:rowId xmlns:a16="http://schemas.microsoft.com/office/drawing/2014/main" val="1301385197"/>
                  </a:ext>
                </a:extLst>
              </a:tr>
            </a:tbl>
          </a:graphicData>
        </a:graphic>
      </p:graphicFrame>
      <p:sp>
        <p:nvSpPr>
          <p:cNvPr id="6861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7C73B8-E68C-4EBE-9BB4-EB8BB1F7AA1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861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861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DB2B75-CFAA-4760-A2BF-528E92F1BAC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FP </a:t>
            </a:r>
            <a:r>
              <a:rPr lang="zh-CN" altLang="zh-CN" smtClean="0"/>
              <a:t>循环中的相关</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725805506"/>
              </p:ext>
            </p:extLst>
          </p:nvPr>
        </p:nvGraphicFramePr>
        <p:xfrm>
          <a:off x="628650" y="3720376"/>
          <a:ext cx="7886700" cy="2635974"/>
        </p:xfrm>
        <a:graphic>
          <a:graphicData uri="http://schemas.openxmlformats.org/drawingml/2006/table">
            <a:tbl>
              <a:tblPr firstRow="1" bandRow="1">
                <a:tableStyleId>{5C22544A-7EE6-4342-B048-85BDC9FD1C3A}</a:tableStyleId>
              </a:tblPr>
              <a:tblGrid>
                <a:gridCol w="2919346">
                  <a:extLst>
                    <a:ext uri="{9D8B030D-6E8A-4147-A177-3AD203B41FA5}">
                      <a16:colId xmlns:a16="http://schemas.microsoft.com/office/drawing/2014/main" val="20000"/>
                    </a:ext>
                  </a:extLst>
                </a:gridCol>
                <a:gridCol w="3132959">
                  <a:extLst>
                    <a:ext uri="{9D8B030D-6E8A-4147-A177-3AD203B41FA5}">
                      <a16:colId xmlns:a16="http://schemas.microsoft.com/office/drawing/2014/main" val="20001"/>
                    </a:ext>
                  </a:extLst>
                </a:gridCol>
                <a:gridCol w="1834395">
                  <a:extLst>
                    <a:ext uri="{9D8B030D-6E8A-4147-A177-3AD203B41FA5}">
                      <a16:colId xmlns:a16="http://schemas.microsoft.com/office/drawing/2014/main" val="20002"/>
                    </a:ext>
                  </a:extLst>
                </a:gridCol>
              </a:tblGrid>
              <a:tr h="556497">
                <a:tc>
                  <a:txBody>
                    <a:bodyPr/>
                    <a:lstStyle/>
                    <a:p>
                      <a:pPr algn="ctr"/>
                      <a:r>
                        <a:rPr lang="zh-CN" altLang="zh-CN" sz="2000" dirty="0" smtClean="0"/>
                        <a:t>产生结果的指令 </a:t>
                      </a:r>
                      <a:endParaRPr lang="zh-CN" altLang="en-US" sz="2000" dirty="0"/>
                    </a:p>
                  </a:txBody>
                  <a:tcPr marL="91438" marR="91438" marT="45714" marB="45714"/>
                </a:tc>
                <a:tc>
                  <a:txBody>
                    <a:bodyPr/>
                    <a:lstStyle/>
                    <a:p>
                      <a:pPr algn="ctr"/>
                      <a:r>
                        <a:rPr lang="zh-CN" altLang="zh-CN" sz="2000" dirty="0" smtClean="0"/>
                        <a:t>使用结果的指令</a:t>
                      </a:r>
                      <a:endParaRPr lang="zh-CN" altLang="en-US" sz="2000" dirty="0"/>
                    </a:p>
                  </a:txBody>
                  <a:tcPr marL="91438" marR="91438" marT="45714" marB="4571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dirty="0" smtClean="0"/>
                        <a:t>所需延时</a:t>
                      </a:r>
                      <a:endParaRPr lang="zh-CN" altLang="en-US" sz="2000" dirty="0"/>
                    </a:p>
                  </a:txBody>
                  <a:tcPr marL="91438" marR="91438" marT="45714" marB="45714"/>
                </a:tc>
                <a:extLst>
                  <a:ext uri="{0D108BD9-81ED-4DB2-BD59-A6C34878D82A}">
                    <a16:rowId xmlns:a16="http://schemas.microsoft.com/office/drawing/2014/main" val="10000"/>
                  </a:ext>
                </a:extLst>
              </a:tr>
              <a:tr h="380627">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Another FP ALU op </a:t>
                      </a:r>
                      <a:endParaRPr lang="zh-CN" altLang="en-US" sz="2000" dirty="0"/>
                    </a:p>
                  </a:txBody>
                  <a:tcPr marL="91438" marR="91438" marT="45714" marB="45714"/>
                </a:tc>
                <a:tc>
                  <a:txBody>
                    <a:bodyPr/>
                    <a:lstStyle/>
                    <a:p>
                      <a:pPr algn="ctr"/>
                      <a:r>
                        <a:rPr lang="en-US" altLang="zh-CN" sz="2000" dirty="0" smtClean="0"/>
                        <a:t>3</a:t>
                      </a:r>
                      <a:endParaRPr lang="zh-CN" altLang="en-US" sz="2000" dirty="0"/>
                    </a:p>
                  </a:txBody>
                  <a:tcPr marL="91438" marR="91438" marT="45714" marB="45714"/>
                </a:tc>
                <a:extLst>
                  <a:ext uri="{0D108BD9-81ED-4DB2-BD59-A6C34878D82A}">
                    <a16:rowId xmlns:a16="http://schemas.microsoft.com/office/drawing/2014/main" val="10001"/>
                  </a:ext>
                </a:extLst>
              </a:tr>
              <a:tr h="380627">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Store double </a:t>
                      </a:r>
                      <a:endParaRPr lang="zh-CN" altLang="en-US" sz="2000" dirty="0"/>
                    </a:p>
                  </a:txBody>
                  <a:tcPr marL="91438" marR="91438" marT="45714" marB="45714"/>
                </a:tc>
                <a:tc>
                  <a:txBody>
                    <a:bodyPr/>
                    <a:lstStyle/>
                    <a:p>
                      <a:pPr algn="ctr"/>
                      <a:r>
                        <a:rPr lang="en-US" altLang="zh-CN" sz="2000" dirty="0" smtClean="0"/>
                        <a:t>2</a:t>
                      </a:r>
                      <a:endParaRPr lang="zh-CN" altLang="en-US" sz="2000" dirty="0"/>
                    </a:p>
                  </a:txBody>
                  <a:tcPr marL="91438" marR="91438" marT="45714" marB="45714"/>
                </a:tc>
                <a:extLst>
                  <a:ext uri="{0D108BD9-81ED-4DB2-BD59-A6C34878D82A}">
                    <a16:rowId xmlns:a16="http://schemas.microsoft.com/office/drawing/2014/main" val="10002"/>
                  </a:ext>
                </a:extLst>
              </a:tr>
              <a:tr h="380627">
                <a:tc>
                  <a:txBody>
                    <a:bodyPr/>
                    <a:lstStyle/>
                    <a:p>
                      <a:pPr algn="ctr"/>
                      <a:r>
                        <a:rPr lang="en-US" altLang="zh-CN" sz="2000" dirty="0" smtClean="0"/>
                        <a:t>Load double</a:t>
                      </a:r>
                      <a:endParaRPr lang="zh-CN" altLang="en-US" sz="2000" dirty="0"/>
                    </a:p>
                  </a:txBody>
                  <a:tcPr marL="91438" marR="91438" marT="45714" marB="45714"/>
                </a:tc>
                <a:tc>
                  <a:txBody>
                    <a:bodyPr/>
                    <a:lstStyle/>
                    <a:p>
                      <a:pPr algn="ctr"/>
                      <a:r>
                        <a:rPr lang="en-US" altLang="zh-CN" sz="2000" dirty="0" smtClean="0"/>
                        <a:t>FP ALU op </a:t>
                      </a:r>
                      <a:endParaRPr lang="zh-CN" altLang="en-US" sz="2000" dirty="0"/>
                    </a:p>
                  </a:txBody>
                  <a:tcPr marL="91438" marR="91438" marT="45714" marB="45714"/>
                </a:tc>
                <a:tc>
                  <a:txBody>
                    <a:bodyPr/>
                    <a:lstStyle/>
                    <a:p>
                      <a:pPr algn="ctr"/>
                      <a:r>
                        <a:rPr lang="en-US" altLang="zh-CN" sz="2000" dirty="0" smtClean="0"/>
                        <a:t>1</a:t>
                      </a:r>
                      <a:endParaRPr lang="zh-CN" altLang="en-US" sz="2000" dirty="0"/>
                    </a:p>
                  </a:txBody>
                  <a:tcPr marL="91438" marR="91438" marT="45714" marB="45714"/>
                </a:tc>
                <a:extLst>
                  <a:ext uri="{0D108BD9-81ED-4DB2-BD59-A6C34878D82A}">
                    <a16:rowId xmlns:a16="http://schemas.microsoft.com/office/drawing/2014/main" val="10003"/>
                  </a:ext>
                </a:extLst>
              </a:tr>
              <a:tr h="380627">
                <a:tc>
                  <a:txBody>
                    <a:bodyPr/>
                    <a:lstStyle/>
                    <a:p>
                      <a:pPr algn="ctr"/>
                      <a:r>
                        <a:rPr lang="en-US" altLang="zh-CN" sz="2000" dirty="0" smtClean="0"/>
                        <a:t>Load double </a:t>
                      </a:r>
                      <a:endParaRPr lang="zh-CN" altLang="en-US" sz="2000" dirty="0"/>
                    </a:p>
                  </a:txBody>
                  <a:tcPr marL="91438" marR="91438" marT="45714" marB="45714"/>
                </a:tc>
                <a:tc>
                  <a:txBody>
                    <a:bodyPr/>
                    <a:lstStyle/>
                    <a:p>
                      <a:pPr algn="ctr"/>
                      <a:r>
                        <a:rPr lang="en-US" altLang="zh-CN" sz="2000" dirty="0" smtClean="0"/>
                        <a:t>Store double </a:t>
                      </a:r>
                      <a:endParaRPr lang="zh-CN" altLang="en-US" sz="2000" dirty="0"/>
                    </a:p>
                  </a:txBody>
                  <a:tcPr marL="91438" marR="91438" marT="45714" marB="45714"/>
                </a:tc>
                <a:tc>
                  <a:txBody>
                    <a:bodyPr/>
                    <a:lstStyle/>
                    <a:p>
                      <a:pPr algn="ctr"/>
                      <a:r>
                        <a:rPr lang="en-US" altLang="zh-CN" sz="2000" dirty="0" smtClean="0"/>
                        <a:t>0</a:t>
                      </a:r>
                      <a:endParaRPr lang="zh-CN" altLang="en-US" sz="2000" dirty="0"/>
                    </a:p>
                  </a:txBody>
                  <a:tcPr marL="91438" marR="91438" marT="45714" marB="45714"/>
                </a:tc>
                <a:extLst>
                  <a:ext uri="{0D108BD9-81ED-4DB2-BD59-A6C34878D82A}">
                    <a16:rowId xmlns:a16="http://schemas.microsoft.com/office/drawing/2014/main" val="10004"/>
                  </a:ext>
                </a:extLst>
              </a:tr>
              <a:tr h="494565">
                <a:tc>
                  <a:txBody>
                    <a:bodyPr/>
                    <a:lstStyle/>
                    <a:p>
                      <a:pPr algn="ctr"/>
                      <a:r>
                        <a:rPr lang="en-US" altLang="zh-CN" sz="2000" dirty="0" smtClean="0"/>
                        <a:t>Integer op </a:t>
                      </a:r>
                      <a:endParaRPr lang="zh-CN" altLang="en-US" sz="2000" dirty="0"/>
                    </a:p>
                  </a:txBody>
                  <a:tcPr marL="91438" marR="91438" marT="45714" marB="45714"/>
                </a:tc>
                <a:tc>
                  <a:txBody>
                    <a:bodyPr/>
                    <a:lstStyle/>
                    <a:p>
                      <a:pPr algn="ctr"/>
                      <a:r>
                        <a:rPr lang="en-US" altLang="zh-CN" sz="2000" dirty="0" smtClean="0"/>
                        <a:t>Integer op </a:t>
                      </a:r>
                      <a:endParaRPr lang="zh-CN" altLang="en-US" sz="2000" dirty="0"/>
                    </a:p>
                  </a:txBody>
                  <a:tcPr marL="91438" marR="91438" marT="45714" marB="45714"/>
                </a:tc>
                <a:tc>
                  <a:txBody>
                    <a:bodyPr/>
                    <a:lstStyle/>
                    <a:p>
                      <a:pPr algn="ctr"/>
                      <a:r>
                        <a:rPr lang="en-US" altLang="zh-CN" sz="2000" dirty="0" smtClean="0"/>
                        <a:t>0</a:t>
                      </a:r>
                      <a:endParaRPr lang="zh-CN" altLang="en-US" sz="2000" dirty="0"/>
                    </a:p>
                  </a:txBody>
                  <a:tcPr marL="91438" marR="91438" marT="45714" marB="4571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6884415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2" name="图片 5"/>
          <p:cNvPicPr>
            <a:picLocks noChangeAspect="1"/>
          </p:cNvPicPr>
          <p:nvPr/>
        </p:nvPicPr>
        <p:blipFill>
          <a:blip r:embed="rId3"/>
          <a:srcRect/>
          <a:stretch>
            <a:fillRect/>
          </a:stretch>
        </p:blipFill>
        <p:spPr bwMode="auto">
          <a:xfrm>
            <a:off x="5357812" y="3808268"/>
            <a:ext cx="3786188" cy="2262188"/>
          </a:xfrm>
          <a:prstGeom prst="rect">
            <a:avLst/>
          </a:prstGeom>
          <a:noFill/>
          <a:ln w="9525">
            <a:noFill/>
            <a:miter lim="800000"/>
            <a:headEnd/>
            <a:tailEnd/>
          </a:ln>
        </p:spPr>
      </p:pic>
      <p:sp>
        <p:nvSpPr>
          <p:cNvPr id="111618" name="Text Box 1"/>
          <p:cNvSpPr txBox="1">
            <a:spLocks noChangeArrowheads="1"/>
          </p:cNvSpPr>
          <p:nvPr/>
        </p:nvSpPr>
        <p:spPr bwMode="auto">
          <a:xfrm>
            <a:off x="236422" y="1070119"/>
            <a:ext cx="8350250" cy="5937250"/>
          </a:xfrm>
          <a:prstGeom prst="rect">
            <a:avLst/>
          </a:prstGeom>
          <a:noFill/>
          <a:ln w="9525">
            <a:noFill/>
            <a:round/>
            <a:headEnd/>
            <a:tailEnd/>
          </a:ln>
        </p:spPr>
        <p:txBody>
          <a:bodyPr/>
          <a:lstStyle/>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3</a:t>
            </a:r>
            <a:r>
              <a:rPr lang="zh-CN" altLang="zh-CN" sz="2000" b="1" dirty="0">
                <a:solidFill>
                  <a:srgbClr val="000000"/>
                </a:solidFill>
              </a:rPr>
              <a:t>、</a:t>
            </a:r>
            <a:r>
              <a:rPr lang="en-US" altLang="zh-CN" sz="2000" b="1" dirty="0">
                <a:solidFill>
                  <a:srgbClr val="000000"/>
                </a:solidFill>
              </a:rPr>
              <a:t>Write result</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FP Operation or Load</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Execution complete at r  &amp; CDB available</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en-US" altLang="zh-CN" sz="2000" b="1" dirty="0">
                <a:solidFill>
                  <a:srgbClr val="000000"/>
                </a:solidFill>
              </a:rPr>
              <a:t>x (if (</a:t>
            </a:r>
            <a:r>
              <a:rPr lang="en-US" altLang="zh-CN" sz="2000" b="1" dirty="0" err="1">
                <a:solidFill>
                  <a:srgbClr val="000000"/>
                </a:solidFill>
              </a:rPr>
              <a:t>RegisterStat</a:t>
            </a:r>
            <a:r>
              <a:rPr lang="en-US" altLang="zh-CN" sz="2000" b="1" dirty="0">
                <a:solidFill>
                  <a:srgbClr val="000000"/>
                </a:solidFill>
              </a:rPr>
              <a:t>[x].Qi=r) {</a:t>
            </a:r>
            <a:r>
              <a:rPr lang="en-US" altLang="zh-CN" sz="2000" b="1" dirty="0" err="1">
                <a:solidFill>
                  <a:srgbClr val="000000"/>
                </a:solidFill>
              </a:rPr>
              <a:t>Regs</a:t>
            </a:r>
            <a:r>
              <a:rPr lang="en-US" altLang="zh-CN" sz="2000" b="1" dirty="0">
                <a:solidFill>
                  <a:srgbClr val="000000"/>
                </a:solidFill>
              </a:rPr>
              <a:t>[x] </a:t>
            </a:r>
            <a:r>
              <a:rPr lang="en-US" altLang="zh-CN" sz="2000" b="1" dirty="0">
                <a:solidFill>
                  <a:srgbClr val="000000"/>
                </a:solidFill>
                <a:latin typeface="Symbol" pitchFamily="18" charset="2"/>
              </a:rPr>
              <a:t></a:t>
            </a:r>
            <a:r>
              <a:rPr lang="en-US" altLang="zh-CN" sz="2000" b="1" dirty="0">
                <a:solidFill>
                  <a:srgbClr val="000000"/>
                </a:solidFill>
              </a:rPr>
              <a:t> result; </a:t>
            </a:r>
            <a:r>
              <a:rPr lang="en-US" altLang="zh-CN" sz="2000" b="1" dirty="0" err="1">
                <a:solidFill>
                  <a:srgbClr val="000000"/>
                </a:solidFill>
              </a:rPr>
              <a:t>RegisterStat</a:t>
            </a:r>
            <a:r>
              <a:rPr lang="en-US" altLang="zh-CN" sz="2000" b="1" dirty="0">
                <a:solidFill>
                  <a:srgbClr val="000000"/>
                </a:solidFill>
              </a:rPr>
              <a:t>[x].Qi </a:t>
            </a:r>
            <a:r>
              <a:rPr lang="en-US" altLang="zh-CN" sz="2000" b="1" dirty="0">
                <a:solidFill>
                  <a:srgbClr val="000000"/>
                </a:solidFill>
                <a:latin typeface="Symbol" pitchFamily="18" charset="2"/>
              </a:rPr>
              <a:t></a:t>
            </a:r>
            <a:r>
              <a:rPr lang="en-US" altLang="zh-CN" sz="2000" b="1" dirty="0">
                <a:solidFill>
                  <a:srgbClr val="000000"/>
                </a:solidFill>
              </a:rPr>
              <a:t>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zh-CN" altLang="zh-CN" sz="2000" b="1" dirty="0">
                <a:solidFill>
                  <a:srgbClr val="000000"/>
                </a:solidFill>
              </a:rPr>
              <a:t> </a:t>
            </a:r>
            <a:r>
              <a:rPr lang="en-US" altLang="zh-CN" sz="2000" b="1" dirty="0">
                <a:solidFill>
                  <a:srgbClr val="000000"/>
                </a:solidFill>
              </a:rPr>
              <a:t>x (if(RS[x].</a:t>
            </a:r>
            <a:r>
              <a:rPr lang="en-US" altLang="zh-CN" sz="2000" b="1" dirty="0" err="1">
                <a:solidFill>
                  <a:srgbClr val="000000"/>
                </a:solidFill>
              </a:rPr>
              <a:t>Qj</a:t>
            </a:r>
            <a:r>
              <a:rPr lang="en-US" altLang="zh-CN" sz="2000" b="1" dirty="0">
                <a:solidFill>
                  <a:srgbClr val="000000"/>
                </a:solidFill>
              </a:rPr>
              <a:t> =r) {RS[x].</a:t>
            </a:r>
            <a:r>
              <a:rPr lang="en-US" altLang="zh-CN" sz="2000" b="1" dirty="0" err="1">
                <a:solidFill>
                  <a:srgbClr val="000000"/>
                </a:solidFill>
              </a:rPr>
              <a:t>Vj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 x (if(RS[x].</a:t>
            </a:r>
            <a:r>
              <a:rPr lang="en-US" altLang="zh-CN" sz="2000" b="1" dirty="0" err="1">
                <a:solidFill>
                  <a:srgbClr val="000000"/>
                </a:solidFill>
              </a:rPr>
              <a:t>Qk</a:t>
            </a:r>
            <a:r>
              <a:rPr lang="en-US" altLang="zh-CN" sz="2000" b="1" dirty="0">
                <a:solidFill>
                  <a:srgbClr val="000000"/>
                </a:solidFill>
              </a:rPr>
              <a:t> =r) {RS[x].</a:t>
            </a:r>
            <a:r>
              <a:rPr lang="en-US" altLang="zh-CN" sz="2000" b="1" dirty="0" err="1">
                <a:solidFill>
                  <a:srgbClr val="000000"/>
                </a:solidFill>
              </a:rPr>
              <a:t>Vk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Store  </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a:t>
            </a:r>
            <a:endParaRPr lang="en-US" altLang="zh-CN" sz="2000" b="1" dirty="0" smtClean="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smtClean="0">
                <a:solidFill>
                  <a:srgbClr val="000000"/>
                </a:solidFill>
              </a:rPr>
              <a:t>              Execution </a:t>
            </a:r>
            <a:r>
              <a:rPr lang="en-US" altLang="zh-CN" sz="2000" b="1" dirty="0">
                <a:solidFill>
                  <a:srgbClr val="000000"/>
                </a:solidFill>
              </a:rPr>
              <a:t>complete </a:t>
            </a:r>
            <a:r>
              <a:rPr lang="en-US" altLang="zh-CN" sz="2000" b="1" dirty="0" smtClean="0">
                <a:solidFill>
                  <a:srgbClr val="000000"/>
                </a:solidFill>
              </a:rPr>
              <a:t>at r &amp; RS[r].</a:t>
            </a:r>
            <a:r>
              <a:rPr lang="en-US" altLang="zh-CN" sz="2000" b="1" dirty="0" err="1" smtClean="0">
                <a:solidFill>
                  <a:srgbClr val="000000"/>
                </a:solidFill>
              </a:rPr>
              <a:t>Qk</a:t>
            </a:r>
            <a:r>
              <a:rPr lang="en-US" altLang="zh-CN" sz="2000" b="1" dirty="0" smtClean="0">
                <a:solidFill>
                  <a:srgbClr val="000000"/>
                </a:solidFill>
              </a:rPr>
              <a:t> =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smtClean="0">
                <a:solidFill>
                  <a:srgbClr val="000000"/>
                </a:solidFill>
              </a:rPr>
              <a:t>        </a:t>
            </a:r>
            <a:r>
              <a:rPr lang="en-US" altLang="zh-CN" sz="2000" b="1" dirty="0">
                <a:solidFill>
                  <a:srgbClr val="000000"/>
                </a:solidFill>
              </a:rPr>
              <a:t>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Mem[RS[r].A]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Vk</a:t>
            </a:r>
            <a:r>
              <a:rPr lang="en-US" altLang="zh-CN" sz="2000" b="1" dirty="0">
                <a:solidFill>
                  <a:srgbClr val="000000"/>
                </a:solidFill>
              </a:rPr>
              <a:t>;</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endParaRPr>
          </a:p>
        </p:txBody>
      </p:sp>
      <p:sp>
        <p:nvSpPr>
          <p:cNvPr id="111619"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2DADBE-7DA6-443B-AFDB-BE08A58A0D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1620"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1621"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8C1E4A-EEAB-474C-B4D0-CEDB1DA44D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110</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
        <p:nvSpPr>
          <p:cNvPr id="8" name="椭圆 2"/>
          <p:cNvSpPr>
            <a:spLocks noChangeArrowheads="1"/>
          </p:cNvSpPr>
          <p:nvPr/>
        </p:nvSpPr>
        <p:spPr bwMode="auto">
          <a:xfrm>
            <a:off x="5846475" y="2248001"/>
            <a:ext cx="1528854" cy="287922"/>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t>写回寄存器</a:t>
            </a:r>
            <a:endParaRPr lang="zh-CN" altLang="en-US" sz="1000" b="1" dirty="0">
              <a:solidFill>
                <a:schemeClr val="tx1"/>
              </a:solidFill>
            </a:endParaRPr>
          </a:p>
        </p:txBody>
      </p:sp>
      <p:cxnSp>
        <p:nvCxnSpPr>
          <p:cNvPr id="9" name="直接箭头连接符 4"/>
          <p:cNvCxnSpPr>
            <a:cxnSpLocks noChangeShapeType="1"/>
          </p:cNvCxnSpPr>
          <p:nvPr/>
        </p:nvCxnSpPr>
        <p:spPr bwMode="auto">
          <a:xfrm flipH="1">
            <a:off x="5117369" y="2426470"/>
            <a:ext cx="729106" cy="218907"/>
          </a:xfrm>
          <a:prstGeom prst="straightConnector1">
            <a:avLst/>
          </a:prstGeom>
          <a:noFill/>
          <a:ln w="9525" algn="ctr">
            <a:solidFill>
              <a:srgbClr val="FF0000"/>
            </a:solidFill>
            <a:round/>
            <a:headEnd/>
            <a:tailEnd type="triangle" w="med" len="med"/>
          </a:ln>
        </p:spPr>
      </p:cxnSp>
      <p:sp>
        <p:nvSpPr>
          <p:cNvPr id="11" name="椭圆 2"/>
          <p:cNvSpPr>
            <a:spLocks noChangeArrowheads="1"/>
          </p:cNvSpPr>
          <p:nvPr/>
        </p:nvSpPr>
        <p:spPr bwMode="auto">
          <a:xfrm>
            <a:off x="7057818" y="3078004"/>
            <a:ext cx="1528854" cy="444369"/>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en-US" altLang="zh-CN" sz="1000" b="1" dirty="0" smtClean="0"/>
              <a:t>Forward</a:t>
            </a:r>
            <a:r>
              <a:rPr lang="zh-CN" altLang="en-US" sz="1000" b="1" dirty="0" smtClean="0"/>
              <a:t>到等待的第一个操作数</a:t>
            </a:r>
            <a:endParaRPr lang="zh-CN" altLang="en-US" sz="1000" b="1" dirty="0">
              <a:solidFill>
                <a:schemeClr val="tx1"/>
              </a:solidFill>
            </a:endParaRPr>
          </a:p>
        </p:txBody>
      </p:sp>
      <p:cxnSp>
        <p:nvCxnSpPr>
          <p:cNvPr id="12" name="直接箭头连接符 4"/>
          <p:cNvCxnSpPr>
            <a:cxnSpLocks noChangeShapeType="1"/>
            <a:stCxn id="11" idx="2"/>
          </p:cNvCxnSpPr>
          <p:nvPr/>
        </p:nvCxnSpPr>
        <p:spPr bwMode="auto">
          <a:xfrm flipH="1" flipV="1">
            <a:off x="6419752" y="3126965"/>
            <a:ext cx="638066" cy="173224"/>
          </a:xfrm>
          <a:prstGeom prst="straightConnector1">
            <a:avLst/>
          </a:prstGeom>
          <a:noFill/>
          <a:ln w="9525" algn="ctr">
            <a:solidFill>
              <a:srgbClr val="FF0000"/>
            </a:solidFill>
            <a:round/>
            <a:headEnd/>
            <a:tailEnd type="triangle" w="med" len="med"/>
          </a:ln>
        </p:spPr>
      </p:cxnSp>
      <p:sp>
        <p:nvSpPr>
          <p:cNvPr id="16" name="椭圆 2"/>
          <p:cNvSpPr>
            <a:spLocks noChangeArrowheads="1"/>
          </p:cNvSpPr>
          <p:nvPr/>
        </p:nvSpPr>
        <p:spPr bwMode="auto">
          <a:xfrm>
            <a:off x="3620217" y="3808268"/>
            <a:ext cx="1528854" cy="444369"/>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en-US" altLang="zh-CN" sz="1000" b="1" dirty="0" smtClean="0"/>
              <a:t>Forward</a:t>
            </a:r>
            <a:r>
              <a:rPr lang="zh-CN" altLang="en-US" sz="1000" b="1" dirty="0" smtClean="0"/>
              <a:t>到等待的第二个操作数</a:t>
            </a:r>
            <a:endParaRPr lang="zh-CN" altLang="en-US" sz="1000" b="1" dirty="0">
              <a:solidFill>
                <a:schemeClr val="tx1"/>
              </a:solidFill>
            </a:endParaRPr>
          </a:p>
        </p:txBody>
      </p:sp>
      <p:cxnSp>
        <p:nvCxnSpPr>
          <p:cNvPr id="17" name="直接箭头连接符 4"/>
          <p:cNvCxnSpPr>
            <a:cxnSpLocks noChangeShapeType="1"/>
            <a:stCxn id="16" idx="2"/>
          </p:cNvCxnSpPr>
          <p:nvPr/>
        </p:nvCxnSpPr>
        <p:spPr bwMode="auto">
          <a:xfrm flipH="1" flipV="1">
            <a:off x="3028951" y="3681289"/>
            <a:ext cx="591266" cy="349164"/>
          </a:xfrm>
          <a:prstGeom prst="straightConnector1">
            <a:avLst/>
          </a:prstGeom>
          <a:noFill/>
          <a:ln w="9525" algn="ctr">
            <a:solidFill>
              <a:srgbClr val="FF0000"/>
            </a:solidFill>
            <a:round/>
            <a:headEnd/>
            <a:tailEnd type="triangle" w="med" len="med"/>
          </a:ln>
        </p:spPr>
      </p:cxnSp>
      <p:sp>
        <p:nvSpPr>
          <p:cNvPr id="19" name="椭圆 2"/>
          <p:cNvSpPr>
            <a:spLocks noChangeArrowheads="1"/>
          </p:cNvSpPr>
          <p:nvPr/>
        </p:nvSpPr>
        <p:spPr bwMode="auto">
          <a:xfrm>
            <a:off x="4141654" y="5551333"/>
            <a:ext cx="1528854" cy="444369"/>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solidFill>
                  <a:schemeClr val="tx1"/>
                </a:solidFill>
              </a:rPr>
              <a:t>存储寄存器</a:t>
            </a:r>
            <a:r>
              <a:rPr lang="en-US" altLang="zh-CN" sz="1000" b="1" dirty="0" smtClean="0">
                <a:solidFill>
                  <a:schemeClr val="tx1"/>
                </a:solidFill>
              </a:rPr>
              <a:t>ready</a:t>
            </a:r>
            <a:endParaRPr lang="zh-CN" altLang="en-US" sz="1000" b="1" dirty="0">
              <a:solidFill>
                <a:schemeClr val="tx1"/>
              </a:solidFill>
            </a:endParaRPr>
          </a:p>
        </p:txBody>
      </p:sp>
      <p:cxnSp>
        <p:nvCxnSpPr>
          <p:cNvPr id="20" name="直接箭头连接符 4"/>
          <p:cNvCxnSpPr>
            <a:cxnSpLocks noChangeShapeType="1"/>
          </p:cNvCxnSpPr>
          <p:nvPr/>
        </p:nvCxnSpPr>
        <p:spPr bwMode="auto">
          <a:xfrm flipV="1">
            <a:off x="4335905" y="5209344"/>
            <a:ext cx="311900" cy="412367"/>
          </a:xfrm>
          <a:prstGeom prst="straightConnector1">
            <a:avLst/>
          </a:prstGeom>
          <a:noFill/>
          <a:ln w="9525" algn="ctr">
            <a:solidFill>
              <a:srgbClr val="FF0000"/>
            </a:solidFill>
            <a:round/>
            <a:headEnd/>
            <a:tailEnd type="triangle" w="med" len="med"/>
          </a:ln>
        </p:spPr>
      </p:cxnSp>
      <p:sp>
        <p:nvSpPr>
          <p:cNvPr id="22" name="椭圆 2"/>
          <p:cNvSpPr>
            <a:spLocks noChangeArrowheads="1"/>
          </p:cNvSpPr>
          <p:nvPr/>
        </p:nvSpPr>
        <p:spPr bwMode="auto">
          <a:xfrm>
            <a:off x="3911683" y="6016079"/>
            <a:ext cx="1370991" cy="265518"/>
          </a:xfrm>
          <a:prstGeom prst="ellipse">
            <a:avLst/>
          </a:prstGeom>
          <a:solidFill>
            <a:schemeClr val="bg1"/>
          </a:solidFill>
          <a:ln w="9525" algn="ctr">
            <a:solidFill>
              <a:srgbClr val="FF0000"/>
            </a:solidFill>
            <a:round/>
            <a:headEnd/>
            <a:tailEnd/>
          </a:ln>
        </p:spPr>
        <p:txBody>
          <a:bodyPr/>
          <a:lstStyle/>
          <a:p>
            <a:pPr algn="ctr">
              <a:buClr>
                <a:srgbClr val="000000"/>
              </a:buClr>
              <a:buSzPct val="100000"/>
              <a:buFont typeface="Times New Roman" pitchFamily="18" charset="0"/>
              <a:buNone/>
            </a:pPr>
            <a:r>
              <a:rPr lang="zh-CN" altLang="en-US" sz="1000" b="1" dirty="0" smtClean="0"/>
              <a:t>写存储器</a:t>
            </a:r>
            <a:endParaRPr lang="zh-CN" altLang="en-US" sz="1000" b="1" dirty="0">
              <a:solidFill>
                <a:schemeClr val="tx1"/>
              </a:solidFill>
            </a:endParaRPr>
          </a:p>
        </p:txBody>
      </p:sp>
      <p:cxnSp>
        <p:nvCxnSpPr>
          <p:cNvPr id="23" name="直接箭头连接符 4"/>
          <p:cNvCxnSpPr>
            <a:cxnSpLocks noChangeShapeType="1"/>
          </p:cNvCxnSpPr>
          <p:nvPr/>
        </p:nvCxnSpPr>
        <p:spPr bwMode="auto">
          <a:xfrm flipH="1" flipV="1">
            <a:off x="3877956" y="5917324"/>
            <a:ext cx="159327" cy="122757"/>
          </a:xfrm>
          <a:prstGeom prst="straightConnector1">
            <a:avLst/>
          </a:prstGeom>
          <a:noFill/>
          <a:ln w="9525" algn="ctr">
            <a:solidFill>
              <a:srgbClr val="FF0000"/>
            </a:solidFill>
            <a:round/>
            <a:headEnd/>
            <a:tailEnd type="triangle" w="med" len="med"/>
          </a:ln>
        </p:spPr>
      </p:cxnSp>
    </p:spTree>
    <p:extLst>
      <p:ext uri="{BB962C8B-B14F-4D97-AF65-F5344CB8AC3E}">
        <p14:creationId xmlns:p14="http://schemas.microsoft.com/office/powerpoint/2010/main" val="4836601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64616B-5B44-4134-9422-EE084FA9B5E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208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08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0FE627-0343-4B8B-85B2-331CEEC32BE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111</a:t>
            </a:fld>
            <a:endParaRPr lang="zh-CN" altLang="zh-CN" sz="1200">
              <a:solidFill>
                <a:srgbClr val="898989"/>
              </a:solidFill>
            </a:endParaRPr>
          </a:p>
        </p:txBody>
      </p:sp>
      <p:sp>
        <p:nvSpPr>
          <p:cNvPr id="4" name="标题 3"/>
          <p:cNvSpPr>
            <a:spLocks noGrp="1"/>
          </p:cNvSpPr>
          <p:nvPr>
            <p:ph type="title"/>
          </p:nvPr>
        </p:nvSpPr>
        <p:spPr/>
        <p:txBody>
          <a:bodyPr/>
          <a:lstStyle/>
          <a:p>
            <a:r>
              <a:rPr lang="en-US" altLang="zh-CN" smtClean="0"/>
              <a:t>Tomasulo Loop Example</a:t>
            </a:r>
            <a:endParaRPr lang="zh-CN" altLang="en-US" dirty="0"/>
          </a:p>
        </p:txBody>
      </p:sp>
      <p:sp>
        <p:nvSpPr>
          <p:cNvPr id="8" name="内容占位符 7"/>
          <p:cNvSpPr>
            <a:spLocks noGrp="1"/>
          </p:cNvSpPr>
          <p:nvPr>
            <p:ph idx="1"/>
          </p:nvPr>
        </p:nvSpPr>
        <p:spPr>
          <a:xfrm>
            <a:off x="457199" y="3770811"/>
            <a:ext cx="8229600" cy="2236561"/>
          </a:xfrm>
        </p:spPr>
        <p:txBody>
          <a:bodyPr>
            <a:normAutofit fontScale="92500" lnSpcReduction="20000"/>
          </a:bodyPr>
          <a:lstStyle/>
          <a:p>
            <a:pPr marL="1587">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设</a:t>
            </a:r>
            <a:r>
              <a:rPr lang="en-US" altLang="zh-CN" dirty="0">
                <a:solidFill>
                  <a:srgbClr val="000000"/>
                </a:solidFill>
              </a:rPr>
              <a:t>Multiply</a:t>
            </a:r>
            <a:r>
              <a:rPr lang="zh-CN" altLang="zh-CN" dirty="0">
                <a:solidFill>
                  <a:srgbClr val="000000"/>
                </a:solidFill>
              </a:rPr>
              <a:t>执行阶段4</a:t>
            </a:r>
            <a:r>
              <a:rPr lang="en-US" altLang="zh-CN" dirty="0">
                <a:solidFill>
                  <a:srgbClr val="000000"/>
                </a:solidFill>
              </a:rPr>
              <a:t> clocks</a:t>
            </a:r>
          </a:p>
          <a:p>
            <a:pPr marL="228600" indent="-227013">
              <a:spcBef>
                <a:spcPts val="1000"/>
              </a:spcBef>
              <a:buClr>
                <a:srgbClr val="000000"/>
              </a:buClr>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第一次</a:t>
            </a:r>
            <a:r>
              <a:rPr lang="en-US" altLang="zh-CN" dirty="0">
                <a:solidFill>
                  <a:srgbClr val="000000"/>
                </a:solidFill>
              </a:rPr>
              <a:t>load </a:t>
            </a:r>
            <a:r>
              <a:rPr lang="zh-CN" altLang="zh-CN" dirty="0">
                <a:solidFill>
                  <a:srgbClr val="000000"/>
                </a:solidFill>
              </a:rPr>
              <a:t>需</a:t>
            </a:r>
            <a:r>
              <a:rPr lang="en-US" altLang="zh-CN" dirty="0">
                <a:solidFill>
                  <a:srgbClr val="000000"/>
                </a:solidFill>
              </a:rPr>
              <a:t>8 clocks (cache miss), </a:t>
            </a:r>
            <a:r>
              <a:rPr lang="zh-CN" altLang="zh-CN" dirty="0">
                <a:solidFill>
                  <a:srgbClr val="000000"/>
                </a:solidFill>
              </a:rPr>
              <a:t>第2次以后假设命中</a:t>
            </a:r>
            <a:r>
              <a:rPr lang="en-US" altLang="zh-CN" dirty="0">
                <a:solidFill>
                  <a:srgbClr val="000000"/>
                </a:solidFill>
              </a:rPr>
              <a:t>(hit)</a:t>
            </a:r>
          </a:p>
          <a:p>
            <a:pPr marL="228600" indent="-227013">
              <a:spcBef>
                <a:spcPts val="1000"/>
              </a:spcBef>
              <a:buClr>
                <a:srgbClr val="000000"/>
              </a:buClr>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dirty="0">
                <a:solidFill>
                  <a:srgbClr val="000000"/>
                </a:solidFill>
              </a:rPr>
              <a:t>为清楚起见，下面我们也列出</a:t>
            </a:r>
            <a:r>
              <a:rPr lang="en-US" altLang="zh-CN" dirty="0">
                <a:solidFill>
                  <a:srgbClr val="000000"/>
                </a:solidFill>
              </a:rPr>
              <a:t>SUBI, BNEZ</a:t>
            </a:r>
            <a:r>
              <a:rPr lang="zh-CN" altLang="zh-CN" dirty="0">
                <a:solidFill>
                  <a:srgbClr val="000000"/>
                </a:solidFill>
              </a:rPr>
              <a:t>的时钟周期</a:t>
            </a: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535630149"/>
              </p:ext>
            </p:extLst>
          </p:nvPr>
        </p:nvGraphicFramePr>
        <p:xfrm>
          <a:off x="1524000" y="1169641"/>
          <a:ext cx="6096000" cy="2286000"/>
        </p:xfrm>
        <a:graphic>
          <a:graphicData uri="http://schemas.openxmlformats.org/drawingml/2006/table">
            <a:tbl>
              <a:tblPr firstRow="1" bandRow="1">
                <a:tableStyleId>{5C22544A-7EE6-4342-B048-85BDC9FD1C3A}</a:tableStyleId>
              </a:tblPr>
              <a:tblGrid>
                <a:gridCol w="1053737">
                  <a:extLst>
                    <a:ext uri="{9D8B030D-6E8A-4147-A177-3AD203B41FA5}">
                      <a16:colId xmlns:a16="http://schemas.microsoft.com/office/drawing/2014/main" val="3943193965"/>
                    </a:ext>
                  </a:extLst>
                </a:gridCol>
                <a:gridCol w="5042263">
                  <a:extLst>
                    <a:ext uri="{9D8B030D-6E8A-4147-A177-3AD203B41FA5}">
                      <a16:colId xmlns:a16="http://schemas.microsoft.com/office/drawing/2014/main" val="820166339"/>
                    </a:ext>
                  </a:extLst>
                </a:gridCol>
              </a:tblGrid>
              <a:tr h="370840">
                <a:tc>
                  <a:txBody>
                    <a:bodyPr/>
                    <a:lstStyle/>
                    <a:p>
                      <a:r>
                        <a:rPr lang="en-US" altLang="zh-CN" sz="2400" dirty="0" smtClean="0">
                          <a:solidFill>
                            <a:srgbClr val="000000"/>
                          </a:solidFill>
                          <a:latin typeface="Courier New" pitchFamily="49" charset="0"/>
                        </a:rPr>
                        <a:t>Loop:</a:t>
                      </a:r>
                      <a:endParaRPr lang="zh-CN" altLang="en-US" sz="2400" dirty="0"/>
                    </a:p>
                  </a:txBody>
                  <a:tcPr/>
                </a:tc>
                <a:tc>
                  <a:txBody>
                    <a:bodyPr/>
                    <a:lstStyle/>
                    <a:p>
                      <a:r>
                        <a:rPr lang="en-US" altLang="zh-CN" sz="2400" dirty="0" smtClean="0">
                          <a:solidFill>
                            <a:srgbClr val="000000"/>
                          </a:solidFill>
                          <a:latin typeface="Courier New" pitchFamily="49" charset="0"/>
                        </a:rPr>
                        <a:t>LD    F0</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0(R1)</a:t>
                      </a:r>
                      <a:endParaRPr lang="zh-CN" altLang="en-US" sz="2400" dirty="0"/>
                    </a:p>
                  </a:txBody>
                  <a:tcPr/>
                </a:tc>
                <a:extLst>
                  <a:ext uri="{0D108BD9-81ED-4DB2-BD59-A6C34878D82A}">
                    <a16:rowId xmlns:a16="http://schemas.microsoft.com/office/drawing/2014/main" val="540732811"/>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MULTD F4,</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F0, F2</a:t>
                      </a:r>
                      <a:endParaRPr lang="zh-CN" altLang="en-US" sz="2400" dirty="0"/>
                    </a:p>
                  </a:txBody>
                  <a:tcPr/>
                </a:tc>
                <a:extLst>
                  <a:ext uri="{0D108BD9-81ED-4DB2-BD59-A6C34878D82A}">
                    <a16:rowId xmlns:a16="http://schemas.microsoft.com/office/drawing/2014/main" val="1486411803"/>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SD    F4,</a:t>
                      </a:r>
                      <a:r>
                        <a:rPr lang="en-US" altLang="zh-CN" sz="2400" baseline="0" dirty="0" smtClean="0">
                          <a:solidFill>
                            <a:srgbClr val="000000"/>
                          </a:solidFill>
                          <a:latin typeface="Courier New" pitchFamily="49" charset="0"/>
                        </a:rPr>
                        <a:t> </a:t>
                      </a:r>
                      <a:r>
                        <a:rPr lang="en-US" altLang="zh-CN" sz="2400" dirty="0" smtClean="0">
                          <a:solidFill>
                            <a:srgbClr val="000000"/>
                          </a:solidFill>
                          <a:latin typeface="Courier New" pitchFamily="49" charset="0"/>
                        </a:rPr>
                        <a:t>0(R1)</a:t>
                      </a:r>
                      <a:endParaRPr lang="zh-CN" altLang="en-US" sz="2400" dirty="0"/>
                    </a:p>
                  </a:txBody>
                  <a:tcPr/>
                </a:tc>
                <a:extLst>
                  <a:ext uri="{0D108BD9-81ED-4DB2-BD59-A6C34878D82A}">
                    <a16:rowId xmlns:a16="http://schemas.microsoft.com/office/drawing/2014/main" val="2114948102"/>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SUBI  R1,R1,#8</a:t>
                      </a:r>
                      <a:endParaRPr lang="zh-CN" altLang="en-US" sz="2400" dirty="0"/>
                    </a:p>
                  </a:txBody>
                  <a:tcPr/>
                </a:tc>
                <a:extLst>
                  <a:ext uri="{0D108BD9-81ED-4DB2-BD59-A6C34878D82A}">
                    <a16:rowId xmlns:a16="http://schemas.microsoft.com/office/drawing/2014/main" val="191905633"/>
                  </a:ext>
                </a:extLst>
              </a:tr>
              <a:tr h="370840">
                <a:tc>
                  <a:txBody>
                    <a:bodyPr/>
                    <a:lstStyle/>
                    <a:p>
                      <a:endParaRPr lang="zh-CN" altLang="en-US" sz="2400" dirty="0"/>
                    </a:p>
                  </a:txBody>
                  <a:tcPr/>
                </a:tc>
                <a:tc>
                  <a:txBody>
                    <a:bodyPr/>
                    <a:lstStyle/>
                    <a:p>
                      <a:r>
                        <a:rPr lang="en-US" altLang="zh-CN" sz="2400" dirty="0" smtClean="0">
                          <a:solidFill>
                            <a:srgbClr val="000000"/>
                          </a:solidFill>
                          <a:latin typeface="Courier New" pitchFamily="49" charset="0"/>
                        </a:rPr>
                        <a:t>BNEZ  R1  Loop</a:t>
                      </a:r>
                      <a:endParaRPr lang="zh-CN" altLang="en-US" sz="2400" dirty="0"/>
                    </a:p>
                  </a:txBody>
                  <a:tcPr/>
                </a:tc>
                <a:extLst>
                  <a:ext uri="{0D108BD9-81ED-4DB2-BD59-A6C34878D82A}">
                    <a16:rowId xmlns:a16="http://schemas.microsoft.com/office/drawing/2014/main" val="3668100705"/>
                  </a:ext>
                </a:extLst>
              </a:tr>
            </a:tbl>
          </a:graphicData>
        </a:graphic>
      </p:graphicFrame>
    </p:spTree>
    <p:extLst>
      <p:ext uri="{BB962C8B-B14F-4D97-AF65-F5344CB8AC3E}">
        <p14:creationId xmlns:p14="http://schemas.microsoft.com/office/powerpoint/2010/main" val="185893113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765847062"/>
              </p:ext>
            </p:extLst>
          </p:nvPr>
        </p:nvGraphicFramePr>
        <p:xfrm>
          <a:off x="279025" y="1044432"/>
          <a:ext cx="8567737" cy="5340356"/>
        </p:xfrm>
        <a:graphic>
          <a:graphicData uri="http://schemas.openxmlformats.org/drawingml/2006/table">
            <a:tbl>
              <a:tblPr>
                <a:tableStyleId>{5C22544A-7EE6-4342-B048-85BDC9FD1C3A}</a:tableStyleId>
              </a:tblPr>
              <a:tblGrid>
                <a:gridCol w="694388">
                  <a:extLst>
                    <a:ext uri="{9D8B030D-6E8A-4147-A177-3AD203B41FA5}">
                      <a16:colId xmlns:a16="http://schemas.microsoft.com/office/drawing/2014/main" val="20000"/>
                    </a:ext>
                  </a:extLst>
                </a:gridCol>
                <a:gridCol w="585890">
                  <a:extLst>
                    <a:ext uri="{9D8B030D-6E8A-4147-A177-3AD203B41FA5}">
                      <a16:colId xmlns:a16="http://schemas.microsoft.com/office/drawing/2014/main" val="20001"/>
                    </a:ext>
                  </a:extLst>
                </a:gridCol>
                <a:gridCol w="834174">
                  <a:extLst>
                    <a:ext uri="{9D8B030D-6E8A-4147-A177-3AD203B41FA5}">
                      <a16:colId xmlns:a16="http://schemas.microsoft.com/office/drawing/2014/main" val="20002"/>
                    </a:ext>
                  </a:extLst>
                </a:gridCol>
                <a:gridCol w="517512">
                  <a:extLst>
                    <a:ext uri="{9D8B030D-6E8A-4147-A177-3AD203B41FA5}">
                      <a16:colId xmlns:a16="http://schemas.microsoft.com/office/drawing/2014/main" val="20003"/>
                    </a:ext>
                  </a:extLst>
                </a:gridCol>
                <a:gridCol w="535940">
                  <a:extLst>
                    <a:ext uri="{9D8B030D-6E8A-4147-A177-3AD203B41FA5}">
                      <a16:colId xmlns:a16="http://schemas.microsoft.com/office/drawing/2014/main" val="20004"/>
                    </a:ext>
                  </a:extLst>
                </a:gridCol>
                <a:gridCol w="575983">
                  <a:extLst>
                    <a:ext uri="{9D8B030D-6E8A-4147-A177-3AD203B41FA5}">
                      <a16:colId xmlns:a16="http://schemas.microsoft.com/office/drawing/2014/main" val="20005"/>
                    </a:ext>
                  </a:extLst>
                </a:gridCol>
                <a:gridCol w="719978">
                  <a:extLst>
                    <a:ext uri="{9D8B030D-6E8A-4147-A177-3AD203B41FA5}">
                      <a16:colId xmlns:a16="http://schemas.microsoft.com/office/drawing/2014/main" val="20006"/>
                    </a:ext>
                  </a:extLst>
                </a:gridCol>
                <a:gridCol w="575983">
                  <a:extLst>
                    <a:ext uri="{9D8B030D-6E8A-4147-A177-3AD203B41FA5}">
                      <a16:colId xmlns:a16="http://schemas.microsoft.com/office/drawing/2014/main" val="20007"/>
                    </a:ext>
                  </a:extLst>
                </a:gridCol>
                <a:gridCol w="619559">
                  <a:extLst>
                    <a:ext uri="{9D8B030D-6E8A-4147-A177-3AD203B41FA5}">
                      <a16:colId xmlns:a16="http://schemas.microsoft.com/office/drawing/2014/main" val="20008"/>
                    </a:ext>
                  </a:extLst>
                </a:gridCol>
                <a:gridCol w="883033">
                  <a:extLst>
                    <a:ext uri="{9D8B030D-6E8A-4147-A177-3AD203B41FA5}">
                      <a16:colId xmlns:a16="http://schemas.microsoft.com/office/drawing/2014/main" val="20009"/>
                    </a:ext>
                  </a:extLst>
                </a:gridCol>
                <a:gridCol w="650989">
                  <a:extLst>
                    <a:ext uri="{9D8B030D-6E8A-4147-A177-3AD203B41FA5}">
                      <a16:colId xmlns:a16="http://schemas.microsoft.com/office/drawing/2014/main" val="20010"/>
                    </a:ext>
                  </a:extLst>
                </a:gridCol>
                <a:gridCol w="669071">
                  <a:extLst>
                    <a:ext uri="{9D8B030D-6E8A-4147-A177-3AD203B41FA5}">
                      <a16:colId xmlns:a16="http://schemas.microsoft.com/office/drawing/2014/main" val="20011"/>
                    </a:ext>
                  </a:extLst>
                </a:gridCol>
                <a:gridCol w="705237">
                  <a:extLst>
                    <a:ext uri="{9D8B030D-6E8A-4147-A177-3AD203B41FA5}">
                      <a16:colId xmlns:a16="http://schemas.microsoft.com/office/drawing/2014/main" val="20012"/>
                    </a:ext>
                  </a:extLst>
                </a:gridCol>
              </a:tblGrid>
              <a:tr h="291775">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4"/>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5"/>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7"/>
                  </a:ext>
                </a:extLst>
              </a:tr>
              <a:tr h="293323">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8"/>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09"/>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4"/>
                  </a:ext>
                </a:extLst>
              </a:tr>
              <a:tr h="86858">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5"/>
                  </a:ext>
                </a:extLst>
              </a:tr>
              <a:tr h="291775">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19" marR="7619"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7"/>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19" marR="7619" marT="7621"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a:t>
            </a:r>
            <a:endParaRPr lang="zh-CN" altLang="en-US" dirty="0"/>
          </a:p>
        </p:txBody>
      </p:sp>
    </p:spTree>
    <p:extLst>
      <p:ext uri="{BB962C8B-B14F-4D97-AF65-F5344CB8AC3E}">
        <p14:creationId xmlns:p14="http://schemas.microsoft.com/office/powerpoint/2010/main" val="491359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2529759"/>
              </p:ext>
            </p:extLst>
          </p:nvPr>
        </p:nvGraphicFramePr>
        <p:xfrm>
          <a:off x="360363" y="1076188"/>
          <a:ext cx="8569325"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537559">
                  <a:extLst>
                    <a:ext uri="{9D8B030D-6E8A-4147-A177-3AD203B41FA5}">
                      <a16:colId xmlns:a16="http://schemas.microsoft.com/office/drawing/2014/main" val="20004"/>
                    </a:ext>
                  </a:extLst>
                </a:gridCol>
                <a:gridCol w="576089">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FF00FF"/>
                          </a:solidFill>
                          <a:effectLst/>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 Cycle 1</a:t>
            </a:r>
            <a:endParaRPr lang="zh-CN" altLang="en-US" dirty="0"/>
          </a:p>
        </p:txBody>
      </p:sp>
    </p:spTree>
    <p:extLst>
      <p:ext uri="{BB962C8B-B14F-4D97-AF65-F5344CB8AC3E}">
        <p14:creationId xmlns:p14="http://schemas.microsoft.com/office/powerpoint/2010/main" val="4537458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76376281"/>
              </p:ext>
            </p:extLst>
          </p:nvPr>
        </p:nvGraphicFramePr>
        <p:xfrm>
          <a:off x="360363" y="101799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b="0" i="0" u="none" strike="noStrike" dirty="0" smtClean="0">
                          <a:solidFill>
                            <a:srgbClr val="FF00FF"/>
                          </a:solidFill>
                          <a:effectLst/>
                          <a:latin typeface="+mn-lt"/>
                          <a:ea typeface="+mn-ea"/>
                        </a:rPr>
                        <a:t>Yes</a:t>
                      </a:r>
                      <a:r>
                        <a:rPr lang="en-US" sz="1600" b="0" i="0" u="none" strike="noStrike" baseline="0" dirty="0" smtClean="0">
                          <a:solidFill>
                            <a:srgbClr val="FF00FF"/>
                          </a:solidFill>
                          <a:effectLst/>
                          <a:latin typeface="+mn-lt"/>
                          <a:ea typeface="+mn-ea"/>
                        </a:rPr>
                        <a:t>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No</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No</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FF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2" name="标题 1"/>
          <p:cNvSpPr>
            <a:spLocks noGrp="1"/>
          </p:cNvSpPr>
          <p:nvPr>
            <p:ph type="title"/>
          </p:nvPr>
        </p:nvSpPr>
        <p:spPr/>
        <p:txBody>
          <a:bodyPr/>
          <a:lstStyle/>
          <a:p>
            <a:r>
              <a:rPr lang="en-US" altLang="zh-CN" smtClean="0"/>
              <a:t>Loop Example Cycle 2</a:t>
            </a:r>
            <a:endParaRPr lang="zh-CN" altLang="en-US" dirty="0"/>
          </a:p>
        </p:txBody>
      </p:sp>
    </p:spTree>
    <p:extLst>
      <p:ext uri="{BB962C8B-B14F-4D97-AF65-F5344CB8AC3E}">
        <p14:creationId xmlns:p14="http://schemas.microsoft.com/office/powerpoint/2010/main" val="13653368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45426965"/>
              </p:ext>
            </p:extLst>
          </p:nvPr>
        </p:nvGraphicFramePr>
        <p:xfrm>
          <a:off x="360363" y="101799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1</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r>
                        <a:rPr lang="en-US" altLang="zh-CN" sz="1200" u="none" strike="noStrike" dirty="0" smtClean="0">
                          <a:effectLst/>
                        </a:rPr>
                        <a:t>3</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solidFill>
                            <a:srgbClr val="0070C0"/>
                          </a:solidFill>
                          <a:effectLst/>
                        </a:rPr>
                        <a:t>No</a:t>
                      </a:r>
                      <a:endParaRPr lang="en-US" sz="12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grpSp>
        <p:nvGrpSpPr>
          <p:cNvPr id="2" name="Group 4"/>
          <p:cNvGrpSpPr>
            <a:grpSpLocks/>
          </p:cNvGrpSpPr>
          <p:nvPr/>
        </p:nvGrpSpPr>
        <p:grpSpPr bwMode="auto">
          <a:xfrm>
            <a:off x="3376613" y="1716088"/>
            <a:ext cx="4919662" cy="3046412"/>
            <a:chOff x="2203" y="1043"/>
            <a:chExt cx="3099" cy="1919"/>
          </a:xfrm>
        </p:grpSpPr>
        <p:sp>
          <p:nvSpPr>
            <p:cNvPr id="125214" name="Line 5"/>
            <p:cNvSpPr>
              <a:spLocks noChangeShapeType="1"/>
            </p:cNvSpPr>
            <p:nvPr/>
          </p:nvSpPr>
          <p:spPr bwMode="auto">
            <a:xfrm flipH="1">
              <a:off x="3199" y="1043"/>
              <a:ext cx="1273" cy="1919"/>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215" name="Line 6"/>
            <p:cNvSpPr>
              <a:spLocks noChangeShapeType="1"/>
            </p:cNvSpPr>
            <p:nvPr/>
          </p:nvSpPr>
          <p:spPr bwMode="auto">
            <a:xfrm flipV="1">
              <a:off x="2203" y="1580"/>
              <a:ext cx="3099" cy="1382"/>
            </a:xfrm>
            <a:prstGeom prst="line">
              <a:avLst/>
            </a:prstGeom>
            <a:noFill/>
            <a:ln w="57240" cap="sq">
              <a:solidFill>
                <a:srgbClr val="5B9BD5"/>
              </a:solidFill>
              <a:miter lim="800000"/>
              <a:headEnd/>
              <a:tailEnd type="triangle" w="med" len="med"/>
            </a:ln>
          </p:spPr>
          <p:txBody>
            <a:bodyPr/>
            <a:lstStyle/>
            <a:p>
              <a:endParaRPr lang="zh-CN" altLang="en-US"/>
            </a:p>
          </p:txBody>
        </p:sp>
      </p:grpSp>
      <p:sp>
        <p:nvSpPr>
          <p:cNvPr id="3" name="标题 2"/>
          <p:cNvSpPr>
            <a:spLocks noGrp="1"/>
          </p:cNvSpPr>
          <p:nvPr>
            <p:ph type="title"/>
          </p:nvPr>
        </p:nvSpPr>
        <p:spPr/>
        <p:txBody>
          <a:bodyPr/>
          <a:lstStyle/>
          <a:p>
            <a:r>
              <a:rPr lang="en-US" altLang="zh-CN" smtClean="0"/>
              <a:t>Loop Example Cycle 3</a:t>
            </a:r>
            <a:endParaRPr lang="zh-CN" altLang="en-US" dirty="0"/>
          </a:p>
        </p:txBody>
      </p:sp>
    </p:spTree>
    <p:extLst>
      <p:ext uri="{BB962C8B-B14F-4D97-AF65-F5344CB8AC3E}">
        <p14:creationId xmlns:p14="http://schemas.microsoft.com/office/powerpoint/2010/main" val="4175281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500" fill="hold"/>
                                        <p:tgtEl>
                                          <p:spTgt spid="2"/>
                                        </p:tgtEl>
                                        <p:attrNameLst>
                                          <p:attrName>ppt_w</p:attrName>
                                        </p:attrNameLst>
                                      </p:cBhvr>
                                      <p:tavLst>
                                        <p:tav tm="100000">
                                          <p:val>
                                            <p:fltVal val="0"/>
                                          </p:val>
                                        </p:tav>
                                        <p:tav tm="100000">
                                          <p:val>
                                            <p:strVal val="#ppt_w"/>
                                          </p:val>
                                        </p:tav>
                                      </p:tavLst>
                                    </p:anim>
                                    <p:anim calcmode="lin" valueType="num">
                                      <p:cBhvr additive="repl">
                                        <p:cTn id="8" dur="500" fill="hold"/>
                                        <p:tgtEl>
                                          <p:spTgt spid="2"/>
                                        </p:tgtEl>
                                        <p:attrNameLst>
                                          <p:attrName>ppt_h</p:attrName>
                                        </p:attrNameLst>
                                      </p:cBhvr>
                                      <p:tavLst>
                                        <p:tav tm="100000">
                                          <p:val>
                                            <p:fltVal val="0"/>
                                          </p:val>
                                        </p:tav>
                                        <p:tav tm="100000">
                                          <p:val>
                                            <p:strVal val="#ppt_h"/>
                                          </p:val>
                                        </p:tav>
                                      </p:tavLst>
                                    </p:anim>
                                    <p:anim calcmode="lin" valueType="num">
                                      <p:cBhvr additive="repl">
                                        <p:cTn id="9" dur="500" fill="hold"/>
                                        <p:tgtEl>
                                          <p:spTgt spid="2"/>
                                        </p:tgtEl>
                                        <p:attrNameLst>
                                          <p:attrName>ppt_x</p:attrName>
                                        </p:attrNameLst>
                                      </p:cBhvr>
                                      <p:tavLst>
                                        <p:tav tm="100000">
                                          <p:val>
                                            <p:fltVal val="0.5"/>
                                          </p:val>
                                        </p:tav>
                                        <p:tav tm="100000">
                                          <p:val>
                                            <p:strVal val="#ppt_x"/>
                                          </p:val>
                                        </p:tav>
                                      </p:tavLst>
                                    </p:anim>
                                    <p:anim calcmode="lin" valueType="num">
                                      <p:cBhvr additive="repl">
                                        <p:cTn id="10" dur="500" fill="hold"/>
                                        <p:tgtEl>
                                          <p:spTgt spid="2"/>
                                        </p:tgtEl>
                                        <p:attrNameLst>
                                          <p:attrName>ppt_y</p:attrName>
                                        </p:attrNameLst>
                                      </p:cBhvr>
                                      <p:tavLst>
                                        <p:tav tm="10000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02" name="Text Box 58"/>
          <p:cNvSpPr txBox="1">
            <a:spLocks noChangeArrowheads="1"/>
          </p:cNvSpPr>
          <p:nvPr/>
        </p:nvSpPr>
        <p:spPr bwMode="auto">
          <a:xfrm>
            <a:off x="79375" y="1849438"/>
            <a:ext cx="685800" cy="1265237"/>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Load6</a:t>
            </a:r>
          </a:p>
        </p:txBody>
      </p:sp>
      <p:grpSp>
        <p:nvGrpSpPr>
          <p:cNvPr id="4" name="组合 3"/>
          <p:cNvGrpSpPr/>
          <p:nvPr/>
        </p:nvGrpSpPr>
        <p:grpSpPr>
          <a:xfrm>
            <a:off x="341313" y="1032482"/>
            <a:ext cx="8680450" cy="5397500"/>
            <a:chOff x="341313" y="1032482"/>
            <a:chExt cx="8680450" cy="5397500"/>
          </a:xfrm>
        </p:grpSpPr>
        <p:sp>
          <p:nvSpPr>
            <p:cNvPr id="238595" name="Rectangle 2"/>
            <p:cNvSpPr>
              <a:spLocks noChangeArrowheads="1"/>
            </p:cNvSpPr>
            <p:nvPr/>
          </p:nvSpPr>
          <p:spPr bwMode="auto">
            <a:xfrm>
              <a:off x="717550" y="20992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a:solidFill>
                    <a:srgbClr val="000000"/>
                  </a:solidFill>
                  <a:latin typeface="Arial" pitchFamily="34" charset="0"/>
                </a:rPr>
                <a:t>addr: 80</a:t>
              </a:r>
            </a:p>
          </p:txBody>
        </p:sp>
        <p:sp>
          <p:nvSpPr>
            <p:cNvPr id="238596" name="Rectangle 3"/>
            <p:cNvSpPr>
              <a:spLocks noChangeArrowheads="1"/>
            </p:cNvSpPr>
            <p:nvPr/>
          </p:nvSpPr>
          <p:spPr bwMode="auto">
            <a:xfrm>
              <a:off x="717550" y="23024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7" name="Rectangle 4"/>
            <p:cNvSpPr>
              <a:spLocks noChangeArrowheads="1"/>
            </p:cNvSpPr>
            <p:nvPr/>
          </p:nvSpPr>
          <p:spPr bwMode="auto">
            <a:xfrm>
              <a:off x="717550" y="25056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8" name="Rectangle 5"/>
            <p:cNvSpPr>
              <a:spLocks noChangeArrowheads="1"/>
            </p:cNvSpPr>
            <p:nvPr/>
          </p:nvSpPr>
          <p:spPr bwMode="auto">
            <a:xfrm>
              <a:off x="717550" y="27088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599" name="Rectangle 6"/>
            <p:cNvSpPr>
              <a:spLocks noChangeArrowheads="1"/>
            </p:cNvSpPr>
            <p:nvPr/>
          </p:nvSpPr>
          <p:spPr bwMode="auto">
            <a:xfrm>
              <a:off x="717550" y="29120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00" name="Rectangle 7"/>
            <p:cNvSpPr>
              <a:spLocks noChangeArrowheads="1"/>
            </p:cNvSpPr>
            <p:nvPr/>
          </p:nvSpPr>
          <p:spPr bwMode="auto">
            <a:xfrm>
              <a:off x="717550" y="3115282"/>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25961" name="Line 8"/>
            <p:cNvSpPr>
              <a:spLocks noChangeShapeType="1"/>
            </p:cNvSpPr>
            <p:nvPr/>
          </p:nvSpPr>
          <p:spPr bwMode="auto">
            <a:xfrm>
              <a:off x="1098550" y="1489682"/>
              <a:ext cx="1588"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25962" name="Group 9"/>
            <p:cNvGrpSpPr>
              <a:grpSpLocks/>
            </p:cNvGrpSpPr>
            <p:nvPr/>
          </p:nvGrpSpPr>
          <p:grpSpPr bwMode="auto">
            <a:xfrm>
              <a:off x="3332163" y="1119794"/>
              <a:ext cx="912812" cy="1217613"/>
              <a:chOff x="2099" y="564"/>
              <a:chExt cx="575" cy="767"/>
            </a:xfrm>
          </p:grpSpPr>
          <p:sp>
            <p:nvSpPr>
              <p:cNvPr id="238666" name="Rectangle 10"/>
              <p:cNvSpPr>
                <a:spLocks noChangeArrowheads="1"/>
              </p:cNvSpPr>
              <p:nvPr/>
            </p:nvSpPr>
            <p:spPr bwMode="auto">
              <a:xfrm>
                <a:off x="2099" y="56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7" name="Rectangle 11"/>
              <p:cNvSpPr>
                <a:spLocks noChangeArrowheads="1"/>
              </p:cNvSpPr>
              <p:nvPr/>
            </p:nvSpPr>
            <p:spPr bwMode="auto">
              <a:xfrm>
                <a:off x="2099" y="69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8" name="Rectangle 12"/>
              <p:cNvSpPr>
                <a:spLocks noChangeArrowheads="1"/>
              </p:cNvSpPr>
              <p:nvPr/>
            </p:nvSpPr>
            <p:spPr bwMode="auto">
              <a:xfrm>
                <a:off x="2099" y="82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9" name="Rectangle 13"/>
              <p:cNvSpPr>
                <a:spLocks noChangeArrowheads="1"/>
              </p:cNvSpPr>
              <p:nvPr/>
            </p:nvSpPr>
            <p:spPr bwMode="auto">
              <a:xfrm>
                <a:off x="2099" y="94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70" name="Rectangle 14"/>
              <p:cNvSpPr>
                <a:spLocks noChangeArrowheads="1"/>
              </p:cNvSpPr>
              <p:nvPr/>
            </p:nvSpPr>
            <p:spPr bwMode="auto">
              <a:xfrm>
                <a:off x="2099" y="107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71" name="Rectangle 15"/>
              <p:cNvSpPr>
                <a:spLocks noChangeArrowheads="1"/>
              </p:cNvSpPr>
              <p:nvPr/>
            </p:nvSpPr>
            <p:spPr bwMode="auto">
              <a:xfrm>
                <a:off x="2099" y="120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38603" name="Rectangle 16"/>
            <p:cNvSpPr>
              <a:spLocks noChangeArrowheads="1"/>
            </p:cNvSpPr>
            <p:nvPr/>
          </p:nvSpPr>
          <p:spPr bwMode="auto">
            <a:xfrm>
              <a:off x="5160963" y="13483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F0: Load 1</a:t>
              </a:r>
            </a:p>
          </p:txBody>
        </p:sp>
        <p:sp>
          <p:nvSpPr>
            <p:cNvPr id="238604" name="Rectangle 17"/>
            <p:cNvSpPr>
              <a:spLocks noChangeArrowheads="1"/>
            </p:cNvSpPr>
            <p:nvPr/>
          </p:nvSpPr>
          <p:spPr bwMode="auto">
            <a:xfrm>
              <a:off x="5160963" y="15515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05" name="Rectangle 18"/>
            <p:cNvSpPr>
              <a:spLocks noChangeArrowheads="1"/>
            </p:cNvSpPr>
            <p:nvPr/>
          </p:nvSpPr>
          <p:spPr bwMode="auto">
            <a:xfrm>
              <a:off x="5160963" y="17547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F4: Mult1</a:t>
              </a:r>
            </a:p>
          </p:txBody>
        </p:sp>
        <p:sp>
          <p:nvSpPr>
            <p:cNvPr id="238606" name="Rectangle 19"/>
            <p:cNvSpPr>
              <a:spLocks noChangeArrowheads="1"/>
            </p:cNvSpPr>
            <p:nvPr/>
          </p:nvSpPr>
          <p:spPr bwMode="auto">
            <a:xfrm>
              <a:off x="5160963" y="1957994"/>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nvGrpSpPr>
            <p:cNvPr id="125967" name="Group 20"/>
            <p:cNvGrpSpPr>
              <a:grpSpLocks/>
            </p:cNvGrpSpPr>
            <p:nvPr/>
          </p:nvGrpSpPr>
          <p:grpSpPr bwMode="auto">
            <a:xfrm>
              <a:off x="1670050" y="3786794"/>
              <a:ext cx="2208213" cy="608013"/>
              <a:chOff x="1052" y="2244"/>
              <a:chExt cx="1391" cy="383"/>
            </a:xfrm>
          </p:grpSpPr>
          <p:sp>
            <p:nvSpPr>
              <p:cNvPr id="238663" name="Rectangle 21"/>
              <p:cNvSpPr>
                <a:spLocks noChangeArrowheads="1"/>
              </p:cNvSpPr>
              <p:nvPr/>
            </p:nvSpPr>
            <p:spPr bwMode="auto">
              <a:xfrm>
                <a:off x="1052" y="2244"/>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4" name="Rectangle 22"/>
              <p:cNvSpPr>
                <a:spLocks noChangeArrowheads="1"/>
              </p:cNvSpPr>
              <p:nvPr/>
            </p:nvSpPr>
            <p:spPr bwMode="auto">
              <a:xfrm>
                <a:off x="1052" y="2372"/>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5" name="Rectangle 23"/>
              <p:cNvSpPr>
                <a:spLocks noChangeArrowheads="1"/>
              </p:cNvSpPr>
              <p:nvPr/>
            </p:nvSpPr>
            <p:spPr bwMode="auto">
              <a:xfrm>
                <a:off x="1052" y="2500"/>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25968" name="Rectangle 24"/>
            <p:cNvSpPr>
              <a:spLocks noChangeArrowheads="1"/>
            </p:cNvSpPr>
            <p:nvPr/>
          </p:nvSpPr>
          <p:spPr bwMode="auto">
            <a:xfrm>
              <a:off x="1974850" y="3786794"/>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38609" name="Rectangle 25"/>
            <p:cNvSpPr>
              <a:spLocks noChangeArrowheads="1"/>
            </p:cNvSpPr>
            <p:nvPr/>
          </p:nvSpPr>
          <p:spPr bwMode="auto">
            <a:xfrm>
              <a:off x="2241550" y="4929794"/>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125970" name="Text Box 26"/>
            <p:cNvSpPr txBox="1">
              <a:spLocks noChangeArrowheads="1"/>
            </p:cNvSpPr>
            <p:nvPr/>
          </p:nvSpPr>
          <p:spPr bwMode="auto">
            <a:xfrm>
              <a:off x="1089025" y="3713769"/>
              <a:ext cx="630238"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sp>
          <p:nvSpPr>
            <p:cNvPr id="238611" name="Rectangle 27"/>
            <p:cNvSpPr>
              <a:spLocks noChangeArrowheads="1"/>
            </p:cNvSpPr>
            <p:nvPr/>
          </p:nvSpPr>
          <p:spPr bwMode="auto">
            <a:xfrm>
              <a:off x="4856163" y="3939194"/>
              <a:ext cx="2209800" cy="1905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12" name="Rectangle 28"/>
            <p:cNvSpPr>
              <a:spLocks noChangeArrowheads="1"/>
            </p:cNvSpPr>
            <p:nvPr/>
          </p:nvSpPr>
          <p:spPr bwMode="auto">
            <a:xfrm>
              <a:off x="4856163" y="4129694"/>
              <a:ext cx="2209800" cy="1905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25973" name="Rectangle 29"/>
            <p:cNvSpPr>
              <a:spLocks noChangeArrowheads="1"/>
            </p:cNvSpPr>
            <p:nvPr/>
          </p:nvSpPr>
          <p:spPr bwMode="auto">
            <a:xfrm>
              <a:off x="5157788" y="4126519"/>
              <a:ext cx="762000" cy="193675"/>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38614" name="Rectangle 30"/>
            <p:cNvSpPr>
              <a:spLocks noChangeArrowheads="1"/>
            </p:cNvSpPr>
            <p:nvPr/>
          </p:nvSpPr>
          <p:spPr bwMode="auto">
            <a:xfrm>
              <a:off x="5313363" y="4929794"/>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125975" name="Text Box 31"/>
            <p:cNvSpPr txBox="1">
              <a:spLocks noChangeArrowheads="1"/>
            </p:cNvSpPr>
            <p:nvPr/>
          </p:nvSpPr>
          <p:spPr bwMode="auto">
            <a:xfrm>
              <a:off x="4224338" y="3916969"/>
              <a:ext cx="671512"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Mult2</a:t>
              </a:r>
            </a:p>
          </p:txBody>
        </p:sp>
        <p:sp>
          <p:nvSpPr>
            <p:cNvPr id="125976" name="Line 32"/>
            <p:cNvSpPr>
              <a:spLocks noChangeShapeType="1"/>
            </p:cNvSpPr>
            <p:nvPr/>
          </p:nvSpPr>
          <p:spPr bwMode="auto">
            <a:xfrm>
              <a:off x="2417763" y="4396394"/>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7" name="Line 33"/>
            <p:cNvSpPr>
              <a:spLocks noChangeShapeType="1"/>
            </p:cNvSpPr>
            <p:nvPr/>
          </p:nvSpPr>
          <p:spPr bwMode="auto">
            <a:xfrm>
              <a:off x="3103563" y="4396394"/>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8" name="Line 34"/>
            <p:cNvSpPr>
              <a:spLocks noChangeShapeType="1"/>
            </p:cNvSpPr>
            <p:nvPr/>
          </p:nvSpPr>
          <p:spPr bwMode="auto">
            <a:xfrm>
              <a:off x="5541963" y="4320194"/>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79" name="Line 35"/>
            <p:cNvSpPr>
              <a:spLocks noChangeShapeType="1"/>
            </p:cNvSpPr>
            <p:nvPr/>
          </p:nvSpPr>
          <p:spPr bwMode="auto">
            <a:xfrm>
              <a:off x="6456363" y="4320194"/>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0" name="Freeform 36"/>
            <p:cNvSpPr>
              <a:spLocks/>
            </p:cNvSpPr>
            <p:nvPr/>
          </p:nvSpPr>
          <p:spPr bwMode="auto">
            <a:xfrm>
              <a:off x="1808163" y="2338994"/>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25981" name="Freeform 37"/>
            <p:cNvSpPr>
              <a:spLocks/>
            </p:cNvSpPr>
            <p:nvPr/>
          </p:nvSpPr>
          <p:spPr bwMode="auto">
            <a:xfrm>
              <a:off x="3789363" y="3405794"/>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25982" name="Freeform 38"/>
            <p:cNvSpPr>
              <a:spLocks/>
            </p:cNvSpPr>
            <p:nvPr/>
          </p:nvSpPr>
          <p:spPr bwMode="auto">
            <a:xfrm>
              <a:off x="2341563" y="2186594"/>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25983" name="Line 39"/>
            <p:cNvSpPr>
              <a:spLocks noChangeShapeType="1"/>
            </p:cNvSpPr>
            <p:nvPr/>
          </p:nvSpPr>
          <p:spPr bwMode="auto">
            <a:xfrm>
              <a:off x="5465763" y="3024794"/>
              <a:ext cx="1587"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4" name="Line 40"/>
            <p:cNvSpPr>
              <a:spLocks noChangeShapeType="1"/>
            </p:cNvSpPr>
            <p:nvPr/>
          </p:nvSpPr>
          <p:spPr bwMode="auto">
            <a:xfrm>
              <a:off x="6303963" y="2186594"/>
              <a:ext cx="1587"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25985" name="Freeform 41"/>
            <p:cNvSpPr>
              <a:spLocks/>
            </p:cNvSpPr>
            <p:nvPr/>
          </p:nvSpPr>
          <p:spPr bwMode="auto">
            <a:xfrm>
              <a:off x="3255963" y="3177194"/>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25986" name="Freeform 42"/>
            <p:cNvSpPr>
              <a:spLocks/>
            </p:cNvSpPr>
            <p:nvPr/>
          </p:nvSpPr>
          <p:spPr bwMode="auto">
            <a:xfrm>
              <a:off x="6280150" y="2708882"/>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25987" name="Line 43"/>
            <p:cNvSpPr>
              <a:spLocks noChangeShapeType="1"/>
            </p:cNvSpPr>
            <p:nvPr/>
          </p:nvSpPr>
          <p:spPr bwMode="auto">
            <a:xfrm>
              <a:off x="711200" y="5909282"/>
              <a:ext cx="8310563" cy="1587"/>
            </a:xfrm>
            <a:prstGeom prst="line">
              <a:avLst/>
            </a:prstGeom>
            <a:noFill/>
            <a:ln w="57240" cap="sq">
              <a:solidFill>
                <a:srgbClr val="5B9BD5"/>
              </a:solidFill>
              <a:miter lim="800000"/>
              <a:headEnd/>
              <a:tailEnd/>
            </a:ln>
          </p:spPr>
          <p:txBody>
            <a:bodyPr/>
            <a:lstStyle/>
            <a:p>
              <a:endParaRPr lang="zh-CN" altLang="en-US"/>
            </a:p>
          </p:txBody>
        </p:sp>
        <p:sp>
          <p:nvSpPr>
            <p:cNvPr id="125988" name="Freeform 44"/>
            <p:cNvSpPr>
              <a:spLocks/>
            </p:cNvSpPr>
            <p:nvPr/>
          </p:nvSpPr>
          <p:spPr bwMode="auto">
            <a:xfrm>
              <a:off x="7346950" y="1718282"/>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25989" name="Line 45"/>
            <p:cNvSpPr>
              <a:spLocks noChangeShapeType="1"/>
            </p:cNvSpPr>
            <p:nvPr/>
          </p:nvSpPr>
          <p:spPr bwMode="auto">
            <a:xfrm>
              <a:off x="1098550" y="3318482"/>
              <a:ext cx="1588"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0" name="Line 46"/>
            <p:cNvSpPr>
              <a:spLocks noChangeShapeType="1"/>
            </p:cNvSpPr>
            <p:nvPr/>
          </p:nvSpPr>
          <p:spPr bwMode="auto">
            <a:xfrm>
              <a:off x="6051550" y="5223482"/>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1" name="Line 47"/>
            <p:cNvSpPr>
              <a:spLocks noChangeShapeType="1"/>
            </p:cNvSpPr>
            <p:nvPr/>
          </p:nvSpPr>
          <p:spPr bwMode="auto">
            <a:xfrm>
              <a:off x="2774950" y="5223482"/>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2" name="Text Box 48"/>
            <p:cNvSpPr txBox="1">
              <a:spLocks noChangeArrowheads="1"/>
            </p:cNvSpPr>
            <p:nvPr/>
          </p:nvSpPr>
          <p:spPr bwMode="auto">
            <a:xfrm>
              <a:off x="341313" y="1107094"/>
              <a:ext cx="133508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Mem</a:t>
              </a:r>
            </a:p>
          </p:txBody>
        </p:sp>
        <p:sp>
          <p:nvSpPr>
            <p:cNvPr id="125993" name="Text Box 49"/>
            <p:cNvSpPr txBox="1">
              <a:spLocks noChangeArrowheads="1"/>
            </p:cNvSpPr>
            <p:nvPr/>
          </p:nvSpPr>
          <p:spPr bwMode="auto">
            <a:xfrm>
              <a:off x="5421313" y="1032482"/>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25994" name="Text Box 50"/>
            <p:cNvSpPr txBox="1">
              <a:spLocks noChangeArrowheads="1"/>
            </p:cNvSpPr>
            <p:nvPr/>
          </p:nvSpPr>
          <p:spPr bwMode="auto">
            <a:xfrm>
              <a:off x="3717925" y="4423382"/>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125995" name="Line 51"/>
            <p:cNvSpPr>
              <a:spLocks noChangeShapeType="1"/>
            </p:cNvSpPr>
            <p:nvPr/>
          </p:nvSpPr>
          <p:spPr bwMode="auto">
            <a:xfrm flipV="1">
              <a:off x="3536950" y="4383694"/>
              <a:ext cx="1588"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25996" name="Line 52"/>
            <p:cNvSpPr>
              <a:spLocks noChangeShapeType="1"/>
            </p:cNvSpPr>
            <p:nvPr/>
          </p:nvSpPr>
          <p:spPr bwMode="auto">
            <a:xfrm flipV="1">
              <a:off x="3536950" y="4383694"/>
              <a:ext cx="1588"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7" name="Line 53"/>
            <p:cNvSpPr>
              <a:spLocks noChangeShapeType="1"/>
            </p:cNvSpPr>
            <p:nvPr/>
          </p:nvSpPr>
          <p:spPr bwMode="auto">
            <a:xfrm flipV="1">
              <a:off x="6889750" y="4307494"/>
              <a:ext cx="1588"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25998" name="Text Box 54"/>
            <p:cNvSpPr txBox="1">
              <a:spLocks noChangeArrowheads="1"/>
            </p:cNvSpPr>
            <p:nvPr/>
          </p:nvSpPr>
          <p:spPr bwMode="auto">
            <a:xfrm>
              <a:off x="2946400" y="6061682"/>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25999" name="Text Box 55"/>
            <p:cNvSpPr txBox="1">
              <a:spLocks noChangeArrowheads="1"/>
            </p:cNvSpPr>
            <p:nvPr/>
          </p:nvSpPr>
          <p:spPr bwMode="auto">
            <a:xfrm>
              <a:off x="7464425" y="4461482"/>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 Mem</a:t>
              </a:r>
            </a:p>
          </p:txBody>
        </p:sp>
        <p:sp>
          <p:nvSpPr>
            <p:cNvPr id="126000" name="Text Box 56"/>
            <p:cNvSpPr txBox="1">
              <a:spLocks noChangeArrowheads="1"/>
            </p:cNvSpPr>
            <p:nvPr/>
          </p:nvSpPr>
          <p:spPr bwMode="auto">
            <a:xfrm>
              <a:off x="2397125" y="1108682"/>
              <a:ext cx="87471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sp>
          <p:nvSpPr>
            <p:cNvPr id="126001" name="Text Box 57"/>
            <p:cNvSpPr txBox="1">
              <a:spLocks noChangeArrowheads="1"/>
            </p:cNvSpPr>
            <p:nvPr/>
          </p:nvSpPr>
          <p:spPr bwMode="auto">
            <a:xfrm>
              <a:off x="1328738" y="1642082"/>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26003" name="Rectangle 59"/>
            <p:cNvSpPr>
              <a:spLocks noChangeArrowheads="1"/>
            </p:cNvSpPr>
            <p:nvPr/>
          </p:nvSpPr>
          <p:spPr bwMode="auto">
            <a:xfrm>
              <a:off x="5157788" y="3936019"/>
              <a:ext cx="762000"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26004" name="Rectangle 60"/>
            <p:cNvSpPr>
              <a:spLocks noChangeArrowheads="1"/>
            </p:cNvSpPr>
            <p:nvPr/>
          </p:nvSpPr>
          <p:spPr bwMode="auto">
            <a:xfrm>
              <a:off x="5919788" y="3936019"/>
              <a:ext cx="1149350"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Load1</a:t>
              </a:r>
            </a:p>
          </p:txBody>
        </p:sp>
        <p:sp>
          <p:nvSpPr>
            <p:cNvPr id="126005" name="Rectangle 61"/>
            <p:cNvSpPr>
              <a:spLocks noChangeArrowheads="1"/>
            </p:cNvSpPr>
            <p:nvPr/>
          </p:nvSpPr>
          <p:spPr bwMode="auto">
            <a:xfrm>
              <a:off x="4849813" y="3936019"/>
              <a:ext cx="303212" cy="193675"/>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sp>
          <p:nvSpPr>
            <p:cNvPr id="126006" name="Line 62"/>
            <p:cNvSpPr>
              <a:spLocks noChangeShapeType="1"/>
            </p:cNvSpPr>
            <p:nvPr/>
          </p:nvSpPr>
          <p:spPr bwMode="auto">
            <a:xfrm flipH="1">
              <a:off x="8488363" y="3547082"/>
              <a:ext cx="384175" cy="1587"/>
            </a:xfrm>
            <a:prstGeom prst="line">
              <a:avLst/>
            </a:prstGeom>
            <a:noFill/>
            <a:ln w="57240" cap="sq">
              <a:solidFill>
                <a:srgbClr val="5B9BD5"/>
              </a:solidFill>
              <a:miter lim="800000"/>
              <a:headEnd/>
              <a:tailEnd type="triangle" w="med" len="med"/>
            </a:ln>
          </p:spPr>
          <p:txBody>
            <a:bodyPr/>
            <a:lstStyle/>
            <a:p>
              <a:endParaRPr lang="zh-CN" altLang="en-US"/>
            </a:p>
          </p:txBody>
        </p:sp>
        <p:grpSp>
          <p:nvGrpSpPr>
            <p:cNvPr id="126007" name="Group 63"/>
            <p:cNvGrpSpPr>
              <a:grpSpLocks/>
            </p:cNvGrpSpPr>
            <p:nvPr/>
          </p:nvGrpSpPr>
          <p:grpSpPr bwMode="auto">
            <a:xfrm>
              <a:off x="6400800" y="2662844"/>
              <a:ext cx="2214563" cy="1797050"/>
              <a:chOff x="4032" y="1536"/>
              <a:chExt cx="1395" cy="1132"/>
            </a:xfrm>
          </p:grpSpPr>
          <p:sp>
            <p:nvSpPr>
              <p:cNvPr id="126011" name="Text Box 64"/>
              <p:cNvSpPr txBox="1">
                <a:spLocks noChangeArrowheads="1"/>
              </p:cNvSpPr>
              <p:nvPr/>
            </p:nvSpPr>
            <p:spPr bwMode="auto">
              <a:xfrm>
                <a:off x="4032" y="1536"/>
                <a:ext cx="647" cy="404"/>
              </a:xfrm>
              <a:prstGeom prst="rect">
                <a:avLst/>
              </a:prstGeom>
              <a:noFill/>
              <a:ln w="9525">
                <a:noFill/>
                <a:round/>
                <a:headEnd/>
                <a:tailEnd/>
              </a:ln>
            </p:spPr>
            <p:txBody>
              <a:bodyPr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Buffers</a:t>
                </a:r>
              </a:p>
            </p:txBody>
          </p:sp>
          <p:grpSp>
            <p:nvGrpSpPr>
              <p:cNvPr id="126012" name="Group 65"/>
              <p:cNvGrpSpPr>
                <a:grpSpLocks/>
              </p:cNvGrpSpPr>
              <p:nvPr/>
            </p:nvGrpSpPr>
            <p:grpSpPr bwMode="auto">
              <a:xfrm>
                <a:off x="4516" y="1903"/>
                <a:ext cx="911" cy="383"/>
                <a:chOff x="4516" y="1903"/>
                <a:chExt cx="911" cy="383"/>
              </a:xfrm>
            </p:grpSpPr>
            <p:grpSp>
              <p:nvGrpSpPr>
                <p:cNvPr id="126014" name="Group 66"/>
                <p:cNvGrpSpPr>
                  <a:grpSpLocks/>
                </p:cNvGrpSpPr>
                <p:nvPr/>
              </p:nvGrpSpPr>
              <p:grpSpPr bwMode="auto">
                <a:xfrm>
                  <a:off x="4516" y="1903"/>
                  <a:ext cx="911" cy="127"/>
                  <a:chOff x="4516" y="1903"/>
                  <a:chExt cx="911" cy="127"/>
                </a:xfrm>
              </p:grpSpPr>
              <p:sp>
                <p:nvSpPr>
                  <p:cNvPr id="238661" name="Rectangle 67"/>
                  <p:cNvSpPr>
                    <a:spLocks noChangeArrowheads="1"/>
                  </p:cNvSpPr>
                  <p:nvPr/>
                </p:nvSpPr>
                <p:spPr bwMode="auto">
                  <a:xfrm>
                    <a:off x="4516" y="1903"/>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38662" name="Rectangle 68"/>
                  <p:cNvSpPr>
                    <a:spLocks noChangeArrowheads="1"/>
                  </p:cNvSpPr>
                  <p:nvPr/>
                </p:nvSpPr>
                <p:spPr bwMode="auto">
                  <a:xfrm>
                    <a:off x="5080" y="1903"/>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Mult1</a:t>
                    </a:r>
                  </a:p>
                </p:txBody>
              </p:sp>
            </p:grpSp>
            <p:grpSp>
              <p:nvGrpSpPr>
                <p:cNvPr id="126015" name="Group 69"/>
                <p:cNvGrpSpPr>
                  <a:grpSpLocks/>
                </p:cNvGrpSpPr>
                <p:nvPr/>
              </p:nvGrpSpPr>
              <p:grpSpPr bwMode="auto">
                <a:xfrm>
                  <a:off x="4516" y="2031"/>
                  <a:ext cx="911" cy="127"/>
                  <a:chOff x="4516" y="2031"/>
                  <a:chExt cx="911" cy="127"/>
                </a:xfrm>
              </p:grpSpPr>
              <p:sp>
                <p:nvSpPr>
                  <p:cNvPr id="238659" name="Rectangle 70"/>
                  <p:cNvSpPr>
                    <a:spLocks noChangeArrowheads="1"/>
                  </p:cNvSpPr>
                  <p:nvPr/>
                </p:nvSpPr>
                <p:spPr bwMode="auto">
                  <a:xfrm>
                    <a:off x="4516" y="2031"/>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60" name="Rectangle 71"/>
                  <p:cNvSpPr>
                    <a:spLocks noChangeArrowheads="1"/>
                  </p:cNvSpPr>
                  <p:nvPr/>
                </p:nvSpPr>
                <p:spPr bwMode="auto">
                  <a:xfrm>
                    <a:off x="5080" y="2031"/>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26016" name="Group 72"/>
                <p:cNvGrpSpPr>
                  <a:grpSpLocks/>
                </p:cNvGrpSpPr>
                <p:nvPr/>
              </p:nvGrpSpPr>
              <p:grpSpPr bwMode="auto">
                <a:xfrm>
                  <a:off x="4516" y="2159"/>
                  <a:ext cx="911" cy="127"/>
                  <a:chOff x="4516" y="2159"/>
                  <a:chExt cx="911" cy="127"/>
                </a:xfrm>
              </p:grpSpPr>
              <p:sp>
                <p:nvSpPr>
                  <p:cNvPr id="238657" name="Rectangle 73"/>
                  <p:cNvSpPr>
                    <a:spLocks noChangeArrowheads="1"/>
                  </p:cNvSpPr>
                  <p:nvPr/>
                </p:nvSpPr>
                <p:spPr bwMode="auto">
                  <a:xfrm>
                    <a:off x="4516" y="2159"/>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38658" name="Rectangle 74"/>
                  <p:cNvSpPr>
                    <a:spLocks noChangeArrowheads="1"/>
                  </p:cNvSpPr>
                  <p:nvPr/>
                </p:nvSpPr>
                <p:spPr bwMode="auto">
                  <a:xfrm>
                    <a:off x="5080" y="2159"/>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sp>
            <p:nvSpPr>
              <p:cNvPr id="126013" name="Line 75"/>
              <p:cNvSpPr>
                <a:spLocks noChangeShapeType="1"/>
              </p:cNvSpPr>
              <p:nvPr/>
            </p:nvSpPr>
            <p:spPr bwMode="auto">
              <a:xfrm>
                <a:off x="5060" y="2285"/>
                <a:ext cx="0" cy="383"/>
              </a:xfrm>
              <a:prstGeom prst="line">
                <a:avLst/>
              </a:prstGeom>
              <a:noFill/>
              <a:ln w="57240" cap="sq">
                <a:solidFill>
                  <a:srgbClr val="000000"/>
                </a:solidFill>
                <a:miter lim="800000"/>
                <a:headEnd/>
                <a:tailEnd type="triangle" w="med" len="med"/>
              </a:ln>
            </p:spPr>
            <p:txBody>
              <a:bodyPr/>
              <a:lstStyle/>
              <a:p>
                <a:endParaRPr lang="zh-CN" altLang="en-US"/>
              </a:p>
            </p:txBody>
          </p:sp>
        </p:grpSp>
      </p:grpSp>
      <p:sp>
        <p:nvSpPr>
          <p:cNvPr id="126008" name="Text Box 7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0E969C4-F98B-4D9D-82C1-D84C04DAD2E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26009" name="Text Box 7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6010" name="Text Box 7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794AC55-98C5-4223-9BBC-66DEDB947E9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What does this mean physically?</a:t>
            </a:r>
            <a:endParaRPr lang="zh-CN" altLang="en-US" dirty="0"/>
          </a:p>
        </p:txBody>
      </p:sp>
    </p:spTree>
    <p:extLst>
      <p:ext uri="{BB962C8B-B14F-4D97-AF65-F5344CB8AC3E}">
        <p14:creationId xmlns:p14="http://schemas.microsoft.com/office/powerpoint/2010/main" val="330997999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032134275"/>
              </p:ext>
            </p:extLst>
          </p:nvPr>
        </p:nvGraphicFramePr>
        <p:xfrm>
          <a:off x="360363" y="1001371"/>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No</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9" name="Text Box 3"/>
          <p:cNvSpPr txBox="1">
            <a:spLocks noChangeArrowheads="1"/>
          </p:cNvSpPr>
          <p:nvPr/>
        </p:nvSpPr>
        <p:spPr bwMode="auto">
          <a:xfrm>
            <a:off x="690563" y="6316663"/>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Dispatching SUBI Instruction</a:t>
            </a:r>
          </a:p>
        </p:txBody>
      </p:sp>
      <p:sp>
        <p:nvSpPr>
          <p:cNvPr id="5" name="标题 4"/>
          <p:cNvSpPr>
            <a:spLocks noGrp="1"/>
          </p:cNvSpPr>
          <p:nvPr>
            <p:ph type="title"/>
          </p:nvPr>
        </p:nvSpPr>
        <p:spPr/>
        <p:txBody>
          <a:bodyPr/>
          <a:lstStyle/>
          <a:p>
            <a:r>
              <a:rPr lang="en-US" altLang="zh-CN" smtClean="0"/>
              <a:t>Loop Example Cycle 4</a:t>
            </a:r>
            <a:endParaRPr lang="zh-CN" altLang="en-US" dirty="0"/>
          </a:p>
        </p:txBody>
      </p:sp>
    </p:spTree>
    <p:extLst>
      <p:ext uri="{BB962C8B-B14F-4D97-AF65-F5344CB8AC3E}">
        <p14:creationId xmlns:p14="http://schemas.microsoft.com/office/powerpoint/2010/main" val="78491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9">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7532180"/>
              </p:ext>
            </p:extLst>
          </p:nvPr>
        </p:nvGraphicFramePr>
        <p:xfrm>
          <a:off x="360363" y="984745"/>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LD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F0</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solidFill>
                            <a:srgbClr val="0070C0"/>
                          </a:solidFill>
                          <a:effectLst/>
                        </a:rPr>
                        <a:t>No</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80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7" name="Text Box 3"/>
          <p:cNvSpPr txBox="1">
            <a:spLocks noChangeArrowheads="1"/>
          </p:cNvSpPr>
          <p:nvPr/>
        </p:nvSpPr>
        <p:spPr bwMode="auto">
          <a:xfrm>
            <a:off x="555625" y="6273800"/>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And, BNEZ instruction</a:t>
            </a:r>
          </a:p>
        </p:txBody>
      </p:sp>
      <p:sp>
        <p:nvSpPr>
          <p:cNvPr id="2" name="标题 1"/>
          <p:cNvSpPr>
            <a:spLocks noGrp="1"/>
          </p:cNvSpPr>
          <p:nvPr>
            <p:ph type="title"/>
          </p:nvPr>
        </p:nvSpPr>
        <p:spPr/>
        <p:txBody>
          <a:bodyPr/>
          <a:lstStyle/>
          <a:p>
            <a:r>
              <a:rPr lang="en-US" altLang="zh-CN" smtClean="0"/>
              <a:t>Loop Example Cycle 5</a:t>
            </a:r>
            <a:endParaRPr lang="zh-CN" altLang="en-US" dirty="0"/>
          </a:p>
        </p:txBody>
      </p:sp>
    </p:spTree>
    <p:extLst>
      <p:ext uri="{BB962C8B-B14F-4D97-AF65-F5344CB8AC3E}">
        <p14:creationId xmlns:p14="http://schemas.microsoft.com/office/powerpoint/2010/main" val="319513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93259116"/>
              </p:ext>
            </p:extLst>
          </p:nvPr>
        </p:nvGraphicFramePr>
        <p:xfrm>
          <a:off x="287338" y="929677"/>
          <a:ext cx="8569324" cy="5340356"/>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883197">
                  <a:extLst>
                    <a:ext uri="{9D8B030D-6E8A-4147-A177-3AD203B41FA5}">
                      <a16:colId xmlns:a16="http://schemas.microsoft.com/office/drawing/2014/main" val="20009"/>
                    </a:ext>
                  </a:extLst>
                </a:gridCol>
                <a:gridCol w="651110">
                  <a:extLst>
                    <a:ext uri="{9D8B030D-6E8A-4147-A177-3AD203B41FA5}">
                      <a16:colId xmlns:a16="http://schemas.microsoft.com/office/drawing/2014/main" val="20010"/>
                    </a:ext>
                  </a:extLst>
                </a:gridCol>
                <a:gridCol w="669195">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775">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b="0" i="0" u="none" strike="noStrike" dirty="0" smtClean="0">
                          <a:solidFill>
                            <a:srgbClr val="FF00FF"/>
                          </a:solidFill>
                          <a:effectLst/>
                          <a:latin typeface="+mn-lt"/>
                          <a:ea typeface="+mn-ea"/>
                        </a:rPr>
                        <a:t>Yes</a:t>
                      </a:r>
                      <a:r>
                        <a:rPr lang="en-US" sz="1400" b="0" i="0" u="none" strike="noStrike" baseline="0" dirty="0" smtClean="0">
                          <a:solidFill>
                            <a:srgbClr val="FF00FF"/>
                          </a:solidFill>
                          <a:effectLst/>
                          <a:latin typeface="+mn-lt"/>
                          <a:ea typeface="+mn-ea"/>
                        </a:rPr>
                        <a:t> </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0070C0"/>
                          </a:solidFill>
                          <a:effectLst/>
                          <a:latin typeface="+mn-lt"/>
                          <a:ea typeface="+mn-ea"/>
                        </a:rPr>
                        <a:t>Yes</a:t>
                      </a:r>
                      <a:endParaRPr 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4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ctr"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a:effectLst/>
                        </a:rPr>
                        <a:t>No</a:t>
                      </a:r>
                      <a:endParaRPr 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4"/>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r>
                        <a:rPr lang="en-US" altLang="zh-CN" sz="1600" u="none" strike="noStrike" dirty="0" smtClean="0">
                          <a:effectLst/>
                        </a:rPr>
                        <a:t>6</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b="0" i="0" u="none" strike="noStrike" dirty="0" smtClean="0">
                          <a:solidFill>
                            <a:srgbClr val="FF00FF"/>
                          </a:solidFill>
                          <a:effectLst/>
                          <a:latin typeface="+mn-lt"/>
                          <a:ea typeface="+mn-ea"/>
                        </a:rPr>
                        <a:t>YES</a:t>
                      </a:r>
                      <a:endParaRPr 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4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4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5"/>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F2</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a:effectLst/>
                        </a:rPr>
                        <a:t>No</a:t>
                      </a:r>
                      <a:endParaRPr lang="en-US" sz="14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solidFill>
                            <a:srgbClr val="0070C0"/>
                          </a:solidFill>
                          <a:effectLst/>
                        </a:rPr>
                        <a:t>0</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400" u="none" strike="noStrike" dirty="0">
                          <a:effectLst/>
                        </a:rPr>
                        <a:t>No</a:t>
                      </a:r>
                      <a:endParaRPr 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7"/>
                  </a:ext>
                </a:extLst>
              </a:tr>
              <a:tr h="293323">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8"/>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09"/>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0"/>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1"/>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2"/>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3"/>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No</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4"/>
                  </a:ext>
                </a:extLst>
              </a:tr>
              <a:tr h="86858">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5"/>
                  </a:ext>
                </a:extLst>
              </a:tr>
              <a:tr h="291775">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21"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6"/>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7"/>
                  </a:ext>
                </a:extLst>
              </a:tr>
              <a:tr h="291775">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chemeClr val="dk1"/>
                          </a:solidFill>
                          <a:effectLst/>
                          <a:latin typeface="+mn-lt"/>
                          <a:ea typeface="+mn-ea"/>
                        </a:rPr>
                        <a:t>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1"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1"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1" marB="0" anchor="ctr"/>
                </a:tc>
                <a:extLst>
                  <a:ext uri="{0D108BD9-81ED-4DB2-BD59-A6C34878D82A}">
                    <a16:rowId xmlns:a16="http://schemas.microsoft.com/office/drawing/2014/main" val="10018"/>
                  </a:ext>
                </a:extLst>
              </a:tr>
            </a:tbl>
          </a:graphicData>
        </a:graphic>
      </p:graphicFrame>
      <p:sp>
        <p:nvSpPr>
          <p:cNvPr id="8" name="Text Box 3"/>
          <p:cNvSpPr txBox="1">
            <a:spLocks noChangeArrowheads="1"/>
          </p:cNvSpPr>
          <p:nvPr/>
        </p:nvSpPr>
        <p:spPr bwMode="auto">
          <a:xfrm>
            <a:off x="555625" y="6207125"/>
            <a:ext cx="803275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注意：</a:t>
            </a:r>
            <a:r>
              <a:rPr lang="en-US" altLang="zh-CN" sz="2000">
                <a:solidFill>
                  <a:srgbClr val="5B9BD5"/>
                </a:solidFill>
              </a:rPr>
              <a:t>F0 </a:t>
            </a:r>
            <a:r>
              <a:rPr lang="zh-CN" altLang="en-US" sz="2000">
                <a:solidFill>
                  <a:srgbClr val="5B9BD5"/>
                </a:solidFill>
              </a:rPr>
              <a:t>不是从</a:t>
            </a:r>
            <a:r>
              <a:rPr lang="en-US" altLang="zh-CN" sz="2000">
                <a:solidFill>
                  <a:srgbClr val="5B9BD5"/>
                </a:solidFill>
              </a:rPr>
              <a:t>80</a:t>
            </a:r>
            <a:r>
              <a:rPr lang="zh-CN" altLang="en-US" sz="2000">
                <a:solidFill>
                  <a:srgbClr val="5B9BD5"/>
                </a:solidFill>
              </a:rPr>
              <a:t>地址处装载的值</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6</a:t>
            </a:r>
            <a:endParaRPr lang="zh-CN" altLang="en-US" dirty="0"/>
          </a:p>
        </p:txBody>
      </p:sp>
    </p:spTree>
    <p:extLst>
      <p:ext uri="{BB962C8B-B14F-4D97-AF65-F5344CB8AC3E}">
        <p14:creationId xmlns:p14="http://schemas.microsoft.com/office/powerpoint/2010/main" val="1415377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8">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2"/>
          <p:cNvSpPr txBox="1">
            <a:spLocks noChangeArrowheads="1"/>
          </p:cNvSpPr>
          <p:nvPr/>
        </p:nvSpPr>
        <p:spPr bwMode="auto">
          <a:xfrm>
            <a:off x="5535029" y="5239543"/>
            <a:ext cx="3462099" cy="924365"/>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dirty="0">
                <a:solidFill>
                  <a:srgbClr val="FF0000"/>
                </a:solidFill>
              </a:rPr>
              <a:t> </a:t>
            </a:r>
            <a:r>
              <a:rPr lang="en-US" altLang="zh-CN" sz="2000" b="1" dirty="0">
                <a:solidFill>
                  <a:srgbClr val="FF0000"/>
                </a:solidFill>
              </a:rPr>
              <a:t>10 clocks: </a:t>
            </a:r>
            <a:r>
              <a:rPr lang="zh-CN" altLang="zh-CN" sz="2000" b="1" dirty="0">
                <a:solidFill>
                  <a:srgbClr val="FF0000"/>
                </a:solidFill>
              </a:rPr>
              <a:t>是否可以通过调整代码顺序使</a:t>
            </a:r>
            <a:r>
              <a:rPr lang="en-US" altLang="zh-CN" sz="2000" b="1" dirty="0">
                <a:solidFill>
                  <a:srgbClr val="FF0000"/>
                </a:solidFill>
              </a:rPr>
              <a:t>stalls</a:t>
            </a:r>
            <a:r>
              <a:rPr lang="zh-CN" altLang="zh-CN" sz="2000" b="1" dirty="0">
                <a:solidFill>
                  <a:srgbClr val="FF0000"/>
                </a:solidFill>
              </a:rPr>
              <a:t>减到</a:t>
            </a:r>
            <a:r>
              <a:rPr lang="zh-CN" altLang="zh-CN" sz="2000" b="1" dirty="0" smtClean="0">
                <a:solidFill>
                  <a:srgbClr val="FF0000"/>
                </a:solidFill>
              </a:rPr>
              <a:t>最小</a:t>
            </a:r>
            <a:r>
              <a:rPr lang="zh-CN" altLang="en-US" sz="2000" b="1" dirty="0" smtClean="0">
                <a:solidFill>
                  <a:srgbClr val="FF0000"/>
                </a:solidFill>
              </a:rPr>
              <a:t>？</a:t>
            </a:r>
            <a:endParaRPr lang="zh-CN" altLang="zh-CN" sz="2000" b="1" dirty="0">
              <a:solidFill>
                <a:srgbClr val="FF0000"/>
              </a:solidFill>
            </a:endParaRPr>
          </a:p>
        </p:txBody>
      </p:sp>
      <p:sp>
        <p:nvSpPr>
          <p:cNvPr id="70660" name="Rectangle 3"/>
          <p:cNvSpPr>
            <a:spLocks noChangeArrowheads="1"/>
          </p:cNvSpPr>
          <p:nvPr/>
        </p:nvSpPr>
        <p:spPr bwMode="auto">
          <a:xfrm>
            <a:off x="539750" y="1125538"/>
            <a:ext cx="8210550" cy="3854450"/>
          </a:xfrm>
          <a:prstGeom prst="rect">
            <a:avLst/>
          </a:prstGeom>
          <a:noFill/>
          <a:ln w="9525">
            <a:noFill/>
            <a:round/>
            <a:headEnd/>
            <a:tailEnd/>
          </a:ln>
        </p:spPr>
        <p:txBody>
          <a:bodyPr lIns="90360" tIns="44280" rIns="90360" bIns="44280"/>
          <a:lstStyle/>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400" b="1" dirty="0">
                <a:solidFill>
                  <a:srgbClr val="000000"/>
                </a:solidFill>
                <a:latin typeface="Arial" pitchFamily="34" charset="0"/>
              </a:rPr>
              <a:t> </a:t>
            </a:r>
            <a:r>
              <a:rPr lang="en-US" altLang="zh-CN" sz="1600" b="1" dirty="0">
                <a:solidFill>
                  <a:srgbClr val="000000"/>
                </a:solidFill>
                <a:latin typeface="Arial" pitchFamily="34" charset="0"/>
              </a:rPr>
              <a:t>1 Loop:	LD	</a:t>
            </a:r>
            <a:r>
              <a:rPr lang="en-US" altLang="zh-CN" sz="1600" b="1" dirty="0">
                <a:solidFill>
                  <a:srgbClr val="0563C1"/>
                </a:solidFill>
                <a:latin typeface="Arial" pitchFamily="34" charset="0"/>
              </a:rPr>
              <a:t>F0</a:t>
            </a:r>
            <a:r>
              <a:rPr lang="en-US" altLang="zh-CN" sz="1600" b="1" dirty="0">
                <a:solidFill>
                  <a:srgbClr val="000000"/>
                </a:solidFill>
                <a:latin typeface="Arial" pitchFamily="34" charset="0"/>
              </a:rPr>
              <a:t>,0(R1)	;F0=vector element</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2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3		ADDD	</a:t>
            </a:r>
            <a:r>
              <a:rPr lang="en-US" altLang="zh-CN" sz="1600" b="1" dirty="0">
                <a:solidFill>
                  <a:srgbClr val="FF0000"/>
                </a:solidFill>
                <a:latin typeface="Arial" pitchFamily="34" charset="0"/>
              </a:rPr>
              <a:t>F4</a:t>
            </a:r>
            <a:r>
              <a:rPr lang="en-US" altLang="zh-CN" sz="1600" b="1" dirty="0">
                <a:solidFill>
                  <a:srgbClr val="000000"/>
                </a:solidFill>
                <a:latin typeface="Arial" pitchFamily="34" charset="0"/>
              </a:rPr>
              <a:t>,</a:t>
            </a:r>
            <a:r>
              <a:rPr lang="en-US" altLang="zh-CN" sz="1600" b="1" dirty="0">
                <a:solidFill>
                  <a:srgbClr val="0563C1"/>
                </a:solidFill>
                <a:latin typeface="Arial" pitchFamily="34" charset="0"/>
              </a:rPr>
              <a:t>F0</a:t>
            </a:r>
            <a:r>
              <a:rPr lang="en-US" altLang="zh-CN" sz="1600" b="1" dirty="0">
                <a:solidFill>
                  <a:srgbClr val="000000"/>
                </a:solidFill>
                <a:latin typeface="Arial" pitchFamily="34" charset="0"/>
              </a:rPr>
              <a:t>,F2	;add scalar in F2</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4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5	                </a:t>
            </a:r>
            <a:r>
              <a:rPr lang="en-US" altLang="zh-CN" sz="1600" b="1" dirty="0">
                <a:solidFill>
                  <a:srgbClr val="0563C1"/>
                </a:solidFill>
                <a:latin typeface="Arial" pitchFamily="34" charset="0"/>
              </a:rPr>
              <a:t>stall</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6 	                SD	0(R1),</a:t>
            </a:r>
            <a:r>
              <a:rPr lang="en-US" altLang="zh-CN" sz="1600" b="1" dirty="0">
                <a:solidFill>
                  <a:srgbClr val="FF0000"/>
                </a:solidFill>
                <a:latin typeface="Arial" pitchFamily="34" charset="0"/>
              </a:rPr>
              <a:t>F4</a:t>
            </a:r>
            <a:r>
              <a:rPr lang="en-US" altLang="zh-CN" sz="1600" b="1" dirty="0">
                <a:solidFill>
                  <a:srgbClr val="000000"/>
                </a:solidFill>
                <a:latin typeface="Arial" pitchFamily="34" charset="0"/>
              </a:rPr>
              <a:t>	;store result</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7 	                SUBI	</a:t>
            </a:r>
            <a:r>
              <a:rPr lang="en-US" altLang="zh-CN" sz="1600" b="1" dirty="0">
                <a:solidFill>
                  <a:srgbClr val="C00000"/>
                </a:solidFill>
                <a:latin typeface="Arial" pitchFamily="34" charset="0"/>
              </a:rPr>
              <a:t>R1</a:t>
            </a:r>
            <a:r>
              <a:rPr lang="en-US" altLang="zh-CN" sz="1600" b="1" dirty="0">
                <a:solidFill>
                  <a:srgbClr val="000000"/>
                </a:solidFill>
                <a:latin typeface="Arial" pitchFamily="34" charset="0"/>
              </a:rPr>
              <a:t>,R1,8	;decrement pointer 8B (DW)</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8                  </a:t>
            </a:r>
            <a:r>
              <a:rPr lang="en-US" altLang="zh-CN" sz="1600" b="1" dirty="0">
                <a:solidFill>
                  <a:srgbClr val="0563C1"/>
                </a:solidFill>
                <a:latin typeface="Arial" pitchFamily="34" charset="0"/>
              </a:rPr>
              <a:t>stall   </a:t>
            </a:r>
            <a:r>
              <a:rPr lang="en-US" altLang="zh-CN" sz="1600" b="1" dirty="0">
                <a:solidFill>
                  <a:srgbClr val="000000"/>
                </a:solidFill>
                <a:latin typeface="Arial" pitchFamily="34" charset="0"/>
              </a:rPr>
              <a:t>                        </a:t>
            </a:r>
            <a:r>
              <a:rPr lang="en-US" altLang="zh-CN" sz="1600" b="1" dirty="0" smtClean="0">
                <a:solidFill>
                  <a:srgbClr val="000000"/>
                </a:solidFill>
                <a:latin typeface="Arial" pitchFamily="34" charset="0"/>
              </a:rPr>
              <a:t>    </a:t>
            </a:r>
            <a:r>
              <a:rPr lang="en-US" altLang="zh-CN" sz="1600" b="1" dirty="0" smtClean="0">
                <a:solidFill>
                  <a:srgbClr val="0563C1"/>
                </a:solidFill>
                <a:latin typeface="Arial" pitchFamily="34" charset="0"/>
              </a:rPr>
              <a:t>；</a:t>
            </a:r>
            <a:endParaRPr lang="en-US" altLang="zh-CN" sz="1600" b="1" dirty="0">
              <a:solidFill>
                <a:srgbClr val="0563C1"/>
              </a:solidFill>
              <a:latin typeface="Arial" pitchFamily="34" charset="0"/>
            </a:endParaRP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zh-CN" altLang="zh-CN" sz="1600" b="1" dirty="0">
                <a:solidFill>
                  <a:srgbClr val="000000"/>
                </a:solidFill>
                <a:latin typeface="Arial" pitchFamily="34" charset="0"/>
              </a:rPr>
              <a:t> </a:t>
            </a:r>
            <a:r>
              <a:rPr lang="en-US" altLang="zh-CN" sz="1600" b="1" dirty="0">
                <a:solidFill>
                  <a:srgbClr val="000000"/>
                </a:solidFill>
                <a:latin typeface="Arial" pitchFamily="34" charset="0"/>
              </a:rPr>
              <a:t>9	                BNEZ	</a:t>
            </a:r>
            <a:r>
              <a:rPr lang="en-US" altLang="zh-CN" sz="1600" b="1" dirty="0">
                <a:solidFill>
                  <a:srgbClr val="C00000"/>
                </a:solidFill>
                <a:latin typeface="Arial" pitchFamily="34" charset="0"/>
              </a:rPr>
              <a:t>R1</a:t>
            </a:r>
            <a:r>
              <a:rPr lang="en-US" altLang="zh-CN" sz="1600" b="1" dirty="0">
                <a:solidFill>
                  <a:srgbClr val="000000"/>
                </a:solidFill>
                <a:latin typeface="Arial" pitchFamily="34" charset="0"/>
              </a:rPr>
              <a:t>,Loop	;branch R1!=zero</a:t>
            </a:r>
          </a:p>
          <a:p>
            <a:pPr marL="285750" indent="-284163" eaLnBrk="1" hangingPunct="1">
              <a:lnSpc>
                <a:spcPct val="90000"/>
              </a:lnSpc>
              <a:spcBef>
                <a:spcPts val="75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1600" b="1" dirty="0">
                <a:solidFill>
                  <a:srgbClr val="000000"/>
                </a:solidFill>
                <a:latin typeface="Arial" pitchFamily="34" charset="0"/>
              </a:rPr>
              <a:t> 10	                </a:t>
            </a:r>
            <a:r>
              <a:rPr lang="en-US" altLang="zh-CN" sz="1600" b="1" dirty="0">
                <a:solidFill>
                  <a:srgbClr val="0563C1"/>
                </a:solidFill>
                <a:latin typeface="Arial" pitchFamily="34" charset="0"/>
              </a:rPr>
              <a:t>stall                               </a:t>
            </a:r>
            <a:r>
              <a:rPr lang="en-US" altLang="zh-CN" sz="1600" b="1" dirty="0" smtClean="0">
                <a:solidFill>
                  <a:srgbClr val="000000"/>
                </a:solidFill>
                <a:latin typeface="Arial" pitchFamily="34" charset="0"/>
              </a:rPr>
              <a:t>;</a:t>
            </a:r>
            <a:r>
              <a:rPr lang="en-US" altLang="zh-CN" sz="1600" b="1" dirty="0">
                <a:solidFill>
                  <a:srgbClr val="000000"/>
                </a:solidFill>
                <a:latin typeface="Arial" pitchFamily="34" charset="0"/>
              </a:rPr>
              <a:t>delayed branch slot</a:t>
            </a:r>
          </a:p>
        </p:txBody>
      </p:sp>
      <p:sp>
        <p:nvSpPr>
          <p:cNvPr id="70661" name="Rectangle 4"/>
          <p:cNvSpPr>
            <a:spLocks noChangeArrowheads="1"/>
          </p:cNvSpPr>
          <p:nvPr/>
        </p:nvSpPr>
        <p:spPr bwMode="auto">
          <a:xfrm>
            <a:off x="595313" y="4489450"/>
            <a:ext cx="7340600" cy="1797050"/>
          </a:xfrm>
          <a:prstGeom prst="rect">
            <a:avLst/>
          </a:prstGeom>
          <a:noFill/>
          <a:ln w="9525">
            <a:noFill/>
            <a:round/>
            <a:headEnd/>
            <a:tailEnd/>
          </a:ln>
        </p:spPr>
        <p:txBody>
          <a:bodyPr lIns="90360" tIns="44280" rIns="90360" bIns="44280"/>
          <a:lstStyle/>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zh-CN" altLang="zh-CN" sz="1600" b="1" i="1" dirty="0">
                <a:solidFill>
                  <a:srgbClr val="000000"/>
                </a:solidFill>
                <a:latin typeface="Arial" pitchFamily="34" charset="0"/>
              </a:rPr>
              <a:t>产生结果的指令       使用结果的指令	所需的延时</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FP ALU op	Another FP ALU op	3</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FP ALU op	Store double	2 </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Load double	FP ALU op</a:t>
            </a:r>
            <a:r>
              <a:rPr lang="zh-CN" altLang="zh-CN" sz="1600" b="1" dirty="0">
                <a:solidFill>
                  <a:srgbClr val="000000"/>
                </a:solidFill>
                <a:latin typeface="Arial" pitchFamily="34" charset="0"/>
              </a:rPr>
              <a:t>	1</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Load double	Store double	0</a:t>
            </a:r>
          </a:p>
          <a:p>
            <a:pPr eaLnBrk="1" hangingPunct="1">
              <a:lnSpc>
                <a:spcPct val="90000"/>
              </a:lnSpc>
              <a:spcBef>
                <a:spcPts val="600"/>
              </a:spcBef>
              <a:buSzPct val="100000"/>
              <a:tabLst>
                <a:tab pos="0" algn="l"/>
                <a:tab pos="20574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Integer op	Integer op	0</a:t>
            </a:r>
          </a:p>
        </p:txBody>
      </p:sp>
      <p:sp>
        <p:nvSpPr>
          <p:cNvPr id="70662"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A74588-A2B6-4CE1-B38F-1D3F75F25D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0663"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dirty="0">
                <a:solidFill>
                  <a:srgbClr val="898989"/>
                </a:solidFill>
              </a:rPr>
              <a:t>计算机体系结构</a:t>
            </a:r>
          </a:p>
        </p:txBody>
      </p:sp>
      <p:sp>
        <p:nvSpPr>
          <p:cNvPr id="70664"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F68687-96BA-479B-B9B7-87434DC8509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FP </a:t>
            </a:r>
            <a:r>
              <a:rPr lang="zh-CN" altLang="zh-CN" smtClean="0"/>
              <a:t>循环中的</a:t>
            </a:r>
            <a:r>
              <a:rPr lang="en-US" altLang="zh-CN" smtClean="0"/>
              <a:t>Stalls</a:t>
            </a:r>
            <a:endParaRPr lang="zh-CN" altLang="en-US" dirty="0"/>
          </a:p>
        </p:txBody>
      </p:sp>
    </p:spTree>
    <p:extLst>
      <p:ext uri="{BB962C8B-B14F-4D97-AF65-F5344CB8AC3E}">
        <p14:creationId xmlns:p14="http://schemas.microsoft.com/office/powerpoint/2010/main" val="20988561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07034213"/>
              </p:ext>
            </p:extLst>
          </p:nvPr>
        </p:nvGraphicFramePr>
        <p:xfrm>
          <a:off x="360363" y="976432"/>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LD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R1</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80</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F2</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对寄存器文件的操作都是第</a:t>
            </a:r>
            <a:r>
              <a:rPr lang="en-US" altLang="zh-CN" sz="2000">
                <a:solidFill>
                  <a:srgbClr val="5B9BD5"/>
                </a:solidFill>
              </a:rPr>
              <a:t>2</a:t>
            </a:r>
            <a:r>
              <a:rPr lang="zh-CN" altLang="en-US" sz="2000">
                <a:solidFill>
                  <a:srgbClr val="5B9BD5"/>
                </a:solidFill>
              </a:rPr>
              <a:t>次循环的指令</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7</a:t>
            </a:r>
            <a:endParaRPr lang="zh-CN" altLang="en-US" dirty="0"/>
          </a:p>
        </p:txBody>
      </p:sp>
    </p:spTree>
    <p:extLst>
      <p:ext uri="{BB962C8B-B14F-4D97-AF65-F5344CB8AC3E}">
        <p14:creationId xmlns:p14="http://schemas.microsoft.com/office/powerpoint/2010/main" val="412833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34858557"/>
              </p:ext>
            </p:extLst>
          </p:nvPr>
        </p:nvGraphicFramePr>
        <p:xfrm>
          <a:off x="360363" y="976432"/>
          <a:ext cx="8318500" cy="5338764"/>
        </p:xfrm>
        <a:graphic>
          <a:graphicData uri="http://schemas.openxmlformats.org/drawingml/2006/table">
            <a:tbl>
              <a:tblPr>
                <a:tableStyleId>{5C22544A-7EE6-4342-B048-85BDC9FD1C3A}</a:tableStyleId>
              </a:tblPr>
              <a:tblGrid>
                <a:gridCol w="694599">
                  <a:extLst>
                    <a:ext uri="{9D8B030D-6E8A-4147-A177-3AD203B41FA5}">
                      <a16:colId xmlns:a16="http://schemas.microsoft.com/office/drawing/2014/main" val="20000"/>
                    </a:ext>
                  </a:extLst>
                </a:gridCol>
                <a:gridCol w="586069">
                  <a:extLst>
                    <a:ext uri="{9D8B030D-6E8A-4147-A177-3AD203B41FA5}">
                      <a16:colId xmlns:a16="http://schemas.microsoft.com/office/drawing/2014/main" val="20001"/>
                    </a:ext>
                  </a:extLst>
                </a:gridCol>
                <a:gridCol w="824328">
                  <a:extLst>
                    <a:ext uri="{9D8B030D-6E8A-4147-A177-3AD203B41FA5}">
                      <a16:colId xmlns:a16="http://schemas.microsoft.com/office/drawing/2014/main" val="20002"/>
                    </a:ext>
                  </a:extLst>
                </a:gridCol>
                <a:gridCol w="526250">
                  <a:extLst>
                    <a:ext uri="{9D8B030D-6E8A-4147-A177-3AD203B41FA5}">
                      <a16:colId xmlns:a16="http://schemas.microsoft.com/office/drawing/2014/main" val="20003"/>
                    </a:ext>
                  </a:extLst>
                </a:gridCol>
                <a:gridCol w="614094">
                  <a:extLst>
                    <a:ext uri="{9D8B030D-6E8A-4147-A177-3AD203B41FA5}">
                      <a16:colId xmlns:a16="http://schemas.microsoft.com/office/drawing/2014/main" val="20004"/>
                    </a:ext>
                  </a:extLst>
                </a:gridCol>
                <a:gridCol w="595319">
                  <a:extLst>
                    <a:ext uri="{9D8B030D-6E8A-4147-A177-3AD203B41FA5}">
                      <a16:colId xmlns:a16="http://schemas.microsoft.com/office/drawing/2014/main" val="20005"/>
                    </a:ext>
                  </a:extLst>
                </a:gridCol>
                <a:gridCol w="624565">
                  <a:extLst>
                    <a:ext uri="{9D8B030D-6E8A-4147-A177-3AD203B41FA5}">
                      <a16:colId xmlns:a16="http://schemas.microsoft.com/office/drawing/2014/main" val="20006"/>
                    </a:ext>
                  </a:extLst>
                </a:gridCol>
                <a:gridCol w="576158">
                  <a:extLst>
                    <a:ext uri="{9D8B030D-6E8A-4147-A177-3AD203B41FA5}">
                      <a16:colId xmlns:a16="http://schemas.microsoft.com/office/drawing/2014/main" val="20007"/>
                    </a:ext>
                  </a:extLst>
                </a:gridCol>
                <a:gridCol w="619748">
                  <a:extLst>
                    <a:ext uri="{9D8B030D-6E8A-4147-A177-3AD203B41FA5}">
                      <a16:colId xmlns:a16="http://schemas.microsoft.com/office/drawing/2014/main" val="20008"/>
                    </a:ext>
                  </a:extLst>
                </a:gridCol>
                <a:gridCol w="690226">
                  <a:extLst>
                    <a:ext uri="{9D8B030D-6E8A-4147-A177-3AD203B41FA5}">
                      <a16:colId xmlns:a16="http://schemas.microsoft.com/office/drawing/2014/main" val="20009"/>
                    </a:ext>
                  </a:extLst>
                </a:gridCol>
                <a:gridCol w="698854">
                  <a:extLst>
                    <a:ext uri="{9D8B030D-6E8A-4147-A177-3AD203B41FA5}">
                      <a16:colId xmlns:a16="http://schemas.microsoft.com/office/drawing/2014/main" val="20010"/>
                    </a:ext>
                  </a:extLst>
                </a:gridCol>
                <a:gridCol w="612575">
                  <a:extLst>
                    <a:ext uri="{9D8B030D-6E8A-4147-A177-3AD203B41FA5}">
                      <a16:colId xmlns:a16="http://schemas.microsoft.com/office/drawing/2014/main" val="20011"/>
                    </a:ext>
                  </a:extLst>
                </a:gridCol>
                <a:gridCol w="655715">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MULTD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mn-lt"/>
                          <a:ea typeface="+mn-ea"/>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2</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LD</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MULTD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F4</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F0</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F2</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1" marR="7621"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solidFill>
                            <a:srgbClr val="0070C0"/>
                          </a:solidFill>
                          <a:effectLst/>
                        </a:rPr>
                        <a:t>2</a:t>
                      </a:r>
                      <a:endParaRPr lang="en-US" altLang="zh-CN"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SD</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solidFill>
                            <a:srgbClr val="0070C0"/>
                          </a:solidFill>
                          <a:effectLst/>
                        </a:rPr>
                        <a:t>F4 </a:t>
                      </a:r>
                      <a:endParaRPr lang="en-US" sz="1600" b="0" i="0" u="none" strike="noStrike">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solidFill>
                            <a:srgbClr val="0070C0"/>
                          </a:solidFill>
                          <a:effectLst/>
                        </a:rPr>
                        <a:t>0</a:t>
                      </a:r>
                      <a:endParaRPr lang="en-US" altLang="zh-CN"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solidFill>
                            <a:srgbClr val="0070C0"/>
                          </a:solidFill>
                          <a:effectLst/>
                        </a:rPr>
                        <a:t>R1</a:t>
                      </a:r>
                      <a:endParaRPr 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zh-CN" altLang="en-US" sz="1600" u="none" strike="noStrike" dirty="0">
                          <a:solidFill>
                            <a:srgbClr val="0070C0"/>
                          </a:solidFill>
                          <a:effectLst/>
                        </a:rPr>
                        <a:t>　</a:t>
                      </a:r>
                      <a:endParaRPr lang="zh-CN" altLang="en-US" sz="16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1" marR="7621"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chemeClr val="dk1"/>
                          </a:solidFill>
                          <a:effectLst/>
                          <a:latin typeface="+mn-lt"/>
                          <a:ea typeface="+mn-ea"/>
                        </a:rPr>
                        <a:t>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1" marR="7621"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000">
                <a:solidFill>
                  <a:srgbClr val="5B9BD5"/>
                </a:solidFill>
              </a:rPr>
              <a:t>第</a:t>
            </a:r>
            <a:r>
              <a:rPr lang="en-US" altLang="zh-CN" sz="2000">
                <a:solidFill>
                  <a:srgbClr val="5B9BD5"/>
                </a:solidFill>
              </a:rPr>
              <a:t>1</a:t>
            </a:r>
            <a:r>
              <a:rPr lang="zh-CN" altLang="en-US" sz="2000">
                <a:solidFill>
                  <a:srgbClr val="5B9BD5"/>
                </a:solidFill>
              </a:rPr>
              <a:t>次循环与第</a:t>
            </a:r>
            <a:r>
              <a:rPr lang="en-US" altLang="zh-CN" sz="2000">
                <a:solidFill>
                  <a:srgbClr val="5B9BD5"/>
                </a:solidFill>
              </a:rPr>
              <a:t>2</a:t>
            </a:r>
            <a:r>
              <a:rPr lang="zh-CN" altLang="en-US" sz="2000">
                <a:solidFill>
                  <a:srgbClr val="5B9BD5"/>
                </a:solidFill>
              </a:rPr>
              <a:t>次循环重叠执行</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8</a:t>
            </a:r>
            <a:endParaRPr lang="zh-CN" altLang="en-US" dirty="0"/>
          </a:p>
        </p:txBody>
      </p:sp>
    </p:spTree>
    <p:extLst>
      <p:ext uri="{BB962C8B-B14F-4D97-AF65-F5344CB8AC3E}">
        <p14:creationId xmlns:p14="http://schemas.microsoft.com/office/powerpoint/2010/main" val="301571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958850"/>
            <a:ext cx="8942388" cy="5397500"/>
            <a:chOff x="79375" y="808038"/>
            <a:chExt cx="8942388" cy="5397500"/>
          </a:xfrm>
        </p:grpSpPr>
        <p:sp>
          <p:nvSpPr>
            <p:cNvPr id="245763" name="Rectangle 2"/>
            <p:cNvSpPr>
              <a:spLocks noChangeArrowheads="1"/>
            </p:cNvSpPr>
            <p:nvPr/>
          </p:nvSpPr>
          <p:spPr bwMode="auto">
            <a:xfrm>
              <a:off x="717550" y="18748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45764" name="Rectangle 3"/>
            <p:cNvSpPr>
              <a:spLocks noChangeArrowheads="1"/>
            </p:cNvSpPr>
            <p:nvPr/>
          </p:nvSpPr>
          <p:spPr bwMode="auto">
            <a:xfrm>
              <a:off x="717550" y="20780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72</a:t>
              </a:r>
            </a:p>
          </p:txBody>
        </p:sp>
        <p:sp>
          <p:nvSpPr>
            <p:cNvPr id="245765" name="Rectangle 4"/>
            <p:cNvSpPr>
              <a:spLocks noChangeArrowheads="1"/>
            </p:cNvSpPr>
            <p:nvPr/>
          </p:nvSpPr>
          <p:spPr bwMode="auto">
            <a:xfrm>
              <a:off x="717550" y="22812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6" name="Rectangle 5"/>
            <p:cNvSpPr>
              <a:spLocks noChangeArrowheads="1"/>
            </p:cNvSpPr>
            <p:nvPr/>
          </p:nvSpPr>
          <p:spPr bwMode="auto">
            <a:xfrm>
              <a:off x="717550" y="24844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7" name="Rectangle 6"/>
            <p:cNvSpPr>
              <a:spLocks noChangeArrowheads="1"/>
            </p:cNvSpPr>
            <p:nvPr/>
          </p:nvSpPr>
          <p:spPr bwMode="auto">
            <a:xfrm>
              <a:off x="717550" y="26876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68" name="Rectangle 7"/>
            <p:cNvSpPr>
              <a:spLocks noChangeArrowheads="1"/>
            </p:cNvSpPr>
            <p:nvPr/>
          </p:nvSpPr>
          <p:spPr bwMode="auto">
            <a:xfrm>
              <a:off x="717550" y="2890838"/>
              <a:ext cx="9144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05" name="Line 8"/>
            <p:cNvSpPr>
              <a:spLocks noChangeShapeType="1"/>
            </p:cNvSpPr>
            <p:nvPr/>
          </p:nvSpPr>
          <p:spPr bwMode="auto">
            <a:xfrm>
              <a:off x="1098550" y="1265238"/>
              <a:ext cx="1588"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32106" name="Group 9"/>
            <p:cNvGrpSpPr>
              <a:grpSpLocks/>
            </p:cNvGrpSpPr>
            <p:nvPr/>
          </p:nvGrpSpPr>
          <p:grpSpPr bwMode="auto">
            <a:xfrm>
              <a:off x="3332163" y="895350"/>
              <a:ext cx="912812" cy="1217613"/>
              <a:chOff x="2099" y="564"/>
              <a:chExt cx="575" cy="767"/>
            </a:xfrm>
          </p:grpSpPr>
          <p:sp>
            <p:nvSpPr>
              <p:cNvPr id="245835" name="Rectangle 10"/>
              <p:cNvSpPr>
                <a:spLocks noChangeArrowheads="1"/>
              </p:cNvSpPr>
              <p:nvPr/>
            </p:nvSpPr>
            <p:spPr bwMode="auto">
              <a:xfrm>
                <a:off x="2099" y="56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6" name="Rectangle 11"/>
              <p:cNvSpPr>
                <a:spLocks noChangeArrowheads="1"/>
              </p:cNvSpPr>
              <p:nvPr/>
            </p:nvSpPr>
            <p:spPr bwMode="auto">
              <a:xfrm>
                <a:off x="2099" y="69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7" name="Rectangle 12"/>
              <p:cNvSpPr>
                <a:spLocks noChangeArrowheads="1"/>
              </p:cNvSpPr>
              <p:nvPr/>
            </p:nvSpPr>
            <p:spPr bwMode="auto">
              <a:xfrm>
                <a:off x="2099" y="82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8" name="Rectangle 13"/>
              <p:cNvSpPr>
                <a:spLocks noChangeArrowheads="1"/>
              </p:cNvSpPr>
              <p:nvPr/>
            </p:nvSpPr>
            <p:spPr bwMode="auto">
              <a:xfrm>
                <a:off x="2099" y="94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9" name="Rectangle 14"/>
              <p:cNvSpPr>
                <a:spLocks noChangeArrowheads="1"/>
              </p:cNvSpPr>
              <p:nvPr/>
            </p:nvSpPr>
            <p:spPr bwMode="auto">
              <a:xfrm>
                <a:off x="2099" y="107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40" name="Rectangle 15"/>
              <p:cNvSpPr>
                <a:spLocks noChangeArrowheads="1"/>
              </p:cNvSpPr>
              <p:nvPr/>
            </p:nvSpPr>
            <p:spPr bwMode="auto">
              <a:xfrm>
                <a:off x="2099" y="120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45771" name="Rectangle 16"/>
            <p:cNvSpPr>
              <a:spLocks noChangeArrowheads="1"/>
            </p:cNvSpPr>
            <p:nvPr/>
          </p:nvSpPr>
          <p:spPr bwMode="auto">
            <a:xfrm>
              <a:off x="5160963" y="11239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F0: Load2</a:t>
              </a:r>
            </a:p>
          </p:txBody>
        </p:sp>
        <p:sp>
          <p:nvSpPr>
            <p:cNvPr id="245772" name="Rectangle 17"/>
            <p:cNvSpPr>
              <a:spLocks noChangeArrowheads="1"/>
            </p:cNvSpPr>
            <p:nvPr/>
          </p:nvSpPr>
          <p:spPr bwMode="auto">
            <a:xfrm>
              <a:off x="5160963" y="13271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773" name="Rectangle 18"/>
            <p:cNvSpPr>
              <a:spLocks noChangeArrowheads="1"/>
            </p:cNvSpPr>
            <p:nvPr/>
          </p:nvSpPr>
          <p:spPr bwMode="auto">
            <a:xfrm>
              <a:off x="5160963" y="15303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sz="1600">
                  <a:solidFill>
                    <a:srgbClr val="000000"/>
                  </a:solidFill>
                  <a:latin typeface="Arial" pitchFamily="34" charset="0"/>
                </a:rPr>
                <a:t> </a:t>
              </a:r>
              <a:r>
                <a:rPr lang="en-US" altLang="zh-CN" sz="1600">
                  <a:solidFill>
                    <a:srgbClr val="000000"/>
                  </a:solidFill>
                  <a:latin typeface="Arial" pitchFamily="34" charset="0"/>
                </a:rPr>
                <a:t>F4: Mult2</a:t>
              </a:r>
            </a:p>
          </p:txBody>
        </p:sp>
        <p:sp>
          <p:nvSpPr>
            <p:cNvPr id="245774" name="Rectangle 19"/>
            <p:cNvSpPr>
              <a:spLocks noChangeArrowheads="1"/>
            </p:cNvSpPr>
            <p:nvPr/>
          </p:nvSpPr>
          <p:spPr bwMode="auto">
            <a:xfrm>
              <a:off x="5160963" y="1733550"/>
              <a:ext cx="2209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nvGrpSpPr>
            <p:cNvPr id="132111" name="Group 20"/>
            <p:cNvGrpSpPr>
              <a:grpSpLocks/>
            </p:cNvGrpSpPr>
            <p:nvPr/>
          </p:nvGrpSpPr>
          <p:grpSpPr bwMode="auto">
            <a:xfrm>
              <a:off x="1670050" y="3562350"/>
              <a:ext cx="2208213" cy="608013"/>
              <a:chOff x="1052" y="2244"/>
              <a:chExt cx="1391" cy="383"/>
            </a:xfrm>
          </p:grpSpPr>
          <p:sp>
            <p:nvSpPr>
              <p:cNvPr id="245832" name="Rectangle 21"/>
              <p:cNvSpPr>
                <a:spLocks noChangeArrowheads="1"/>
              </p:cNvSpPr>
              <p:nvPr/>
            </p:nvSpPr>
            <p:spPr bwMode="auto">
              <a:xfrm>
                <a:off x="1052" y="2244"/>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3" name="Rectangle 22"/>
              <p:cNvSpPr>
                <a:spLocks noChangeArrowheads="1"/>
              </p:cNvSpPr>
              <p:nvPr/>
            </p:nvSpPr>
            <p:spPr bwMode="auto">
              <a:xfrm>
                <a:off x="1052" y="2372"/>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34" name="Rectangle 23"/>
              <p:cNvSpPr>
                <a:spLocks noChangeArrowheads="1"/>
              </p:cNvSpPr>
              <p:nvPr/>
            </p:nvSpPr>
            <p:spPr bwMode="auto">
              <a:xfrm>
                <a:off x="1052" y="2500"/>
                <a:ext cx="1391" cy="127"/>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32112" name="Rectangle 24"/>
            <p:cNvSpPr>
              <a:spLocks noChangeArrowheads="1"/>
            </p:cNvSpPr>
            <p:nvPr/>
          </p:nvSpPr>
          <p:spPr bwMode="auto">
            <a:xfrm>
              <a:off x="1974850" y="3562350"/>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45777" name="Rectangle 25"/>
            <p:cNvSpPr>
              <a:spLocks noChangeArrowheads="1"/>
            </p:cNvSpPr>
            <p:nvPr/>
          </p:nvSpPr>
          <p:spPr bwMode="auto">
            <a:xfrm>
              <a:off x="2241550" y="4705350"/>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132114" name="Text Box 26"/>
            <p:cNvSpPr txBox="1">
              <a:spLocks noChangeArrowheads="1"/>
            </p:cNvSpPr>
            <p:nvPr/>
          </p:nvSpPr>
          <p:spPr bwMode="auto">
            <a:xfrm>
              <a:off x="1089025" y="3489325"/>
              <a:ext cx="630238"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sp>
          <p:nvSpPr>
            <p:cNvPr id="245779" name="Rectangle 27"/>
            <p:cNvSpPr>
              <a:spLocks noChangeArrowheads="1"/>
            </p:cNvSpPr>
            <p:nvPr/>
          </p:nvSpPr>
          <p:spPr bwMode="auto">
            <a:xfrm>
              <a:off x="5313363" y="4705350"/>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132116" name="Text Box 28"/>
            <p:cNvSpPr txBox="1">
              <a:spLocks noChangeArrowheads="1"/>
            </p:cNvSpPr>
            <p:nvPr/>
          </p:nvSpPr>
          <p:spPr bwMode="auto">
            <a:xfrm>
              <a:off x="4224338" y="3692525"/>
              <a:ext cx="671512"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Mult2</a:t>
              </a:r>
            </a:p>
          </p:txBody>
        </p:sp>
        <p:sp>
          <p:nvSpPr>
            <p:cNvPr id="132117" name="Line 29"/>
            <p:cNvSpPr>
              <a:spLocks noChangeShapeType="1"/>
            </p:cNvSpPr>
            <p:nvPr/>
          </p:nvSpPr>
          <p:spPr bwMode="auto">
            <a:xfrm>
              <a:off x="2417763" y="417195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18" name="Line 30"/>
            <p:cNvSpPr>
              <a:spLocks noChangeShapeType="1"/>
            </p:cNvSpPr>
            <p:nvPr/>
          </p:nvSpPr>
          <p:spPr bwMode="auto">
            <a:xfrm>
              <a:off x="3103563" y="417195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19" name="Line 31"/>
            <p:cNvSpPr>
              <a:spLocks noChangeShapeType="1"/>
            </p:cNvSpPr>
            <p:nvPr/>
          </p:nvSpPr>
          <p:spPr bwMode="auto">
            <a:xfrm>
              <a:off x="5541963" y="409575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0" name="Line 32"/>
            <p:cNvSpPr>
              <a:spLocks noChangeShapeType="1"/>
            </p:cNvSpPr>
            <p:nvPr/>
          </p:nvSpPr>
          <p:spPr bwMode="auto">
            <a:xfrm>
              <a:off x="6456363" y="409575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1" name="Freeform 33"/>
            <p:cNvSpPr>
              <a:spLocks/>
            </p:cNvSpPr>
            <p:nvPr/>
          </p:nvSpPr>
          <p:spPr bwMode="auto">
            <a:xfrm>
              <a:off x="1808163" y="2114550"/>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32122" name="Freeform 34"/>
            <p:cNvSpPr>
              <a:spLocks/>
            </p:cNvSpPr>
            <p:nvPr/>
          </p:nvSpPr>
          <p:spPr bwMode="auto">
            <a:xfrm>
              <a:off x="3789363" y="3181350"/>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32123" name="Freeform 35"/>
            <p:cNvSpPr>
              <a:spLocks/>
            </p:cNvSpPr>
            <p:nvPr/>
          </p:nvSpPr>
          <p:spPr bwMode="auto">
            <a:xfrm>
              <a:off x="2341563" y="1962150"/>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32124" name="Line 36"/>
            <p:cNvSpPr>
              <a:spLocks noChangeShapeType="1"/>
            </p:cNvSpPr>
            <p:nvPr/>
          </p:nvSpPr>
          <p:spPr bwMode="auto">
            <a:xfrm>
              <a:off x="5465763" y="2800350"/>
              <a:ext cx="1587"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5" name="Line 37"/>
            <p:cNvSpPr>
              <a:spLocks noChangeShapeType="1"/>
            </p:cNvSpPr>
            <p:nvPr/>
          </p:nvSpPr>
          <p:spPr bwMode="auto">
            <a:xfrm>
              <a:off x="6303963" y="1962150"/>
              <a:ext cx="1587"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32126" name="Freeform 38"/>
            <p:cNvSpPr>
              <a:spLocks/>
            </p:cNvSpPr>
            <p:nvPr/>
          </p:nvSpPr>
          <p:spPr bwMode="auto">
            <a:xfrm>
              <a:off x="3255963" y="2952750"/>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32127" name="Freeform 39"/>
            <p:cNvSpPr>
              <a:spLocks/>
            </p:cNvSpPr>
            <p:nvPr/>
          </p:nvSpPr>
          <p:spPr bwMode="auto">
            <a:xfrm>
              <a:off x="6280150" y="2484438"/>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32128" name="Line 40"/>
            <p:cNvSpPr>
              <a:spLocks noChangeShapeType="1"/>
            </p:cNvSpPr>
            <p:nvPr/>
          </p:nvSpPr>
          <p:spPr bwMode="auto">
            <a:xfrm>
              <a:off x="711200" y="5684838"/>
              <a:ext cx="8310563" cy="1587"/>
            </a:xfrm>
            <a:prstGeom prst="line">
              <a:avLst/>
            </a:prstGeom>
            <a:noFill/>
            <a:ln w="57240" cap="sq">
              <a:solidFill>
                <a:srgbClr val="5B9BD5"/>
              </a:solidFill>
              <a:miter lim="800000"/>
              <a:headEnd/>
              <a:tailEnd/>
            </a:ln>
          </p:spPr>
          <p:txBody>
            <a:bodyPr/>
            <a:lstStyle/>
            <a:p>
              <a:endParaRPr lang="zh-CN" altLang="en-US"/>
            </a:p>
          </p:txBody>
        </p:sp>
        <p:sp>
          <p:nvSpPr>
            <p:cNvPr id="132129" name="Freeform 41"/>
            <p:cNvSpPr>
              <a:spLocks/>
            </p:cNvSpPr>
            <p:nvPr/>
          </p:nvSpPr>
          <p:spPr bwMode="auto">
            <a:xfrm>
              <a:off x="7346950" y="1493838"/>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32130" name="Line 42"/>
            <p:cNvSpPr>
              <a:spLocks noChangeShapeType="1"/>
            </p:cNvSpPr>
            <p:nvPr/>
          </p:nvSpPr>
          <p:spPr bwMode="auto">
            <a:xfrm>
              <a:off x="1098550" y="3094038"/>
              <a:ext cx="1588"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1" name="Line 43"/>
            <p:cNvSpPr>
              <a:spLocks noChangeShapeType="1"/>
            </p:cNvSpPr>
            <p:nvPr/>
          </p:nvSpPr>
          <p:spPr bwMode="auto">
            <a:xfrm>
              <a:off x="6051550" y="4999038"/>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2" name="Line 44"/>
            <p:cNvSpPr>
              <a:spLocks noChangeShapeType="1"/>
            </p:cNvSpPr>
            <p:nvPr/>
          </p:nvSpPr>
          <p:spPr bwMode="auto">
            <a:xfrm>
              <a:off x="2774950" y="4999038"/>
              <a:ext cx="1588"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3" name="Text Box 45"/>
            <p:cNvSpPr txBox="1">
              <a:spLocks noChangeArrowheads="1"/>
            </p:cNvSpPr>
            <p:nvPr/>
          </p:nvSpPr>
          <p:spPr bwMode="auto">
            <a:xfrm>
              <a:off x="341313" y="882650"/>
              <a:ext cx="133508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Mem</a:t>
              </a:r>
            </a:p>
          </p:txBody>
        </p:sp>
        <p:sp>
          <p:nvSpPr>
            <p:cNvPr id="132134" name="Text Box 46"/>
            <p:cNvSpPr txBox="1">
              <a:spLocks noChangeArrowheads="1"/>
            </p:cNvSpPr>
            <p:nvPr/>
          </p:nvSpPr>
          <p:spPr bwMode="auto">
            <a:xfrm>
              <a:off x="5421313" y="808038"/>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32135" name="Text Box 47"/>
            <p:cNvSpPr txBox="1">
              <a:spLocks noChangeArrowheads="1"/>
            </p:cNvSpPr>
            <p:nvPr/>
          </p:nvSpPr>
          <p:spPr bwMode="auto">
            <a:xfrm>
              <a:off x="3717925" y="4198938"/>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132136" name="Line 48"/>
            <p:cNvSpPr>
              <a:spLocks noChangeShapeType="1"/>
            </p:cNvSpPr>
            <p:nvPr/>
          </p:nvSpPr>
          <p:spPr bwMode="auto">
            <a:xfrm flipV="1">
              <a:off x="3536950" y="4159250"/>
              <a:ext cx="1588"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32137" name="Line 49"/>
            <p:cNvSpPr>
              <a:spLocks noChangeShapeType="1"/>
            </p:cNvSpPr>
            <p:nvPr/>
          </p:nvSpPr>
          <p:spPr bwMode="auto">
            <a:xfrm flipV="1">
              <a:off x="3536950" y="4159250"/>
              <a:ext cx="1588"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8" name="Line 50"/>
            <p:cNvSpPr>
              <a:spLocks noChangeShapeType="1"/>
            </p:cNvSpPr>
            <p:nvPr/>
          </p:nvSpPr>
          <p:spPr bwMode="auto">
            <a:xfrm flipV="1">
              <a:off x="6889750" y="4083050"/>
              <a:ext cx="1588"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32139" name="Text Box 51"/>
            <p:cNvSpPr txBox="1">
              <a:spLocks noChangeArrowheads="1"/>
            </p:cNvSpPr>
            <p:nvPr/>
          </p:nvSpPr>
          <p:spPr bwMode="auto">
            <a:xfrm>
              <a:off x="2946400" y="5837238"/>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32140" name="Text Box 52"/>
            <p:cNvSpPr txBox="1">
              <a:spLocks noChangeArrowheads="1"/>
            </p:cNvSpPr>
            <p:nvPr/>
          </p:nvSpPr>
          <p:spPr bwMode="auto">
            <a:xfrm>
              <a:off x="7464425" y="4237038"/>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To Mem</a:t>
              </a:r>
            </a:p>
          </p:txBody>
        </p:sp>
        <p:sp>
          <p:nvSpPr>
            <p:cNvPr id="132141" name="Text Box 53"/>
            <p:cNvSpPr txBox="1">
              <a:spLocks noChangeArrowheads="1"/>
            </p:cNvSpPr>
            <p:nvPr/>
          </p:nvSpPr>
          <p:spPr bwMode="auto">
            <a:xfrm>
              <a:off x="2397125" y="884238"/>
              <a:ext cx="87471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sp>
          <p:nvSpPr>
            <p:cNvPr id="132142" name="Text Box 54"/>
            <p:cNvSpPr txBox="1">
              <a:spLocks noChangeArrowheads="1"/>
            </p:cNvSpPr>
            <p:nvPr/>
          </p:nvSpPr>
          <p:spPr bwMode="auto">
            <a:xfrm>
              <a:off x="1328738" y="1417638"/>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32143" name="Text Box 55"/>
            <p:cNvSpPr txBox="1">
              <a:spLocks noChangeArrowheads="1"/>
            </p:cNvSpPr>
            <p:nvPr/>
          </p:nvSpPr>
          <p:spPr bwMode="auto">
            <a:xfrm>
              <a:off x="79375" y="1849438"/>
              <a:ext cx="685800" cy="1265237"/>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Load6</a:t>
              </a:r>
            </a:p>
          </p:txBody>
        </p:sp>
        <p:grpSp>
          <p:nvGrpSpPr>
            <p:cNvPr id="132144" name="Group 56"/>
            <p:cNvGrpSpPr>
              <a:grpSpLocks/>
            </p:cNvGrpSpPr>
            <p:nvPr/>
          </p:nvGrpSpPr>
          <p:grpSpPr bwMode="auto">
            <a:xfrm>
              <a:off x="4849813" y="3711575"/>
              <a:ext cx="2217737" cy="192088"/>
              <a:chOff x="3055" y="2338"/>
              <a:chExt cx="1397" cy="121"/>
            </a:xfrm>
          </p:grpSpPr>
          <p:sp>
            <p:nvSpPr>
              <p:cNvPr id="245828" name="Rectangle 57"/>
              <p:cNvSpPr>
                <a:spLocks noChangeArrowheads="1"/>
              </p:cNvSpPr>
              <p:nvPr/>
            </p:nvSpPr>
            <p:spPr bwMode="auto">
              <a:xfrm>
                <a:off x="3059" y="2340"/>
                <a:ext cx="1391" cy="119"/>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65" name="Rectangle 58"/>
              <p:cNvSpPr>
                <a:spLocks noChangeArrowheads="1"/>
              </p:cNvSpPr>
              <p:nvPr/>
            </p:nvSpPr>
            <p:spPr bwMode="auto">
              <a:xfrm>
                <a:off x="3249" y="2338"/>
                <a:ext cx="479"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32166" name="Rectangle 59"/>
              <p:cNvSpPr>
                <a:spLocks noChangeArrowheads="1"/>
              </p:cNvSpPr>
              <p:nvPr/>
            </p:nvSpPr>
            <p:spPr bwMode="auto">
              <a:xfrm>
                <a:off x="3729" y="2338"/>
                <a:ext cx="723"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Load1</a:t>
                </a:r>
              </a:p>
            </p:txBody>
          </p:sp>
          <p:sp>
            <p:nvSpPr>
              <p:cNvPr id="132167" name="Rectangle 60"/>
              <p:cNvSpPr>
                <a:spLocks noChangeArrowheads="1"/>
              </p:cNvSpPr>
              <p:nvPr/>
            </p:nvSpPr>
            <p:spPr bwMode="auto">
              <a:xfrm>
                <a:off x="3055" y="2338"/>
                <a:ext cx="190"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grpSp>
        <p:grpSp>
          <p:nvGrpSpPr>
            <p:cNvPr id="132145" name="Group 61"/>
            <p:cNvGrpSpPr>
              <a:grpSpLocks/>
            </p:cNvGrpSpPr>
            <p:nvPr/>
          </p:nvGrpSpPr>
          <p:grpSpPr bwMode="auto">
            <a:xfrm>
              <a:off x="4849813" y="3898900"/>
              <a:ext cx="2217737" cy="192088"/>
              <a:chOff x="3055" y="2456"/>
              <a:chExt cx="1397" cy="121"/>
            </a:xfrm>
          </p:grpSpPr>
          <p:sp>
            <p:nvSpPr>
              <p:cNvPr id="245824" name="Rectangle 62"/>
              <p:cNvSpPr>
                <a:spLocks noChangeArrowheads="1"/>
              </p:cNvSpPr>
              <p:nvPr/>
            </p:nvSpPr>
            <p:spPr bwMode="auto">
              <a:xfrm>
                <a:off x="3059" y="2458"/>
                <a:ext cx="1391" cy="119"/>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32161" name="Rectangle 63"/>
              <p:cNvSpPr>
                <a:spLocks noChangeArrowheads="1"/>
              </p:cNvSpPr>
              <p:nvPr/>
            </p:nvSpPr>
            <p:spPr bwMode="auto">
              <a:xfrm>
                <a:off x="3249" y="2456"/>
                <a:ext cx="479"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R(F2)</a:t>
                </a:r>
              </a:p>
            </p:txBody>
          </p:sp>
          <p:sp>
            <p:nvSpPr>
              <p:cNvPr id="132162" name="Rectangle 64"/>
              <p:cNvSpPr>
                <a:spLocks noChangeArrowheads="1"/>
              </p:cNvSpPr>
              <p:nvPr/>
            </p:nvSpPr>
            <p:spPr bwMode="auto">
              <a:xfrm>
                <a:off x="3729" y="2456"/>
                <a:ext cx="723"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Load2</a:t>
                </a:r>
              </a:p>
            </p:txBody>
          </p:sp>
          <p:sp>
            <p:nvSpPr>
              <p:cNvPr id="132163" name="Rectangle 65"/>
              <p:cNvSpPr>
                <a:spLocks noChangeArrowheads="1"/>
              </p:cNvSpPr>
              <p:nvPr/>
            </p:nvSpPr>
            <p:spPr bwMode="auto">
              <a:xfrm>
                <a:off x="3055" y="2456"/>
                <a:ext cx="190" cy="121"/>
              </a:xfrm>
              <a:prstGeom prst="rect">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a:solidFill>
                      <a:srgbClr val="000000"/>
                    </a:solidFill>
                    <a:latin typeface="Arial" pitchFamily="34" charset="0"/>
                  </a:rPr>
                  <a:t>mul</a:t>
                </a:r>
              </a:p>
            </p:txBody>
          </p:sp>
        </p:grpSp>
        <p:sp>
          <p:nvSpPr>
            <p:cNvPr id="132146" name="Text Box 66"/>
            <p:cNvSpPr txBox="1">
              <a:spLocks noChangeArrowheads="1"/>
            </p:cNvSpPr>
            <p:nvPr/>
          </p:nvSpPr>
          <p:spPr bwMode="auto">
            <a:xfrm>
              <a:off x="6400800" y="2438400"/>
              <a:ext cx="1028700" cy="642938"/>
            </a:xfrm>
            <a:prstGeom prst="rect">
              <a:avLst/>
            </a:prstGeom>
            <a:noFill/>
            <a:ln w="9525">
              <a:noFill/>
              <a:round/>
              <a:headEnd/>
              <a:tailEnd/>
            </a:ln>
          </p:spPr>
          <p:txBody>
            <a:bodyPr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Buffers</a:t>
              </a:r>
            </a:p>
          </p:txBody>
        </p:sp>
        <p:grpSp>
          <p:nvGrpSpPr>
            <p:cNvPr id="132147" name="Group 67"/>
            <p:cNvGrpSpPr>
              <a:grpSpLocks/>
            </p:cNvGrpSpPr>
            <p:nvPr/>
          </p:nvGrpSpPr>
          <p:grpSpPr bwMode="auto">
            <a:xfrm>
              <a:off x="7169150" y="3021013"/>
              <a:ext cx="1446213" cy="201612"/>
              <a:chOff x="4516" y="1903"/>
              <a:chExt cx="911" cy="127"/>
            </a:xfrm>
          </p:grpSpPr>
          <p:sp>
            <p:nvSpPr>
              <p:cNvPr id="245822" name="Rectangle 68"/>
              <p:cNvSpPr>
                <a:spLocks noChangeArrowheads="1"/>
              </p:cNvSpPr>
              <p:nvPr/>
            </p:nvSpPr>
            <p:spPr bwMode="auto">
              <a:xfrm>
                <a:off x="4516" y="1903"/>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80</a:t>
                </a:r>
              </a:p>
            </p:txBody>
          </p:sp>
          <p:sp>
            <p:nvSpPr>
              <p:cNvPr id="245823" name="Rectangle 69"/>
              <p:cNvSpPr>
                <a:spLocks noChangeArrowheads="1"/>
              </p:cNvSpPr>
              <p:nvPr/>
            </p:nvSpPr>
            <p:spPr bwMode="auto">
              <a:xfrm>
                <a:off x="5080" y="1903"/>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Mult1</a:t>
                </a:r>
              </a:p>
            </p:txBody>
          </p:sp>
        </p:grpSp>
        <p:sp>
          <p:nvSpPr>
            <p:cNvPr id="245812" name="Rectangle 70"/>
            <p:cNvSpPr>
              <a:spLocks noChangeArrowheads="1"/>
            </p:cNvSpPr>
            <p:nvPr/>
          </p:nvSpPr>
          <p:spPr bwMode="auto">
            <a:xfrm>
              <a:off x="7169150" y="3224213"/>
              <a:ext cx="892175"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Addr: 72</a:t>
              </a:r>
            </a:p>
          </p:txBody>
        </p:sp>
        <p:sp>
          <p:nvSpPr>
            <p:cNvPr id="245813" name="Rectangle 71"/>
            <p:cNvSpPr>
              <a:spLocks noChangeArrowheads="1"/>
            </p:cNvSpPr>
            <p:nvPr/>
          </p:nvSpPr>
          <p:spPr bwMode="auto">
            <a:xfrm>
              <a:off x="8064500" y="3224213"/>
              <a:ext cx="55245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1600">
                  <a:solidFill>
                    <a:srgbClr val="000000"/>
                  </a:solidFill>
                  <a:latin typeface="Arial" pitchFamily="34" charset="0"/>
                </a:rPr>
                <a:t>Mult2</a:t>
              </a:r>
            </a:p>
          </p:txBody>
        </p:sp>
        <p:grpSp>
          <p:nvGrpSpPr>
            <p:cNvPr id="132150" name="Group 72"/>
            <p:cNvGrpSpPr>
              <a:grpSpLocks/>
            </p:cNvGrpSpPr>
            <p:nvPr/>
          </p:nvGrpSpPr>
          <p:grpSpPr bwMode="auto">
            <a:xfrm>
              <a:off x="7169150" y="3427413"/>
              <a:ext cx="1446213" cy="201612"/>
              <a:chOff x="4516" y="2159"/>
              <a:chExt cx="911" cy="127"/>
            </a:xfrm>
          </p:grpSpPr>
          <p:sp>
            <p:nvSpPr>
              <p:cNvPr id="245820" name="Rectangle 73"/>
              <p:cNvSpPr>
                <a:spLocks noChangeArrowheads="1"/>
              </p:cNvSpPr>
              <p:nvPr/>
            </p:nvSpPr>
            <p:spPr bwMode="auto">
              <a:xfrm>
                <a:off x="4516" y="2159"/>
                <a:ext cx="56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45821" name="Rectangle 74"/>
              <p:cNvSpPr>
                <a:spLocks noChangeArrowheads="1"/>
              </p:cNvSpPr>
              <p:nvPr/>
            </p:nvSpPr>
            <p:spPr bwMode="auto">
              <a:xfrm>
                <a:off x="5080" y="2159"/>
                <a:ext cx="347"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32151" name="Line 75"/>
            <p:cNvSpPr>
              <a:spLocks noChangeShapeType="1"/>
            </p:cNvSpPr>
            <p:nvPr/>
          </p:nvSpPr>
          <p:spPr bwMode="auto">
            <a:xfrm>
              <a:off x="8032750" y="3627438"/>
              <a:ext cx="1588" cy="609600"/>
            </a:xfrm>
            <a:prstGeom prst="line">
              <a:avLst/>
            </a:prstGeom>
            <a:noFill/>
            <a:ln w="57240" cap="sq">
              <a:solidFill>
                <a:srgbClr val="000000"/>
              </a:solidFill>
              <a:miter lim="800000"/>
              <a:headEnd/>
              <a:tailEnd type="triangle" w="med" len="med"/>
            </a:ln>
          </p:spPr>
          <p:txBody>
            <a:bodyPr/>
            <a:lstStyle/>
            <a:p>
              <a:endParaRPr lang="zh-CN" altLang="en-US"/>
            </a:p>
          </p:txBody>
        </p:sp>
        <p:sp>
          <p:nvSpPr>
            <p:cNvPr id="132152" name="Line 76"/>
            <p:cNvSpPr>
              <a:spLocks noChangeShapeType="1"/>
            </p:cNvSpPr>
            <p:nvPr/>
          </p:nvSpPr>
          <p:spPr bwMode="auto">
            <a:xfrm flipH="1">
              <a:off x="8488363" y="3322638"/>
              <a:ext cx="384175" cy="1587"/>
            </a:xfrm>
            <a:prstGeom prst="line">
              <a:avLst/>
            </a:prstGeom>
            <a:noFill/>
            <a:ln w="57240" cap="sq">
              <a:solidFill>
                <a:srgbClr val="5B9BD5"/>
              </a:solidFill>
              <a:miter lim="800000"/>
              <a:headEnd/>
              <a:tailEnd type="triangle" w="med" len="med"/>
            </a:ln>
          </p:spPr>
          <p:txBody>
            <a:bodyPr/>
            <a:lstStyle/>
            <a:p>
              <a:endParaRPr lang="zh-CN" altLang="en-US"/>
            </a:p>
          </p:txBody>
        </p:sp>
      </p:grpSp>
      <p:sp>
        <p:nvSpPr>
          <p:cNvPr id="132153" name="Text Box 7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21B2B95-50E8-4257-9898-C3D21791978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32154" name="Text Box 7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32155" name="Text Box 7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5AD215-C3F4-46EC-AFA6-9732D36C7C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What does this mean physically?</a:t>
            </a:r>
            <a:endParaRPr lang="zh-CN" altLang="en-US" dirty="0"/>
          </a:p>
        </p:txBody>
      </p:sp>
    </p:spTree>
    <p:extLst>
      <p:ext uri="{BB962C8B-B14F-4D97-AF65-F5344CB8AC3E}">
        <p14:creationId xmlns:p14="http://schemas.microsoft.com/office/powerpoint/2010/main" val="34337216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60363" y="86836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r>
                        <a:rPr lang="en-US" sz="1200" b="0" i="0" u="none" strike="noStrike" baseline="0" dirty="0" smtClean="0">
                          <a:solidFill>
                            <a:srgbClr val="FF00FF"/>
                          </a:solidFill>
                          <a:effectLst/>
                          <a:latin typeface="+mn-lt"/>
                          <a:ea typeface="+mn-ea"/>
                        </a:rPr>
                        <a:t> </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Load1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9</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72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Dispatching SUBI</a:t>
            </a:r>
            <a:r>
              <a:rPr lang="zh-CN" altLang="en-US" sz="2000">
                <a:solidFill>
                  <a:srgbClr val="5B9BD5"/>
                </a:solidFill>
              </a:rPr>
              <a:t>，</a:t>
            </a:r>
            <a:r>
              <a:rPr lang="en-US" altLang="zh-CN" sz="2000">
                <a:solidFill>
                  <a:srgbClr val="5B9BD5"/>
                </a:solidFill>
              </a:rPr>
              <a:t>Load1</a:t>
            </a:r>
            <a:r>
              <a:rPr lang="zh-CN" altLang="en-US" sz="2000">
                <a:solidFill>
                  <a:srgbClr val="5B9BD5"/>
                </a:solidFill>
              </a:rPr>
              <a:t>执行完毕</a:t>
            </a:r>
            <a:endParaRPr lang="en-US" altLang="zh-CN" sz="2000">
              <a:solidFill>
                <a:srgbClr val="5B9BD5"/>
              </a:solidFill>
            </a:endParaRPr>
          </a:p>
        </p:txBody>
      </p:sp>
      <p:sp>
        <p:nvSpPr>
          <p:cNvPr id="133406" name="文本框 1"/>
          <p:cNvSpPr txBox="1">
            <a:spLocks noChangeArrowheads="1"/>
          </p:cNvSpPr>
          <p:nvPr/>
        </p:nvSpPr>
        <p:spPr bwMode="auto">
          <a:xfrm>
            <a:off x="5373688" y="6073775"/>
            <a:ext cx="3898900" cy="647700"/>
          </a:xfrm>
          <a:prstGeom prst="rect">
            <a:avLst/>
          </a:prstGeom>
          <a:noFill/>
          <a:ln w="9525">
            <a:noFill/>
            <a:miter lim="800000"/>
            <a:headEnd/>
            <a:tailEnd/>
          </a:ln>
        </p:spPr>
        <p:txBody>
          <a:bodyPr>
            <a:spAutoFit/>
          </a:bodyPr>
          <a:lstStyle/>
          <a:p>
            <a:r>
              <a:rPr lang="en-US" altLang="zh-CN" b="1">
                <a:solidFill>
                  <a:srgbClr val="C00000"/>
                </a:solidFill>
              </a:rPr>
              <a:t>Load2  </a:t>
            </a:r>
            <a:r>
              <a:rPr lang="zh-CN" altLang="en-US" b="1">
                <a:solidFill>
                  <a:srgbClr val="C00000"/>
                </a:solidFill>
              </a:rPr>
              <a:t>是否可以进入执行阶段？</a:t>
            </a:r>
            <a:endParaRPr lang="en-US" altLang="zh-CN" b="1">
              <a:solidFill>
                <a:srgbClr val="C00000"/>
              </a:solidFill>
            </a:endParaRPr>
          </a:p>
          <a:p>
            <a:r>
              <a:rPr lang="en-US" altLang="zh-CN" b="1">
                <a:solidFill>
                  <a:srgbClr val="C00000"/>
                </a:solidFill>
              </a:rPr>
              <a:t>Store2 </a:t>
            </a:r>
            <a:r>
              <a:rPr lang="zh-CN" altLang="en-US" b="1">
                <a:solidFill>
                  <a:srgbClr val="C00000"/>
                </a:solidFill>
              </a:rPr>
              <a:t>是否可以进入执行阶段？</a:t>
            </a:r>
          </a:p>
        </p:txBody>
      </p:sp>
      <p:sp>
        <p:nvSpPr>
          <p:cNvPr id="2" name="标题 1"/>
          <p:cNvSpPr>
            <a:spLocks noGrp="1"/>
          </p:cNvSpPr>
          <p:nvPr>
            <p:ph type="title"/>
          </p:nvPr>
        </p:nvSpPr>
        <p:spPr/>
        <p:txBody>
          <a:bodyPr/>
          <a:lstStyle/>
          <a:p>
            <a:r>
              <a:rPr lang="en-US" altLang="zh-CN" smtClean="0"/>
              <a:t>Loop Example Cycle 9</a:t>
            </a:r>
            <a:endParaRPr lang="zh-CN" altLang="en-US" dirty="0"/>
          </a:p>
        </p:txBody>
      </p:sp>
    </p:spTree>
    <p:extLst>
      <p:ext uri="{BB962C8B-B14F-4D97-AF65-F5344CB8AC3E}">
        <p14:creationId xmlns:p14="http://schemas.microsoft.com/office/powerpoint/2010/main" val="361356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998565482"/>
              </p:ext>
            </p:extLst>
          </p:nvPr>
        </p:nvGraphicFramePr>
        <p:xfrm>
          <a:off x="360363" y="968119"/>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Dispatching BNEZ</a:t>
            </a:r>
            <a:r>
              <a:rPr lang="zh-CN" altLang="en-US" sz="2000">
                <a:solidFill>
                  <a:srgbClr val="5B9BD5"/>
                </a:solidFill>
              </a:rPr>
              <a:t>，</a:t>
            </a:r>
            <a:r>
              <a:rPr lang="en-US" altLang="zh-CN" sz="2000">
                <a:solidFill>
                  <a:srgbClr val="5B9BD5"/>
                </a:solidFill>
              </a:rPr>
              <a:t>Load1</a:t>
            </a:r>
            <a:r>
              <a:rPr lang="zh-CN" altLang="en-US" sz="2000">
                <a:solidFill>
                  <a:srgbClr val="5B9BD5"/>
                </a:solidFill>
              </a:rPr>
              <a:t>写结果</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10</a:t>
            </a:r>
            <a:endParaRPr lang="zh-CN" altLang="en-US" dirty="0"/>
          </a:p>
        </p:txBody>
      </p:sp>
    </p:spTree>
    <p:extLst>
      <p:ext uri="{BB962C8B-B14F-4D97-AF65-F5344CB8AC3E}">
        <p14:creationId xmlns:p14="http://schemas.microsoft.com/office/powerpoint/2010/main" val="4037697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582883279"/>
              </p:ext>
            </p:extLst>
          </p:nvPr>
        </p:nvGraphicFramePr>
        <p:xfrm>
          <a:off x="360363" y="959806"/>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solidFill>
                            <a:srgbClr val="00B050"/>
                          </a:solidFill>
                          <a:effectLst/>
                        </a:rPr>
                        <a:t>Load3</a:t>
                      </a:r>
                      <a:endParaRPr lang="en-US" sz="16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00B050"/>
                          </a:solidFill>
                          <a:effectLst/>
                          <a:latin typeface="+mn-lt"/>
                          <a:ea typeface="+mn-ea"/>
                        </a:rPr>
                        <a:t>Yes</a:t>
                      </a:r>
                      <a:endParaRPr 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B05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B05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a:effectLst/>
                        </a:rPr>
                        <a:t>　</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u="none" strike="noStrike" dirty="0" smtClean="0">
                          <a:solidFill>
                            <a:srgbClr val="0070C0"/>
                          </a:solidFill>
                          <a:effectLst/>
                        </a:rPr>
                        <a:t>Load2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Load3</a:t>
            </a:r>
            <a:r>
              <a:rPr lang="zh-CN" altLang="en-US" sz="2000">
                <a:solidFill>
                  <a:srgbClr val="5B9BD5"/>
                </a:solidFill>
              </a:rPr>
              <a:t>发射，</a:t>
            </a:r>
            <a:r>
              <a:rPr lang="en-US" altLang="zh-CN" sz="2000">
                <a:solidFill>
                  <a:srgbClr val="5B9BD5"/>
                </a:solidFill>
              </a:rPr>
              <a:t>F0 </a:t>
            </a:r>
            <a:r>
              <a:rPr lang="zh-CN" altLang="en-US" sz="2000">
                <a:solidFill>
                  <a:srgbClr val="5B9BD5"/>
                </a:solidFill>
              </a:rPr>
              <a:t>由第</a:t>
            </a:r>
            <a:r>
              <a:rPr lang="en-US" altLang="zh-CN" sz="2000">
                <a:solidFill>
                  <a:srgbClr val="5B9BD5"/>
                </a:solidFill>
              </a:rPr>
              <a:t>3</a:t>
            </a:r>
            <a:r>
              <a:rPr lang="zh-CN" altLang="en-US" sz="2000">
                <a:solidFill>
                  <a:srgbClr val="5B9BD5"/>
                </a:solidFill>
              </a:rPr>
              <a:t>次循环的</a:t>
            </a:r>
            <a:r>
              <a:rPr lang="en-US" altLang="zh-CN" sz="2000">
                <a:solidFill>
                  <a:srgbClr val="5B9BD5"/>
                </a:solidFill>
              </a:rPr>
              <a:t>Load</a:t>
            </a:r>
            <a:r>
              <a:rPr lang="zh-CN" altLang="en-US" sz="2000">
                <a:solidFill>
                  <a:srgbClr val="5B9BD5"/>
                </a:solidFill>
              </a:rPr>
              <a:t>装载地址为</a:t>
            </a:r>
            <a:r>
              <a:rPr lang="en-US" altLang="zh-CN" sz="2000">
                <a:solidFill>
                  <a:srgbClr val="5B9BD5"/>
                </a:solidFill>
              </a:rPr>
              <a:t>64</a:t>
            </a:r>
            <a:r>
              <a:rPr lang="zh-CN" altLang="en-US" sz="2000">
                <a:solidFill>
                  <a:srgbClr val="5B9BD5"/>
                </a:solidFill>
              </a:rPr>
              <a:t>单元的内容</a:t>
            </a: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11</a:t>
            </a:r>
            <a:endParaRPr lang="zh-CN" altLang="en-US" dirty="0"/>
          </a:p>
        </p:txBody>
      </p:sp>
    </p:spTree>
    <p:extLst>
      <p:ext uri="{BB962C8B-B14F-4D97-AF65-F5344CB8AC3E}">
        <p14:creationId xmlns:p14="http://schemas.microsoft.com/office/powerpoint/2010/main" val="2273831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305310122"/>
              </p:ext>
            </p:extLst>
          </p:nvPr>
        </p:nvGraphicFramePr>
        <p:xfrm>
          <a:off x="360363" y="976432"/>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marL="228600" indent="-228600" eaLnBrk="1" hangingPunct="1">
              <a:lnSpc>
                <a:spcPct val="8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5B9BD5"/>
                </a:solidFill>
              </a:rPr>
              <a:t>Load2</a:t>
            </a:r>
            <a:r>
              <a:rPr lang="zh-CN" altLang="en-US" sz="2000">
                <a:solidFill>
                  <a:srgbClr val="5B9BD5"/>
                </a:solidFill>
              </a:rPr>
              <a:t>写结果</a:t>
            </a:r>
            <a:endParaRPr lang="en-US" altLang="zh-CN" sz="2000">
              <a:solidFill>
                <a:srgbClr val="5B9BD5"/>
              </a:solidFill>
            </a:endParaRPr>
          </a:p>
        </p:txBody>
      </p:sp>
      <p:sp>
        <p:nvSpPr>
          <p:cNvPr id="7" name="Text Box 3"/>
          <p:cNvSpPr txBox="1">
            <a:spLocks noChangeArrowheads="1"/>
          </p:cNvSpPr>
          <p:nvPr/>
        </p:nvSpPr>
        <p:spPr bwMode="auto">
          <a:xfrm>
            <a:off x="4021138" y="6276975"/>
            <a:ext cx="4665662"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Why not issue third multiply?</a:t>
            </a:r>
          </a:p>
        </p:txBody>
      </p:sp>
      <p:sp>
        <p:nvSpPr>
          <p:cNvPr id="2" name="标题 1"/>
          <p:cNvSpPr>
            <a:spLocks noGrp="1"/>
          </p:cNvSpPr>
          <p:nvPr>
            <p:ph type="title"/>
          </p:nvPr>
        </p:nvSpPr>
        <p:spPr/>
        <p:txBody>
          <a:bodyPr/>
          <a:lstStyle/>
          <a:p>
            <a:r>
              <a:rPr lang="en-US" altLang="zh-CN" smtClean="0"/>
              <a:t>Loop Example Cycle 12</a:t>
            </a:r>
            <a:endParaRPr lang="zh-CN" altLang="en-US" dirty="0"/>
          </a:p>
        </p:txBody>
      </p:sp>
    </p:spTree>
    <p:extLst>
      <p:ext uri="{BB962C8B-B14F-4D97-AF65-F5344CB8AC3E}">
        <p14:creationId xmlns:p14="http://schemas.microsoft.com/office/powerpoint/2010/main" val="1358321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95627703"/>
              </p:ext>
            </p:extLst>
          </p:nvPr>
        </p:nvGraphicFramePr>
        <p:xfrm>
          <a:off x="360363" y="1051249"/>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2" name="标题 1"/>
          <p:cNvSpPr>
            <a:spLocks noGrp="1"/>
          </p:cNvSpPr>
          <p:nvPr>
            <p:ph type="title"/>
          </p:nvPr>
        </p:nvSpPr>
        <p:spPr/>
        <p:txBody>
          <a:bodyPr/>
          <a:lstStyle/>
          <a:p>
            <a:r>
              <a:rPr lang="en-US" altLang="zh-CN" smtClean="0"/>
              <a:t>Loop Example Cycle 13</a:t>
            </a:r>
            <a:endParaRPr lang="zh-CN" altLang="en-US" dirty="0"/>
          </a:p>
        </p:txBody>
      </p:sp>
    </p:spTree>
    <p:extLst>
      <p:ext uri="{BB962C8B-B14F-4D97-AF65-F5344CB8AC3E}">
        <p14:creationId xmlns:p14="http://schemas.microsoft.com/office/powerpoint/2010/main" val="1053598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032176297"/>
              </p:ext>
            </p:extLst>
          </p:nvPr>
        </p:nvGraphicFramePr>
        <p:xfrm>
          <a:off x="360363" y="1001371"/>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Mult1</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b="0" i="0" u="none" strike="noStrike" dirty="0" smtClean="0">
                          <a:solidFill>
                            <a:srgbClr val="FF00FF"/>
                          </a:solidFill>
                          <a:effectLst/>
                          <a:latin typeface="+mn-lt"/>
                          <a:ea typeface="+mn-ea"/>
                        </a:rPr>
                        <a:t>Y</a:t>
                      </a:r>
                      <a:r>
                        <a:rPr lang="en-US" altLang="zh-CN" sz="1200" b="0" i="0" u="none" strike="noStrike" dirty="0" smtClean="0">
                          <a:solidFill>
                            <a:srgbClr val="FF00FF"/>
                          </a:solidFill>
                          <a:effectLst/>
                          <a:latin typeface="+mn-lt"/>
                          <a:ea typeface="+mn-ea"/>
                        </a:rPr>
                        <a:t>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rgbClr val="FF00FF"/>
                          </a:solidFill>
                          <a:effectLst/>
                          <a:latin typeface="宋体" panose="02010600030101010101" pitchFamily="2" charset="-122"/>
                          <a:ea typeface="宋体" panose="02010600030101010101" pitchFamily="2" charset="-122"/>
                        </a:rPr>
                        <a:t>Multd</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M[80]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R(F2)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138526" name="文本框 7"/>
          <p:cNvSpPr txBox="1">
            <a:spLocks noChangeArrowheads="1"/>
          </p:cNvSpPr>
          <p:nvPr/>
        </p:nvSpPr>
        <p:spPr bwMode="auto">
          <a:xfrm>
            <a:off x="5572125" y="6356350"/>
            <a:ext cx="2441575" cy="369888"/>
          </a:xfrm>
          <a:prstGeom prst="rect">
            <a:avLst/>
          </a:prstGeom>
          <a:noFill/>
          <a:ln w="9525">
            <a:noFill/>
            <a:miter lim="800000"/>
            <a:headEnd/>
            <a:tailEnd/>
          </a:ln>
        </p:spPr>
        <p:txBody>
          <a:bodyPr>
            <a:spAutoFit/>
          </a:bodyPr>
          <a:lstStyle/>
          <a:p>
            <a:r>
              <a:rPr lang="en-US" altLang="zh-CN"/>
              <a:t>Mult1</a:t>
            </a:r>
            <a:r>
              <a:rPr lang="zh-CN" altLang="en-US"/>
              <a:t>执行完毕</a:t>
            </a:r>
            <a:endParaRPr lang="en-US" altLang="zh-CN"/>
          </a:p>
        </p:txBody>
      </p:sp>
      <p:sp>
        <p:nvSpPr>
          <p:cNvPr id="2" name="标题 1"/>
          <p:cNvSpPr>
            <a:spLocks noGrp="1"/>
          </p:cNvSpPr>
          <p:nvPr>
            <p:ph type="title"/>
          </p:nvPr>
        </p:nvSpPr>
        <p:spPr/>
        <p:txBody>
          <a:bodyPr/>
          <a:lstStyle/>
          <a:p>
            <a:r>
              <a:rPr lang="en-US" altLang="zh-CN" smtClean="0"/>
              <a:t>Loop Example Cycle 14</a:t>
            </a:r>
            <a:endParaRPr lang="zh-CN" altLang="en-US" dirty="0"/>
          </a:p>
        </p:txBody>
      </p:sp>
    </p:spTree>
    <p:extLst>
      <p:ext uri="{BB962C8B-B14F-4D97-AF65-F5344CB8AC3E}">
        <p14:creationId xmlns:p14="http://schemas.microsoft.com/office/powerpoint/2010/main" val="2501627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02796122"/>
              </p:ext>
            </p:extLst>
          </p:nvPr>
        </p:nvGraphicFramePr>
        <p:xfrm>
          <a:off x="360363" y="909928"/>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Yes</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宋体" panose="02010600030101010101" pitchFamily="2" charset="-122"/>
                          <a:ea typeface="宋体" panose="02010600030101010101" pitchFamily="2" charset="-122"/>
                        </a:rPr>
                        <a:t>[80]*R2</a:t>
                      </a: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4665662"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5B9BD5"/>
                </a:solidFill>
              </a:rPr>
              <a:t>Mult1</a:t>
            </a:r>
            <a:r>
              <a:rPr lang="zh-CN" altLang="en-US" sz="2800">
                <a:solidFill>
                  <a:srgbClr val="5B9BD5"/>
                </a:solidFill>
              </a:rPr>
              <a:t>写结果</a:t>
            </a:r>
            <a:endParaRPr lang="en-US" altLang="zh-CN" sz="2800">
              <a:solidFill>
                <a:srgbClr val="5B9BD5"/>
              </a:solidFill>
            </a:endParaRPr>
          </a:p>
        </p:txBody>
      </p:sp>
      <p:sp>
        <p:nvSpPr>
          <p:cNvPr id="2" name="标题 1"/>
          <p:cNvSpPr>
            <a:spLocks noGrp="1"/>
          </p:cNvSpPr>
          <p:nvPr>
            <p:ph type="title"/>
          </p:nvPr>
        </p:nvSpPr>
        <p:spPr/>
        <p:txBody>
          <a:bodyPr/>
          <a:lstStyle/>
          <a:p>
            <a:r>
              <a:rPr lang="en-US" altLang="zh-CN" smtClean="0"/>
              <a:t>Loop Example Cycle 15</a:t>
            </a:r>
            <a:endParaRPr lang="zh-CN" altLang="en-US" dirty="0"/>
          </a:p>
        </p:txBody>
      </p:sp>
    </p:spTree>
    <p:extLst>
      <p:ext uri="{BB962C8B-B14F-4D97-AF65-F5344CB8AC3E}">
        <p14:creationId xmlns:p14="http://schemas.microsoft.com/office/powerpoint/2010/main" val="3577436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2"/>
          <p:cNvSpPr txBox="1">
            <a:spLocks noChangeArrowheads="1"/>
          </p:cNvSpPr>
          <p:nvPr/>
        </p:nvSpPr>
        <p:spPr bwMode="auto">
          <a:xfrm>
            <a:off x="395288" y="5267325"/>
            <a:ext cx="7854950" cy="411163"/>
          </a:xfrm>
          <a:prstGeom prst="rect">
            <a:avLst/>
          </a:prstGeom>
          <a:noFill/>
          <a:ln w="9525">
            <a:noFill/>
            <a:round/>
            <a:headEnd/>
            <a:tailEnd/>
          </a:ln>
        </p:spPr>
        <p:txBody>
          <a:bodyPr/>
          <a:lstStyle/>
          <a:p>
            <a:pPr marL="228600" indent="-227013" eaLnBrk="1" hangingPunct="1">
              <a:lnSpc>
                <a:spcPct val="7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 </a:t>
            </a:r>
            <a:r>
              <a:rPr lang="en-US" altLang="zh-CN" sz="2800" b="1" dirty="0">
                <a:solidFill>
                  <a:srgbClr val="0563C1"/>
                </a:solidFill>
              </a:rPr>
              <a:t>6 clocks: </a:t>
            </a:r>
            <a:r>
              <a:rPr lang="zh-CN" altLang="zh-CN" sz="2800" b="1" dirty="0">
                <a:solidFill>
                  <a:srgbClr val="0563C1"/>
                </a:solidFill>
              </a:rPr>
              <a:t>通过循环展开4次是否可以提高性能</a:t>
            </a:r>
            <a:r>
              <a:rPr lang="en-US" altLang="zh-CN" sz="2800" b="1" dirty="0">
                <a:solidFill>
                  <a:srgbClr val="0563C1"/>
                </a:solidFill>
              </a:rPr>
              <a:t>?</a:t>
            </a:r>
          </a:p>
        </p:txBody>
      </p:sp>
      <p:sp>
        <p:nvSpPr>
          <p:cNvPr id="69636" name="Rectangle 3"/>
          <p:cNvSpPr>
            <a:spLocks noChangeArrowheads="1"/>
          </p:cNvSpPr>
          <p:nvPr/>
        </p:nvSpPr>
        <p:spPr bwMode="auto">
          <a:xfrm>
            <a:off x="561975" y="1273175"/>
            <a:ext cx="7688263" cy="3219450"/>
          </a:xfrm>
          <a:prstGeom prst="rect">
            <a:avLst/>
          </a:prstGeom>
          <a:noFill/>
          <a:ln w="9525">
            <a:noFill/>
            <a:round/>
            <a:headEnd/>
            <a:tailEnd/>
          </a:ln>
        </p:spPr>
        <p:txBody>
          <a:bodyPr lIns="90360" tIns="44280" rIns="90360" bIns="44280"/>
          <a:lstStyle/>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1 Loop:	LD         </a:t>
            </a:r>
            <a:r>
              <a:rPr lang="en-US" altLang="zh-CN" sz="2000" b="1" dirty="0" smtClean="0">
                <a:solidFill>
                  <a:srgbClr val="0563C1"/>
                </a:solidFill>
                <a:latin typeface="Arial" pitchFamily="34" charset="0"/>
              </a:rPr>
              <a:t>F0</a:t>
            </a:r>
            <a:r>
              <a:rPr lang="en-US" altLang="zh-CN" sz="2000" b="1" dirty="0" smtClean="0">
                <a:solidFill>
                  <a:srgbClr val="000000"/>
                </a:solidFill>
                <a:latin typeface="Arial" pitchFamily="34" charset="0"/>
              </a:rPr>
              <a:t>,0(R1</a:t>
            </a:r>
            <a:r>
              <a:rPr lang="en-US" altLang="zh-CN" sz="2000" b="1" dirty="0">
                <a:solidFill>
                  <a:srgbClr val="000000"/>
                </a:solidFill>
                <a:latin typeface="Arial" pitchFamily="34" charset="0"/>
              </a:rPr>
              <a:t>)	   </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2		SUBI	   </a:t>
            </a:r>
            <a:r>
              <a:rPr lang="en-US" altLang="zh-CN" sz="2000" b="1" dirty="0" smtClean="0">
                <a:solidFill>
                  <a:srgbClr val="C00000"/>
                </a:solidFill>
                <a:latin typeface="Arial" pitchFamily="34" charset="0"/>
              </a:rPr>
              <a:t>R1</a:t>
            </a:r>
            <a:r>
              <a:rPr lang="en-US" altLang="zh-CN" sz="2000" b="1" dirty="0" smtClean="0">
                <a:solidFill>
                  <a:srgbClr val="000000"/>
                </a:solidFill>
                <a:latin typeface="Arial" pitchFamily="34" charset="0"/>
              </a:rPr>
              <a:t>,R1,8</a:t>
            </a:r>
            <a:endParaRPr lang="en-US" altLang="zh-CN" sz="2000" b="1" dirty="0">
              <a:solidFill>
                <a:srgbClr val="000000"/>
              </a:solidFill>
              <a:latin typeface="Arial" pitchFamily="34" charset="0"/>
            </a:endParaRP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3		ADDD    </a:t>
            </a:r>
            <a:r>
              <a:rPr lang="en-US" altLang="zh-CN" sz="2000" b="1" dirty="0">
                <a:solidFill>
                  <a:srgbClr val="FF0000"/>
                </a:solidFill>
                <a:latin typeface="Arial" pitchFamily="34" charset="0"/>
              </a:rPr>
              <a:t>F4</a:t>
            </a:r>
            <a:r>
              <a:rPr lang="en-US" altLang="zh-CN" sz="2000" b="1" dirty="0">
                <a:solidFill>
                  <a:srgbClr val="000000"/>
                </a:solidFill>
                <a:latin typeface="Arial" pitchFamily="34" charset="0"/>
              </a:rPr>
              <a:t>,</a:t>
            </a:r>
            <a:r>
              <a:rPr lang="en-US" altLang="zh-CN" sz="2000" b="1" dirty="0">
                <a:solidFill>
                  <a:srgbClr val="0563C1"/>
                </a:solidFill>
                <a:latin typeface="Arial" pitchFamily="34" charset="0"/>
              </a:rPr>
              <a:t>F0</a:t>
            </a:r>
            <a:r>
              <a:rPr lang="en-US" altLang="zh-CN" sz="2000" b="1" dirty="0">
                <a:solidFill>
                  <a:srgbClr val="000000"/>
                </a:solidFill>
                <a:latin typeface="Arial" pitchFamily="34" charset="0"/>
              </a:rPr>
              <a:t>,F2	</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4     	</a:t>
            </a:r>
            <a:r>
              <a:rPr lang="en-US" altLang="zh-CN" sz="2000" b="1" dirty="0">
                <a:solidFill>
                  <a:srgbClr val="0563C1"/>
                </a:solidFill>
                <a:latin typeface="Arial" pitchFamily="34" charset="0"/>
              </a:rPr>
              <a:t>stall</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5		BNEZ     </a:t>
            </a:r>
            <a:r>
              <a:rPr lang="en-US" altLang="zh-CN" sz="2000" b="1" dirty="0">
                <a:solidFill>
                  <a:srgbClr val="C00000"/>
                </a:solidFill>
                <a:latin typeface="Arial" pitchFamily="34" charset="0"/>
              </a:rPr>
              <a:t>R1</a:t>
            </a:r>
            <a:r>
              <a:rPr lang="en-US" altLang="zh-CN" sz="2000" b="1" dirty="0">
                <a:solidFill>
                  <a:srgbClr val="000000"/>
                </a:solidFill>
                <a:latin typeface="Arial" pitchFamily="34" charset="0"/>
              </a:rPr>
              <a:t>,Loop ;delayed branch</a:t>
            </a:r>
          </a:p>
          <a:p>
            <a:pPr marL="285750" indent="-284163" eaLnBrk="1" hangingPunct="1">
              <a:lnSpc>
                <a:spcPct val="90000"/>
              </a:lnSpc>
              <a:spcBef>
                <a:spcPts val="900"/>
              </a:spcBef>
              <a:buSzPct val="100000"/>
              <a:tabLst>
                <a:tab pos="285750" algn="l"/>
                <a:tab pos="1200150" algn="l"/>
                <a:tab pos="1998663" algn="l"/>
                <a:tab pos="3370263" algn="l"/>
                <a:tab pos="3656013" algn="l"/>
                <a:tab pos="4570413" algn="l"/>
                <a:tab pos="5484813" algn="l"/>
                <a:tab pos="6399213" algn="l"/>
                <a:tab pos="7313613" algn="l"/>
                <a:tab pos="8228013" algn="l"/>
                <a:tab pos="9142413" algn="l"/>
                <a:tab pos="10056813" algn="l"/>
              </a:tabLst>
            </a:pPr>
            <a:r>
              <a:rPr lang="en-US" altLang="zh-CN" sz="2000" b="1" dirty="0">
                <a:solidFill>
                  <a:srgbClr val="000000"/>
                </a:solidFill>
                <a:latin typeface="Arial" pitchFamily="34" charset="0"/>
              </a:rPr>
              <a:t> 6  	SD	</a:t>
            </a:r>
            <a:r>
              <a:rPr lang="en-US" altLang="zh-CN" sz="2000" b="1" dirty="0" smtClean="0">
                <a:solidFill>
                  <a:srgbClr val="000000"/>
                </a:solidFill>
                <a:latin typeface="Arial" pitchFamily="34" charset="0"/>
              </a:rPr>
              <a:t>   </a:t>
            </a:r>
            <a:r>
              <a:rPr lang="en-US" altLang="zh-CN" sz="2000" b="1" dirty="0" smtClean="0">
                <a:solidFill>
                  <a:srgbClr val="0563C1"/>
                </a:solidFill>
                <a:latin typeface="Arial" pitchFamily="34" charset="0"/>
              </a:rPr>
              <a:t>8</a:t>
            </a:r>
            <a:r>
              <a:rPr lang="en-US" altLang="zh-CN" sz="2000" b="1" dirty="0" smtClean="0">
                <a:solidFill>
                  <a:srgbClr val="000000"/>
                </a:solidFill>
                <a:latin typeface="Arial" pitchFamily="34" charset="0"/>
              </a:rPr>
              <a:t>(R1</a:t>
            </a:r>
            <a:r>
              <a:rPr lang="en-US" altLang="zh-CN" sz="2000" b="1" dirty="0">
                <a:solidFill>
                  <a:srgbClr val="000000"/>
                </a:solidFill>
                <a:latin typeface="Arial" pitchFamily="34" charset="0"/>
              </a:rPr>
              <a:t>),</a:t>
            </a:r>
            <a:r>
              <a:rPr lang="en-US" altLang="zh-CN" sz="2000" b="1" dirty="0">
                <a:solidFill>
                  <a:srgbClr val="FF0000"/>
                </a:solidFill>
                <a:latin typeface="Arial" pitchFamily="34" charset="0"/>
              </a:rPr>
              <a:t>F4</a:t>
            </a:r>
            <a:r>
              <a:rPr lang="en-US" altLang="zh-CN" sz="2000" b="1" dirty="0">
                <a:solidFill>
                  <a:srgbClr val="000000"/>
                </a:solidFill>
                <a:latin typeface="Arial" pitchFamily="34" charset="0"/>
              </a:rPr>
              <a:t>  </a:t>
            </a:r>
            <a:r>
              <a:rPr lang="en-US" altLang="zh-CN" sz="2000" b="1" dirty="0" smtClean="0">
                <a:solidFill>
                  <a:srgbClr val="0563C1"/>
                </a:solidFill>
                <a:latin typeface="Arial" pitchFamily="34" charset="0"/>
              </a:rPr>
              <a:t>;</a:t>
            </a:r>
            <a:r>
              <a:rPr lang="en-US" altLang="zh-CN" sz="2000" b="1" dirty="0">
                <a:solidFill>
                  <a:srgbClr val="0563C1"/>
                </a:solidFill>
                <a:latin typeface="Arial" pitchFamily="34" charset="0"/>
              </a:rPr>
              <a:t>altered when move past SUBI</a:t>
            </a:r>
          </a:p>
        </p:txBody>
      </p:sp>
      <p:sp>
        <p:nvSpPr>
          <p:cNvPr id="69637" name="Rectangle 4"/>
          <p:cNvSpPr>
            <a:spLocks noChangeArrowheads="1"/>
          </p:cNvSpPr>
          <p:nvPr/>
        </p:nvSpPr>
        <p:spPr bwMode="auto">
          <a:xfrm>
            <a:off x="495300" y="4657725"/>
            <a:ext cx="7854950" cy="342900"/>
          </a:xfrm>
          <a:prstGeom prst="rect">
            <a:avLst/>
          </a:prstGeom>
          <a:noFill/>
          <a:ln w="9525">
            <a:noFill/>
            <a:round/>
            <a:headEnd/>
            <a:tailEnd/>
          </a:ln>
        </p:spPr>
        <p:txBody>
          <a:bodyPr lIns="90360" tIns="44280" rIns="90360" bIns="44280"/>
          <a:lstStyle/>
          <a:p>
            <a:pPr marL="285750" indent="-284163" eaLnBrk="1" hangingPunct="1">
              <a:lnSpc>
                <a:spcPct val="90000"/>
              </a:lnSpc>
              <a:spcBef>
                <a:spcPts val="900"/>
              </a:spcBef>
              <a:buSzPct val="10000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pPr>
            <a:r>
              <a:rPr lang="en-US" altLang="zh-CN" sz="2400" b="1">
                <a:solidFill>
                  <a:srgbClr val="0563C1"/>
                </a:solidFill>
                <a:latin typeface="Arial" pitchFamily="34" charset="0"/>
              </a:rPr>
              <a:t>Swap BNEZ and SD by changing address of SD</a:t>
            </a:r>
          </a:p>
        </p:txBody>
      </p:sp>
      <p:sp>
        <p:nvSpPr>
          <p:cNvPr id="6963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89993AC-5667-4C8E-B478-6394DACDAB3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964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083DE3B-FB7F-48AD-B5EC-372D9DA39CD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zh-CN" altLang="zh-CN" sz="1200">
              <a:solidFill>
                <a:srgbClr val="898989"/>
              </a:solidFill>
            </a:endParaRPr>
          </a:p>
        </p:txBody>
      </p:sp>
      <p:sp>
        <p:nvSpPr>
          <p:cNvPr id="2" name="标题 1"/>
          <p:cNvSpPr>
            <a:spLocks noGrp="1"/>
          </p:cNvSpPr>
          <p:nvPr>
            <p:ph type="title"/>
          </p:nvPr>
        </p:nvSpPr>
        <p:spPr/>
        <p:txBody>
          <a:bodyPr>
            <a:normAutofit/>
          </a:bodyPr>
          <a:lstStyle/>
          <a:p>
            <a:r>
              <a:rPr lang="en-US" altLang="zh-CN" dirty="0" smtClean="0"/>
              <a:t>FP </a:t>
            </a:r>
            <a:r>
              <a:rPr lang="zh-CN" altLang="zh-CN" dirty="0" smtClean="0"/>
              <a:t>循环中的最少</a:t>
            </a:r>
            <a:r>
              <a:rPr lang="en-US" altLang="zh-CN" dirty="0" smtClean="0"/>
              <a:t>Stalls</a:t>
            </a:r>
            <a:r>
              <a:rPr lang="zh-CN" altLang="zh-CN" dirty="0" smtClean="0"/>
              <a:t>数</a:t>
            </a:r>
            <a:endParaRPr lang="zh-CN" altLang="en-US" dirty="0"/>
          </a:p>
        </p:txBody>
      </p:sp>
    </p:spTree>
    <p:extLst>
      <p:ext uri="{BB962C8B-B14F-4D97-AF65-F5344CB8AC3E}">
        <p14:creationId xmlns:p14="http://schemas.microsoft.com/office/powerpoint/2010/main" val="280135251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864510376"/>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Addr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a:effectLst/>
                        </a:rPr>
                        <a:t>　</a:t>
                      </a:r>
                      <a:endParaRPr lang="zh-CN" altLang="en-US" sz="14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err="1" smtClean="0">
                          <a:solidFill>
                            <a:srgbClr val="0070C0"/>
                          </a:solidFill>
                          <a:effectLst/>
                        </a:rPr>
                        <a:t>Multd</a:t>
                      </a:r>
                      <a:r>
                        <a:rPr lang="zh-CN" altLang="en-US" sz="1200" u="none" strike="noStrike" dirty="0">
                          <a:solidFill>
                            <a:srgbClr val="0070C0"/>
                          </a:solidFill>
                          <a:effectLst/>
                        </a:rPr>
                        <a:t>　</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M[72]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R(F2)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Mult3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Mult2</a:t>
            </a:r>
            <a:r>
              <a:rPr lang="zh-CN" altLang="en-US" sz="2400">
                <a:solidFill>
                  <a:srgbClr val="5B9BD5"/>
                </a:solidFill>
              </a:rPr>
              <a:t>执行完毕，</a:t>
            </a:r>
            <a:r>
              <a:rPr lang="en-US" altLang="zh-CN" sz="2400">
                <a:solidFill>
                  <a:srgbClr val="5B9BD5"/>
                </a:solidFill>
              </a:rPr>
              <a:t>SD1</a:t>
            </a:r>
            <a:r>
              <a:rPr lang="zh-CN" altLang="en-US" sz="2400">
                <a:solidFill>
                  <a:srgbClr val="5B9BD5"/>
                </a:solidFill>
              </a:rPr>
              <a:t>写结果，发射</a:t>
            </a:r>
            <a:r>
              <a:rPr lang="en-US" altLang="zh-CN" sz="2400">
                <a:solidFill>
                  <a:srgbClr val="5B9BD5"/>
                </a:solidFill>
              </a:rPr>
              <a:t>Mult3</a:t>
            </a:r>
          </a:p>
        </p:txBody>
      </p:sp>
      <p:sp>
        <p:nvSpPr>
          <p:cNvPr id="2" name="标题 1"/>
          <p:cNvSpPr>
            <a:spLocks noGrp="1"/>
          </p:cNvSpPr>
          <p:nvPr>
            <p:ph type="title"/>
          </p:nvPr>
        </p:nvSpPr>
        <p:spPr/>
        <p:txBody>
          <a:bodyPr/>
          <a:lstStyle/>
          <a:p>
            <a:r>
              <a:rPr lang="en-US" altLang="zh-CN" smtClean="0"/>
              <a:t>Loop Example Cycle 16</a:t>
            </a:r>
            <a:endParaRPr lang="zh-CN" altLang="en-US" dirty="0"/>
          </a:p>
        </p:txBody>
      </p:sp>
    </p:spTree>
    <p:extLst>
      <p:ext uri="{BB962C8B-B14F-4D97-AF65-F5344CB8AC3E}">
        <p14:creationId xmlns:p14="http://schemas.microsoft.com/office/powerpoint/2010/main" val="2903496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937992483"/>
              </p:ext>
            </p:extLst>
          </p:nvPr>
        </p:nvGraphicFramePr>
        <p:xfrm>
          <a:off x="360363" y="95149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Yes</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[72]*R2</a:t>
                      </a: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17</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Mult3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141596" name="Text Box 1"/>
          <p:cNvSpPr txBox="1">
            <a:spLocks noChangeArrowheads="1"/>
          </p:cNvSpPr>
          <p:nvPr/>
        </p:nvSpPr>
        <p:spPr bwMode="auto">
          <a:xfrm>
            <a:off x="628650" y="244475"/>
            <a:ext cx="7162800" cy="3048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Mult2</a:t>
            </a:r>
            <a:r>
              <a:rPr lang="zh-CN" altLang="en-US" sz="2400">
                <a:solidFill>
                  <a:srgbClr val="5B9BD5"/>
                </a:solidFill>
              </a:rPr>
              <a:t>写结果，</a:t>
            </a:r>
            <a:r>
              <a:rPr lang="en-US" altLang="zh-CN" sz="2400">
                <a:solidFill>
                  <a:srgbClr val="5B9BD5"/>
                </a:solidFill>
              </a:rPr>
              <a:t>SD2</a:t>
            </a:r>
            <a:r>
              <a:rPr lang="zh-CN" altLang="en-US" sz="2400">
                <a:solidFill>
                  <a:srgbClr val="5B9BD5"/>
                </a:solidFill>
              </a:rPr>
              <a:t>进入执行阶段</a:t>
            </a:r>
            <a:r>
              <a:rPr lang="en-US" altLang="zh-CN" sz="2400">
                <a:solidFill>
                  <a:srgbClr val="5B9BD5"/>
                </a:solidFill>
              </a:rPr>
              <a:t>, </a:t>
            </a:r>
            <a:r>
              <a:rPr lang="zh-CN" altLang="en-US" sz="2400">
                <a:solidFill>
                  <a:srgbClr val="5B9BD5"/>
                </a:solidFill>
              </a:rPr>
              <a:t>发射</a:t>
            </a:r>
            <a:r>
              <a:rPr lang="en-US" altLang="zh-CN" sz="2400">
                <a:solidFill>
                  <a:srgbClr val="5B9BD5"/>
                </a:solidFill>
              </a:rPr>
              <a:t>SD3</a:t>
            </a:r>
          </a:p>
        </p:txBody>
      </p:sp>
      <p:sp>
        <p:nvSpPr>
          <p:cNvPr id="2" name="标题 1"/>
          <p:cNvSpPr>
            <a:spLocks noGrp="1"/>
          </p:cNvSpPr>
          <p:nvPr>
            <p:ph type="title"/>
          </p:nvPr>
        </p:nvSpPr>
        <p:spPr/>
        <p:txBody>
          <a:bodyPr/>
          <a:lstStyle/>
          <a:p>
            <a:r>
              <a:rPr lang="en-US" altLang="zh-CN" smtClean="0"/>
              <a:t>Loop Example Cycle 17</a:t>
            </a:r>
            <a:endParaRPr lang="zh-CN" altLang="en-US" dirty="0"/>
          </a:p>
        </p:txBody>
      </p:sp>
    </p:spTree>
    <p:extLst>
      <p:ext uri="{BB962C8B-B14F-4D97-AF65-F5344CB8AC3E}">
        <p14:creationId xmlns:p14="http://schemas.microsoft.com/office/powerpoint/2010/main" val="3314007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53543963"/>
              </p:ext>
            </p:extLst>
          </p:nvPr>
        </p:nvGraphicFramePr>
        <p:xfrm>
          <a:off x="360363" y="934867"/>
          <a:ext cx="8569323"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21129">
                  <a:extLst>
                    <a:ext uri="{9D8B030D-6E8A-4147-A177-3AD203B41FA5}">
                      <a16:colId xmlns:a16="http://schemas.microsoft.com/office/drawing/2014/main" val="20010"/>
                    </a:ext>
                  </a:extLst>
                </a:gridCol>
                <a:gridCol w="892229">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18</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8326437"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a:solidFill>
                  <a:srgbClr val="5B9BD5"/>
                </a:solidFill>
              </a:rPr>
              <a:t>SD2</a:t>
            </a:r>
            <a:r>
              <a:rPr lang="zh-CN" altLang="en-US" sz="1600">
                <a:solidFill>
                  <a:srgbClr val="5B9BD5"/>
                </a:solidFill>
              </a:rPr>
              <a:t>进入写结果阶段，</a:t>
            </a:r>
            <a:r>
              <a:rPr lang="en-US" altLang="zh-CN" sz="1600">
                <a:solidFill>
                  <a:srgbClr val="5B9BD5"/>
                </a:solidFill>
              </a:rPr>
              <a:t>LD3</a:t>
            </a:r>
            <a:r>
              <a:rPr lang="zh-CN" altLang="en-US" sz="1600">
                <a:solidFill>
                  <a:srgbClr val="5B9BD5"/>
                </a:solidFill>
              </a:rPr>
              <a:t>进入执行阶段，</a:t>
            </a:r>
            <a:r>
              <a:rPr lang="en-US" altLang="zh-CN" sz="1600">
                <a:solidFill>
                  <a:srgbClr val="5B9BD5"/>
                </a:solidFill>
              </a:rPr>
              <a:t>SD3</a:t>
            </a:r>
            <a:r>
              <a:rPr lang="zh-CN" altLang="en-US" sz="1600">
                <a:solidFill>
                  <a:srgbClr val="5B9BD5"/>
                </a:solidFill>
              </a:rPr>
              <a:t>进入执行阶段  （假设地址计算部件多个）</a:t>
            </a:r>
            <a:endParaRPr lang="en-US" altLang="zh-CN" sz="1600">
              <a:solidFill>
                <a:srgbClr val="5B9BD5"/>
              </a:solidFill>
            </a:endParaRPr>
          </a:p>
        </p:txBody>
      </p:sp>
      <p:sp>
        <p:nvSpPr>
          <p:cNvPr id="2" name="标题 1"/>
          <p:cNvSpPr>
            <a:spLocks noGrp="1"/>
          </p:cNvSpPr>
          <p:nvPr>
            <p:ph type="title"/>
          </p:nvPr>
        </p:nvSpPr>
        <p:spPr/>
        <p:txBody>
          <a:bodyPr/>
          <a:lstStyle/>
          <a:p>
            <a:r>
              <a:rPr lang="en-US" altLang="zh-CN" smtClean="0"/>
              <a:t>Loop Example Cycle 18</a:t>
            </a:r>
            <a:endParaRPr lang="zh-CN" altLang="en-US" dirty="0"/>
          </a:p>
        </p:txBody>
      </p:sp>
    </p:spTree>
    <p:extLst>
      <p:ext uri="{BB962C8B-B14F-4D97-AF65-F5344CB8AC3E}">
        <p14:creationId xmlns:p14="http://schemas.microsoft.com/office/powerpoint/2010/main" val="191534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85721071"/>
              </p:ext>
            </p:extLst>
          </p:nvPr>
        </p:nvGraphicFramePr>
        <p:xfrm>
          <a:off x="360363" y="926554"/>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19</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LD3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19</a:t>
            </a:r>
            <a:endParaRPr lang="zh-CN" altLang="en-US" dirty="0"/>
          </a:p>
        </p:txBody>
      </p:sp>
    </p:spTree>
    <p:extLst>
      <p:ext uri="{BB962C8B-B14F-4D97-AF65-F5344CB8AC3E}">
        <p14:creationId xmlns:p14="http://schemas.microsoft.com/office/powerpoint/2010/main" val="1391507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14605617"/>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3</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20</a:t>
            </a:r>
            <a:endParaRPr lang="zh-CN" altLang="en-US" dirty="0"/>
          </a:p>
        </p:txBody>
      </p:sp>
    </p:spTree>
    <p:extLst>
      <p:ext uri="{BB962C8B-B14F-4D97-AF65-F5344CB8AC3E}">
        <p14:creationId xmlns:p14="http://schemas.microsoft.com/office/powerpoint/2010/main" val="304015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94857897"/>
              </p:ext>
            </p:extLst>
          </p:nvPr>
        </p:nvGraphicFramePr>
        <p:xfrm>
          <a:off x="360363" y="959806"/>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21</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21</a:t>
            </a:r>
            <a:endParaRPr lang="zh-CN" altLang="en-US" dirty="0"/>
          </a:p>
        </p:txBody>
      </p:sp>
    </p:spTree>
    <p:extLst>
      <p:ext uri="{BB962C8B-B14F-4D97-AF65-F5344CB8AC3E}">
        <p14:creationId xmlns:p14="http://schemas.microsoft.com/office/powerpoint/2010/main" val="1261163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27123885"/>
              </p:ext>
            </p:extLst>
          </p:nvPr>
        </p:nvGraphicFramePr>
        <p:xfrm>
          <a:off x="360363" y="901615"/>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a:t>
            </a:r>
          </a:p>
        </p:txBody>
      </p:sp>
      <p:sp>
        <p:nvSpPr>
          <p:cNvPr id="2" name="标题 1"/>
          <p:cNvSpPr>
            <a:spLocks noGrp="1"/>
          </p:cNvSpPr>
          <p:nvPr>
            <p:ph type="title"/>
          </p:nvPr>
        </p:nvSpPr>
        <p:spPr/>
        <p:txBody>
          <a:bodyPr/>
          <a:lstStyle/>
          <a:p>
            <a:r>
              <a:rPr lang="en-US" altLang="zh-CN" smtClean="0"/>
              <a:t>Loop Example Cycle 22</a:t>
            </a:r>
            <a:endParaRPr lang="zh-CN" altLang="en-US" dirty="0"/>
          </a:p>
        </p:txBody>
      </p:sp>
    </p:spTree>
    <p:extLst>
      <p:ext uri="{BB962C8B-B14F-4D97-AF65-F5344CB8AC3E}">
        <p14:creationId xmlns:p14="http://schemas.microsoft.com/office/powerpoint/2010/main" val="3123199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60363" y="868363"/>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Mult3</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Yes</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err="1" smtClean="0">
                          <a:solidFill>
                            <a:schemeClr val="tx1"/>
                          </a:solidFill>
                          <a:effectLst/>
                          <a:latin typeface="宋体" panose="02010600030101010101" pitchFamily="2" charset="-122"/>
                          <a:ea typeface="宋体" panose="02010600030101010101" pitchFamily="2" charset="-122"/>
                        </a:rPr>
                        <a:t>Multd</a:t>
                      </a: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M[64]</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R(F2)</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23</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20~23,Mult3</a:t>
            </a:r>
            <a:r>
              <a:rPr lang="zh-CN" altLang="en-US" sz="2400">
                <a:solidFill>
                  <a:srgbClr val="5B9BD5"/>
                </a:solidFill>
              </a:rPr>
              <a:t>执行完毕</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23</a:t>
            </a:r>
            <a:endParaRPr lang="zh-CN" altLang="en-US" dirty="0"/>
          </a:p>
        </p:txBody>
      </p:sp>
    </p:spTree>
    <p:extLst>
      <p:ext uri="{BB962C8B-B14F-4D97-AF65-F5344CB8AC3E}">
        <p14:creationId xmlns:p14="http://schemas.microsoft.com/office/powerpoint/2010/main" val="3598330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680354744"/>
              </p:ext>
            </p:extLst>
          </p:nvPr>
        </p:nvGraphicFramePr>
        <p:xfrm>
          <a:off x="360363" y="934867"/>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Yes</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[64]</a:t>
                      </a:r>
                      <a:r>
                        <a:rPr lang="zh-CN" altLang="en-US" sz="1200" b="0" i="0" u="none" strike="noStrike" dirty="0" smtClean="0">
                          <a:solidFill>
                            <a:srgbClr val="000000"/>
                          </a:solidFill>
                          <a:effectLst/>
                          <a:latin typeface="宋体" panose="02010600030101010101" pitchFamily="2" charset="-122"/>
                          <a:ea typeface="宋体" panose="02010600030101010101" pitchFamily="2" charset="-122"/>
                        </a:rPr>
                        <a:t>*</a:t>
                      </a: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R2</a:t>
                      </a: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No</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Mult3 20~23,Mult3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24</a:t>
            </a:r>
            <a:endParaRPr lang="zh-CN" altLang="en-US" dirty="0"/>
          </a:p>
        </p:txBody>
      </p:sp>
    </p:spTree>
    <p:extLst>
      <p:ext uri="{BB962C8B-B14F-4D97-AF65-F5344CB8AC3E}">
        <p14:creationId xmlns:p14="http://schemas.microsoft.com/office/powerpoint/2010/main" val="2662575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91520720"/>
              </p:ext>
            </p:extLst>
          </p:nvPr>
        </p:nvGraphicFramePr>
        <p:xfrm>
          <a:off x="360363" y="943180"/>
          <a:ext cx="8569324" cy="5338764"/>
        </p:xfrm>
        <a:graphic>
          <a:graphicData uri="http://schemas.openxmlformats.org/drawingml/2006/table">
            <a:tbl>
              <a:tblPr>
                <a:tableStyleId>{5C22544A-7EE6-4342-B048-85BDC9FD1C3A}</a:tableStyleId>
              </a:tblPr>
              <a:tblGrid>
                <a:gridCol w="694516">
                  <a:extLst>
                    <a:ext uri="{9D8B030D-6E8A-4147-A177-3AD203B41FA5}">
                      <a16:colId xmlns:a16="http://schemas.microsoft.com/office/drawing/2014/main" val="20000"/>
                    </a:ext>
                  </a:extLst>
                </a:gridCol>
                <a:gridCol w="585999">
                  <a:extLst>
                    <a:ext uri="{9D8B030D-6E8A-4147-A177-3AD203B41FA5}">
                      <a16:colId xmlns:a16="http://schemas.microsoft.com/office/drawing/2014/main" val="20001"/>
                    </a:ext>
                  </a:extLst>
                </a:gridCol>
                <a:gridCol w="824230">
                  <a:extLst>
                    <a:ext uri="{9D8B030D-6E8A-4147-A177-3AD203B41FA5}">
                      <a16:colId xmlns:a16="http://schemas.microsoft.com/office/drawing/2014/main" val="20002"/>
                    </a:ext>
                  </a:extLst>
                </a:gridCol>
                <a:gridCol w="526187">
                  <a:extLst>
                    <a:ext uri="{9D8B030D-6E8A-4147-A177-3AD203B41FA5}">
                      <a16:colId xmlns:a16="http://schemas.microsoft.com/office/drawing/2014/main" val="20003"/>
                    </a:ext>
                  </a:extLst>
                </a:gridCol>
                <a:gridCol w="614021">
                  <a:extLst>
                    <a:ext uri="{9D8B030D-6E8A-4147-A177-3AD203B41FA5}">
                      <a16:colId xmlns:a16="http://schemas.microsoft.com/office/drawing/2014/main" val="20004"/>
                    </a:ext>
                  </a:extLst>
                </a:gridCol>
                <a:gridCol w="595248">
                  <a:extLst>
                    <a:ext uri="{9D8B030D-6E8A-4147-A177-3AD203B41FA5}">
                      <a16:colId xmlns:a16="http://schemas.microsoft.com/office/drawing/2014/main" val="20005"/>
                    </a:ext>
                  </a:extLst>
                </a:gridCol>
                <a:gridCol w="624490">
                  <a:extLst>
                    <a:ext uri="{9D8B030D-6E8A-4147-A177-3AD203B41FA5}">
                      <a16:colId xmlns:a16="http://schemas.microsoft.com/office/drawing/2014/main" val="20006"/>
                    </a:ext>
                  </a:extLst>
                </a:gridCol>
                <a:gridCol w="576089">
                  <a:extLst>
                    <a:ext uri="{9D8B030D-6E8A-4147-A177-3AD203B41FA5}">
                      <a16:colId xmlns:a16="http://schemas.microsoft.com/office/drawing/2014/main" val="20007"/>
                    </a:ext>
                  </a:extLst>
                </a:gridCol>
                <a:gridCol w="619674">
                  <a:extLst>
                    <a:ext uri="{9D8B030D-6E8A-4147-A177-3AD203B41FA5}">
                      <a16:colId xmlns:a16="http://schemas.microsoft.com/office/drawing/2014/main" val="20008"/>
                    </a:ext>
                  </a:extLst>
                </a:gridCol>
                <a:gridCol w="690143">
                  <a:extLst>
                    <a:ext uri="{9D8B030D-6E8A-4147-A177-3AD203B41FA5}">
                      <a16:colId xmlns:a16="http://schemas.microsoft.com/office/drawing/2014/main" val="20009"/>
                    </a:ext>
                  </a:extLst>
                </a:gridCol>
                <a:gridCol w="698771">
                  <a:extLst>
                    <a:ext uri="{9D8B030D-6E8A-4147-A177-3AD203B41FA5}">
                      <a16:colId xmlns:a16="http://schemas.microsoft.com/office/drawing/2014/main" val="20010"/>
                    </a:ext>
                  </a:extLst>
                </a:gridCol>
                <a:gridCol w="814588">
                  <a:extLst>
                    <a:ext uri="{9D8B030D-6E8A-4147-A177-3AD203B41FA5}">
                      <a16:colId xmlns:a16="http://schemas.microsoft.com/office/drawing/2014/main" val="20011"/>
                    </a:ext>
                  </a:extLst>
                </a:gridCol>
                <a:gridCol w="705368">
                  <a:extLst>
                    <a:ext uri="{9D8B030D-6E8A-4147-A177-3AD203B41FA5}">
                      <a16:colId xmlns:a16="http://schemas.microsoft.com/office/drawing/2014/main" val="20012"/>
                    </a:ext>
                  </a:extLst>
                </a:gridCol>
              </a:tblGrid>
              <a:tr h="291688">
                <a:tc gridSpan="3">
                  <a:txBody>
                    <a:bodyPr/>
                    <a:lstStyle/>
                    <a:p>
                      <a:pPr algn="l" fontAlgn="ctr"/>
                      <a:r>
                        <a:rPr lang="en-US" sz="1600" b="1" u="none" strike="noStrike" dirty="0">
                          <a:solidFill>
                            <a:srgbClr val="FF0000"/>
                          </a:solidFill>
                          <a:effectLst/>
                        </a:rPr>
                        <a:t>Instruction Status</a:t>
                      </a:r>
                      <a:endParaRPr lang="en-US" sz="1600" b="1"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ITER</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200" u="none" strike="noStrike" dirty="0">
                          <a:effectLst/>
                        </a:rPr>
                        <a:t>Inst.</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i</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Issue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Exec</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WR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Busy</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Fu</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1</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LD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0</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R1</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2~9</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10</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Load1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MULTD</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F0</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F2</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2</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11~14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15</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mn-lt"/>
                          <a:ea typeface="+mn-ea"/>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solidFill>
                            <a:srgbClr val="FF00FF"/>
                          </a:solidFill>
                          <a:effectLst/>
                        </a:rPr>
                        <a:t>1</a:t>
                      </a:r>
                      <a:endParaRPr lang="en-US" altLang="zh-CN"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solidFill>
                            <a:srgbClr val="FF00FF"/>
                          </a:solidFill>
                          <a:effectLst/>
                        </a:rPr>
                        <a:t>SD</a:t>
                      </a:r>
                      <a:endParaRPr lang="en-US" sz="1600" b="0" i="0" u="none" strike="noStrike">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F4 </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solidFill>
                            <a:srgbClr val="FF00FF"/>
                          </a:solidFill>
                          <a:effectLst/>
                        </a:rPr>
                        <a:t>0</a:t>
                      </a:r>
                      <a:endParaRPr lang="en-US" altLang="zh-CN"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solidFill>
                            <a:srgbClr val="FF00FF"/>
                          </a:solidFill>
                          <a:effectLst/>
                        </a:rPr>
                        <a:t>R1</a:t>
                      </a:r>
                      <a:endParaRPr 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3</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4</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Load3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dk1"/>
                          </a:solidFill>
                          <a:effectLst/>
                          <a:latin typeface="+mn-lt"/>
                          <a:ea typeface="+mn-ea"/>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4"/>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a:t>
                      </a:r>
                      <a:endParaRPr lang="en-US" sz="1600" b="0" i="0" u="none" strike="noStrike" dirty="0">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11</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12</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a:effectLst/>
                        </a:rPr>
                        <a:t>Store1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FF00FF"/>
                          </a:solidFill>
                          <a:effectLst/>
                          <a:latin typeface="+mn-lt"/>
                          <a:ea typeface="+mn-ea"/>
                        </a:rPr>
                        <a:t>No</a:t>
                      </a:r>
                      <a:endParaRPr 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5"/>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7</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b="0" i="0" u="none" strike="noStrike" dirty="0" smtClean="0">
                          <a:solidFill>
                            <a:srgbClr val="000000"/>
                          </a:solidFill>
                          <a:effectLst/>
                          <a:latin typeface="宋体" panose="02010600030101010101" pitchFamily="2" charset="-122"/>
                          <a:ea typeface="宋体" panose="02010600030101010101" pitchFamily="2" charset="-122"/>
                        </a:rPr>
                        <a:t>13~16</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Store2</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70C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2</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 </a:t>
                      </a:r>
                      <a:endParaRPr lang="en-US"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17</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400" u="none" strike="noStrike" dirty="0" smtClean="0">
                          <a:effectLst/>
                        </a:rPr>
                        <a:t>18</a:t>
                      </a:r>
                      <a:r>
                        <a:rPr lang="zh-CN" altLang="en-US" sz="1400" u="none" strike="noStrike" dirty="0">
                          <a:effectLst/>
                        </a:rPr>
                        <a:t>　</a:t>
                      </a:r>
                      <a:endParaRPr lang="zh-CN" altLang="en-US" sz="14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r" fontAlgn="ctr"/>
                      <a:r>
                        <a:rPr lang="en-US" sz="1600" u="none" strike="noStrike" dirty="0">
                          <a:effectLst/>
                        </a:rPr>
                        <a:t>Store3</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0000"/>
                          </a:solidFill>
                          <a:effectLst/>
                          <a:latin typeface="宋体" panose="02010600030101010101" pitchFamily="2" charset="-122"/>
                          <a:ea typeface="宋体" panose="02010600030101010101" pitchFamily="2" charset="-122"/>
                        </a:rPr>
                        <a:t>No</a:t>
                      </a:r>
                      <a:endParaRPr 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en-US" altLang="zh-CN" sz="1200" b="0" i="0" u="none" strike="noStrike" dirty="0" smtClean="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7"/>
                  </a:ext>
                </a:extLst>
              </a:tr>
              <a:tr h="293236">
                <a:tc gridSpan="3">
                  <a:txBody>
                    <a:bodyPr/>
                    <a:lstStyle/>
                    <a:p>
                      <a:pPr marL="0" algn="l" defTabSz="914400" rtl="0" eaLnBrk="1" fontAlgn="ctr" latinLnBrk="0" hangingPunct="1"/>
                      <a:r>
                        <a:rPr lang="en-US" sz="1800" b="1" u="none" strike="noStrike" kern="1200" dirty="0">
                          <a:solidFill>
                            <a:srgbClr val="FF0000"/>
                          </a:solidFill>
                          <a:effectLst/>
                          <a:latin typeface="+mn-lt"/>
                          <a:ea typeface="+mn-ea"/>
                          <a:cs typeface="+mn-cs"/>
                        </a:rPr>
                        <a:t>Reservation Station:</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8"/>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Time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Name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Busy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Op</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Vj</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err="1">
                          <a:effectLst/>
                        </a:rPr>
                        <a:t>Vk</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Qj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Qk</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Code</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09"/>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Add1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dirty="0">
                          <a:effectLst/>
                        </a:rPr>
                        <a:t>No</a:t>
                      </a:r>
                      <a:endParaRPr lang="en-US" sz="12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200" u="none" strike="noStrike" dirty="0">
                          <a:effectLst/>
                        </a:rPr>
                        <a:t>　</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LD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a:effectLst/>
                        </a:rPr>
                        <a:t>0</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R1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0"/>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66FF33"/>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MULTD</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F4</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F0</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F2</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1"/>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Add3</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sz="1200" u="none" strike="noStrike">
                          <a:effectLst/>
                        </a:rPr>
                        <a:t>No</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a:effectLst/>
                        </a:rPr>
                        <a:t>　</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SD</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F4 </a:t>
                      </a:r>
                      <a:endParaRPr lang="en-US"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0</a:t>
                      </a:r>
                      <a:endParaRPr lang="en-US" altLang="zh-CN" sz="1600" b="0" i="0" u="none" strike="noStrike" dirty="0">
                        <a:solidFill>
                          <a:srgbClr val="FF66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2"/>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Mult1</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b="0" i="0" u="none" strike="noStrike" dirty="0" smtClean="0">
                          <a:solidFill>
                            <a:schemeClr val="tx1"/>
                          </a:solidFill>
                          <a:effectLst/>
                          <a:latin typeface="+mn-lt"/>
                          <a:ea typeface="+mn-ea"/>
                        </a:rPr>
                        <a:t>No</a:t>
                      </a:r>
                      <a:endParaRPr 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en-US" altLang="zh-CN" sz="1200" b="0" i="0" u="none" strike="noStrike" dirty="0" smtClean="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solidFill>
                            <a:srgbClr val="FF00FF"/>
                          </a:solidFill>
                          <a:effectLst/>
                        </a:rPr>
                        <a:t>　</a:t>
                      </a:r>
                      <a:endParaRPr lang="zh-CN" altLang="en-US" sz="1600" b="0" i="0" u="none" strike="noStrike" dirty="0">
                        <a:solidFill>
                          <a:srgbClr val="FF00FF"/>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SUBI</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#8</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3"/>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Mult2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en-US" altLang="zh-CN" sz="1200" u="none" strike="noStrike" dirty="0" smtClean="0">
                          <a:solidFill>
                            <a:srgbClr val="0070C0"/>
                          </a:solidFill>
                          <a:effectLst/>
                        </a:rPr>
                        <a:t>No</a:t>
                      </a:r>
                      <a:endParaRPr 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ctr" fontAlgn="ctr"/>
                      <a:r>
                        <a:rPr lang="zh-CN" altLang="en-US" sz="1600" u="none" strike="noStrike" dirty="0">
                          <a:effectLst/>
                        </a:rPr>
                        <a:t>　</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BNEZ</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R1</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rgbClr val="000000"/>
                          </a:solidFill>
                          <a:effectLst/>
                          <a:latin typeface="宋体" panose="02010600030101010101" pitchFamily="2" charset="-122"/>
                          <a:ea typeface="宋体" panose="02010600030101010101" pitchFamily="2" charset="-122"/>
                        </a:rPr>
                        <a:t>Loop</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4"/>
                  </a:ext>
                </a:extLst>
              </a:tr>
              <a:tr h="86832">
                <a:tc>
                  <a:txBody>
                    <a:bodyPr/>
                    <a:lstStyle/>
                    <a:p>
                      <a:pPr algn="l" fontAlgn="ctr"/>
                      <a:endParaRPr lang="zh-CN" altLang="en-US" sz="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5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5"/>
                  </a:ext>
                </a:extLst>
              </a:tr>
              <a:tr h="291688">
                <a:tc gridSpan="3">
                  <a:txBody>
                    <a:bodyPr/>
                    <a:lstStyle/>
                    <a:p>
                      <a:pPr marL="0" algn="l" defTabSz="914400" rtl="0" eaLnBrk="1" fontAlgn="ctr" latinLnBrk="0" hangingPunct="1"/>
                      <a:r>
                        <a:rPr lang="en-US" sz="1600" b="1" u="none" strike="noStrike" kern="1200" dirty="0">
                          <a:solidFill>
                            <a:srgbClr val="FF0000"/>
                          </a:solidFill>
                          <a:effectLst/>
                          <a:latin typeface="+mn-lt"/>
                          <a:ea typeface="+mn-ea"/>
                          <a:cs typeface="+mn-cs"/>
                        </a:rPr>
                        <a:t>Register Result Status</a:t>
                      </a:r>
                    </a:p>
                  </a:txBody>
                  <a:tcPr marL="7620" marR="7620" marT="7619" marB="0" anchor="ct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6"/>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Clock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R1</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F0</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F2</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F4</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a:effectLst/>
                        </a:rPr>
                        <a:t>F8</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F12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F30</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7"/>
                  </a:ext>
                </a:extLst>
              </a:tr>
              <a:tr h="291688">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25</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600" b="0" i="0" u="none" strike="noStrike" dirty="0" smtClean="0">
                          <a:solidFill>
                            <a:schemeClr val="dk1"/>
                          </a:solidFill>
                          <a:effectLst/>
                          <a:latin typeface="+mn-lt"/>
                          <a:ea typeface="+mn-ea"/>
                        </a:rPr>
                        <a:t>64</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sz="1600" u="none" strike="noStrike" dirty="0">
                          <a:effectLst/>
                        </a:rPr>
                        <a:t>FU</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chemeClr val="tx1"/>
                          </a:solidFill>
                          <a:effectLst/>
                          <a:latin typeface="宋体" panose="02010600030101010101" pitchFamily="2" charset="-122"/>
                          <a:ea typeface="宋体" panose="02010600030101010101" pitchFamily="2" charset="-122"/>
                        </a:rPr>
                        <a:t>Load3</a:t>
                      </a:r>
                      <a:endParaRPr lang="zh-CN" altLang="en-US" sz="1200" b="0" i="0" u="none" strike="noStrike" dirty="0">
                        <a:solidFill>
                          <a:schemeClr val="tx1"/>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r>
                        <a:rPr lang="en-US" altLang="zh-CN" sz="1200" b="0" i="0" u="none" strike="noStrike" dirty="0" smtClean="0">
                          <a:solidFill>
                            <a:srgbClr val="0070C0"/>
                          </a:solidFill>
                          <a:effectLst/>
                          <a:latin typeface="宋体" panose="02010600030101010101" pitchFamily="2" charset="-122"/>
                          <a:ea typeface="宋体" panose="02010600030101010101" pitchFamily="2" charset="-122"/>
                        </a:rPr>
                        <a:t>Mult2</a:t>
                      </a:r>
                      <a:endParaRPr lang="zh-CN" altLang="en-US" sz="1200" b="0" i="0" u="none" strike="noStrike" dirty="0">
                        <a:solidFill>
                          <a:srgbClr val="0070C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tc>
                  <a:txBody>
                    <a:bodyPr/>
                    <a:lstStyle/>
                    <a:p>
                      <a:pPr algn="l" fontAlgn="ct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19" marB="0" anchor="ctr"/>
                </a:tc>
                <a:extLst>
                  <a:ext uri="{0D108BD9-81ED-4DB2-BD59-A6C34878D82A}">
                    <a16:rowId xmlns:a16="http://schemas.microsoft.com/office/drawing/2014/main" val="10018"/>
                  </a:ext>
                </a:extLst>
              </a:tr>
            </a:tbl>
          </a:graphicData>
        </a:graphic>
      </p:graphicFrame>
      <p:sp>
        <p:nvSpPr>
          <p:cNvPr id="6" name="Text Box 3"/>
          <p:cNvSpPr txBox="1">
            <a:spLocks noChangeArrowheads="1"/>
          </p:cNvSpPr>
          <p:nvPr/>
        </p:nvSpPr>
        <p:spPr bwMode="auto">
          <a:xfrm>
            <a:off x="457200" y="6276975"/>
            <a:ext cx="8229600" cy="444500"/>
          </a:xfrm>
          <a:prstGeom prst="rect">
            <a:avLst/>
          </a:prstGeom>
          <a:noFill/>
          <a:ln w="9525">
            <a:noFill/>
            <a:round/>
            <a:headEnd/>
            <a:tailEnd/>
          </a:ln>
        </p:spPr>
        <p:txBody>
          <a:bodyPr lIns="90360" tIns="44280" rIns="90360" bIns="44280"/>
          <a:lstStyle/>
          <a:p>
            <a:pPr eaLnBrk="1" hangingPunct="1">
              <a:lnSpc>
                <a:spcPct val="80000"/>
              </a:lnSpc>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5B9BD5"/>
              </a:solidFill>
            </a:endParaRPr>
          </a:p>
        </p:txBody>
      </p:sp>
      <p:sp>
        <p:nvSpPr>
          <p:cNvPr id="7" name="Text Box 3"/>
          <p:cNvSpPr txBox="1">
            <a:spLocks noChangeArrowheads="1"/>
          </p:cNvSpPr>
          <p:nvPr/>
        </p:nvSpPr>
        <p:spPr bwMode="auto">
          <a:xfrm>
            <a:off x="360363" y="6276975"/>
            <a:ext cx="7359650" cy="444500"/>
          </a:xfrm>
          <a:prstGeom prst="rect">
            <a:avLst/>
          </a:prstGeom>
          <a:noFill/>
          <a:ln w="9525">
            <a:noFill/>
            <a:round/>
            <a:headEnd/>
            <a:tailEnd/>
          </a:ln>
        </p:spPr>
        <p:txBody>
          <a:bodyPr lIns="90360" tIns="44280" rIns="90360" bIns="44280"/>
          <a:lstStyle/>
          <a:p>
            <a:pPr marL="228600" indent="-228600" eaLnBrk="1" hangingPunct="1">
              <a:lnSpc>
                <a:spcPct val="70000"/>
              </a:lnSpc>
              <a:spcBef>
                <a:spcPts val="1000"/>
              </a:spcBef>
              <a:buClr>
                <a:srgbClr val="5B9BD5"/>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5B9BD5"/>
                </a:solidFill>
              </a:rPr>
              <a:t>SD3</a:t>
            </a:r>
            <a:r>
              <a:rPr lang="zh-CN" altLang="en-US" sz="2400">
                <a:solidFill>
                  <a:srgbClr val="5B9BD5"/>
                </a:solidFill>
              </a:rPr>
              <a:t>写结果</a:t>
            </a:r>
            <a:endParaRPr lang="en-US" altLang="zh-CN" sz="2400">
              <a:solidFill>
                <a:srgbClr val="5B9BD5"/>
              </a:solidFill>
            </a:endParaRPr>
          </a:p>
        </p:txBody>
      </p:sp>
      <p:sp>
        <p:nvSpPr>
          <p:cNvPr id="2" name="标题 1"/>
          <p:cNvSpPr>
            <a:spLocks noGrp="1"/>
          </p:cNvSpPr>
          <p:nvPr>
            <p:ph type="title"/>
          </p:nvPr>
        </p:nvSpPr>
        <p:spPr/>
        <p:txBody>
          <a:bodyPr/>
          <a:lstStyle/>
          <a:p>
            <a:r>
              <a:rPr lang="en-US" altLang="zh-CN" smtClean="0"/>
              <a:t>Loop Example Cycle 25</a:t>
            </a:r>
            <a:endParaRPr lang="zh-CN" altLang="en-US" dirty="0"/>
          </a:p>
        </p:txBody>
      </p:sp>
    </p:spTree>
    <p:extLst>
      <p:ext uri="{BB962C8B-B14F-4D97-AF65-F5344CB8AC3E}">
        <p14:creationId xmlns:p14="http://schemas.microsoft.com/office/powerpoint/2010/main" val="4140494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nodePh="1">
                                  <p:stCondLst>
                                    <p:cond delay="0"/>
                                  </p:stCondLst>
                                  <p:endCondLst>
                                    <p:cond evt="begin" delay="0">
                                      <p:tn val="5"/>
                                    </p:cond>
                                  </p:endCondLst>
                                  <p:childTnLst>
                                    <p:set>
                                      <p:cBhvr additive="repl">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6">
                                            <p:txEl>
                                              <p:pRg st="0" end="0"/>
                                            </p:txEl>
                                          </p:spTgt>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additive="repl">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ppt_x</p:attrName>
                                        </p:attrNameLst>
                                      </p:cBhvr>
                                      <p:tavLst>
                                        <p:tav tm="100000">
                                          <p:val>
                                            <p:strVal val="1+#ppt_w/2"/>
                                          </p:val>
                                        </p:tav>
                                        <p:tav tm="100000">
                                          <p:val>
                                            <p:strVal val="#ppt_x"/>
                                          </p:val>
                                        </p:tav>
                                      </p:tavLst>
                                    </p:anim>
                                    <p:anim calcmode="lin" valueType="num">
                                      <p:cBhvr>
                                        <p:cTn id="14" dur="500" fill="hold"/>
                                        <p:tgtEl>
                                          <p:spTgt spid="7">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2"/>
          <p:cNvSpPr txBox="1">
            <a:spLocks noChangeArrowheads="1"/>
          </p:cNvSpPr>
          <p:nvPr/>
        </p:nvSpPr>
        <p:spPr bwMode="auto">
          <a:xfrm>
            <a:off x="3975100" y="4887913"/>
            <a:ext cx="5168900" cy="481012"/>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FF0000"/>
                </a:solidFill>
              </a:rPr>
              <a:t> Rewrite loop to  minimize stalls?</a:t>
            </a:r>
          </a:p>
        </p:txBody>
      </p:sp>
      <p:sp>
        <p:nvSpPr>
          <p:cNvPr id="71684" name="Rectangle 3"/>
          <p:cNvSpPr>
            <a:spLocks noChangeArrowheads="1"/>
          </p:cNvSpPr>
          <p:nvPr/>
        </p:nvSpPr>
        <p:spPr bwMode="auto">
          <a:xfrm>
            <a:off x="628650" y="1479550"/>
            <a:ext cx="8066088" cy="4829175"/>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 Loop:	LD	F0,0(R1)    </a:t>
            </a:r>
            <a:r>
              <a:rPr lang="en-US" altLang="zh-CN" sz="1600" b="1" dirty="0">
                <a:solidFill>
                  <a:srgbClr val="0563C1"/>
                </a:solidFill>
                <a:latin typeface="Arial" pitchFamily="34" charset="0"/>
              </a:rPr>
              <a:t>stall</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2	ADDD	F4,F0,F2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3	SD	0(R1),F4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4	LD	F6,</a:t>
            </a:r>
            <a:r>
              <a:rPr lang="en-US" altLang="zh-CN" sz="1600" b="1" dirty="0">
                <a:solidFill>
                  <a:srgbClr val="ED7D31"/>
                </a:solidFill>
                <a:latin typeface="Arial" pitchFamily="34" charset="0"/>
              </a:rPr>
              <a:t>-8</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r>
              <a:rPr lang="en-US" altLang="zh-CN" sz="1600" b="1" dirty="0">
                <a:solidFill>
                  <a:srgbClr val="000000"/>
                </a:solidFill>
                <a:latin typeface="Arial" pitchFamily="34" charset="0"/>
              </a:rPr>
              <a:t>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5	ADDD	F8,F6,F2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6	SD	</a:t>
            </a:r>
            <a:r>
              <a:rPr lang="en-US" altLang="zh-CN" sz="1600" b="1" dirty="0">
                <a:solidFill>
                  <a:srgbClr val="ED7D31"/>
                </a:solidFill>
                <a:latin typeface="Arial" pitchFamily="34" charset="0"/>
              </a:rPr>
              <a:t>-8</a:t>
            </a:r>
            <a:r>
              <a:rPr lang="en-US" altLang="zh-CN" sz="1600" b="1" dirty="0">
                <a:solidFill>
                  <a:srgbClr val="000000"/>
                </a:solidFill>
                <a:latin typeface="Arial" pitchFamily="34" charset="0"/>
              </a:rPr>
              <a:t>(R1),F8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7	LD	F10,</a:t>
            </a:r>
            <a:r>
              <a:rPr lang="en-US" altLang="zh-CN" sz="1600" b="1" dirty="0">
                <a:solidFill>
                  <a:srgbClr val="ED7D31"/>
                </a:solidFill>
                <a:latin typeface="Arial" pitchFamily="34" charset="0"/>
              </a:rPr>
              <a:t>-16</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r>
              <a:rPr lang="en-US" altLang="zh-CN" sz="1600" b="1" dirty="0">
                <a:solidFill>
                  <a:srgbClr val="000000"/>
                </a:solidFill>
                <a:latin typeface="Arial" pitchFamily="34" charset="0"/>
              </a:rPr>
              <a:t>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8	ADDD	F12,F10,F2</a:t>
            </a:r>
            <a:r>
              <a:rPr lang="en-US" altLang="zh-CN" sz="1600" b="1" dirty="0">
                <a:solidFill>
                  <a:srgbClr val="0563C1"/>
                </a:solidFill>
                <a:latin typeface="Arial" pitchFamily="34" charset="0"/>
              </a:rPr>
              <a:t>   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9	SD	</a:t>
            </a:r>
            <a:r>
              <a:rPr lang="en-US" altLang="zh-CN" sz="1600" b="1" dirty="0">
                <a:solidFill>
                  <a:srgbClr val="ED7D31"/>
                </a:solidFill>
                <a:latin typeface="Arial" pitchFamily="34" charset="0"/>
              </a:rPr>
              <a:t>-16</a:t>
            </a:r>
            <a:r>
              <a:rPr lang="en-US" altLang="zh-CN" sz="1600" b="1" dirty="0">
                <a:solidFill>
                  <a:srgbClr val="000000"/>
                </a:solidFill>
                <a:latin typeface="Arial" pitchFamily="34" charset="0"/>
              </a:rPr>
              <a:t>(R1),F12 	</a:t>
            </a:r>
            <a:r>
              <a:rPr lang="en-US" altLang="zh-CN" sz="16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10	LD	F14,</a:t>
            </a:r>
            <a:r>
              <a:rPr lang="en-US" altLang="zh-CN" sz="1600" b="1" dirty="0">
                <a:solidFill>
                  <a:srgbClr val="ED7D31"/>
                </a:solidFill>
                <a:latin typeface="Arial" pitchFamily="34" charset="0"/>
              </a:rPr>
              <a:t>-24</a:t>
            </a:r>
            <a:r>
              <a:rPr lang="en-US" altLang="zh-CN" sz="1600" b="1" dirty="0">
                <a:solidFill>
                  <a:srgbClr val="000000"/>
                </a:solidFill>
                <a:latin typeface="Arial" pitchFamily="34" charset="0"/>
              </a:rPr>
              <a:t>(R1)   </a:t>
            </a:r>
            <a:r>
              <a:rPr lang="en-US" altLang="zh-CN" sz="1600" b="1" dirty="0">
                <a:solidFill>
                  <a:srgbClr val="0563C1"/>
                </a:solidFill>
                <a:latin typeface="Arial" pitchFamily="34" charset="0"/>
              </a:rPr>
              <a:t>stall</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11	ADDD	F16,F14,F2    </a:t>
            </a:r>
            <a:r>
              <a:rPr lang="en-US" altLang="zh-CN" sz="1600" b="1" dirty="0">
                <a:solidFill>
                  <a:srgbClr val="0563C1"/>
                </a:solidFill>
                <a:latin typeface="Arial" pitchFamily="34" charset="0"/>
              </a:rPr>
              <a:t>stall  </a:t>
            </a:r>
            <a:r>
              <a:rPr lang="en-US" altLang="zh-CN" sz="1600" b="1" dirty="0" err="1">
                <a:solidFill>
                  <a:srgbClr val="0563C1"/>
                </a:solidFill>
                <a:latin typeface="Arial" pitchFamily="34" charset="0"/>
              </a:rPr>
              <a:t>stall</a:t>
            </a:r>
            <a:endParaRPr lang="en-US" altLang="zh-CN" sz="1600" b="1" dirty="0">
              <a:solidFill>
                <a:srgbClr val="0563C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12	SD	</a:t>
            </a:r>
            <a:r>
              <a:rPr lang="en-US" altLang="zh-CN" sz="1600" b="1" dirty="0">
                <a:solidFill>
                  <a:srgbClr val="ED7D31"/>
                </a:solidFill>
                <a:latin typeface="Arial" pitchFamily="34" charset="0"/>
              </a:rPr>
              <a:t>-24</a:t>
            </a:r>
            <a:r>
              <a:rPr lang="en-US" altLang="zh-CN" sz="1600" b="1" dirty="0">
                <a:solidFill>
                  <a:srgbClr val="000000"/>
                </a:solidFill>
                <a:latin typeface="Arial" pitchFamily="34" charset="0"/>
              </a:rPr>
              <a:t>(R1),F16</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13	SUBI	R1,R1,</a:t>
            </a:r>
            <a:r>
              <a:rPr lang="en-US" altLang="zh-CN" sz="1600" b="1" dirty="0">
                <a:solidFill>
                  <a:srgbClr val="ED7D31"/>
                </a:solidFill>
                <a:latin typeface="Arial" pitchFamily="34" charset="0"/>
              </a:rPr>
              <a:t>#32   </a:t>
            </a:r>
            <a:r>
              <a:rPr lang="en-US" altLang="zh-CN" sz="1600" b="1" dirty="0">
                <a:solidFill>
                  <a:srgbClr val="0563C1"/>
                </a:solidFill>
                <a:latin typeface="Arial" pitchFamily="34" charset="0"/>
              </a:rPr>
              <a:t>stall</a:t>
            </a:r>
            <a:r>
              <a:rPr lang="en-US" altLang="zh-CN" sz="1600" b="1" dirty="0">
                <a:solidFill>
                  <a:srgbClr val="ED7D31"/>
                </a:solidFill>
                <a:latin typeface="Arial" pitchFamily="34" charset="0"/>
              </a:rPr>
              <a:t>	   ;alter to 4*8  </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600"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200" b="1" dirty="0">
                <a:solidFill>
                  <a:srgbClr val="000000"/>
                </a:solidFill>
                <a:latin typeface="Arial" pitchFamily="34" charset="0"/>
              </a:rPr>
              <a:t> </a:t>
            </a:r>
            <a:r>
              <a:rPr lang="en-US" altLang="zh-CN" sz="1600" b="1" dirty="0">
                <a:solidFill>
                  <a:srgbClr val="000000"/>
                </a:solidFill>
                <a:latin typeface="Arial" pitchFamily="34" charset="0"/>
              </a:rPr>
              <a:t>15	NOP</a:t>
            </a:r>
            <a:br>
              <a:rPr lang="en-US" altLang="zh-CN" sz="1600" b="1" dirty="0">
                <a:solidFill>
                  <a:srgbClr val="000000"/>
                </a:solidFill>
                <a:latin typeface="Arial" pitchFamily="34" charset="0"/>
              </a:rPr>
            </a:br>
            <a:endParaRPr lang="en-US" altLang="zh-CN" sz="1600" b="1" dirty="0">
              <a:solidFill>
                <a:srgbClr val="000000"/>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Courier New" pitchFamily="49" charset="0"/>
              </a:rPr>
              <a:t> </a:t>
            </a:r>
            <a:r>
              <a:rPr lang="en-US" altLang="zh-CN" sz="2000" b="1" dirty="0">
                <a:solidFill>
                  <a:srgbClr val="0563C1"/>
                </a:solidFill>
                <a:latin typeface="Arial" pitchFamily="34" charset="0"/>
              </a:rPr>
              <a:t>15 + 4 x (1+2) + 1 = 28 cycles, or 7 per iteration</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Arial" pitchFamily="34" charset="0"/>
              </a:rPr>
              <a:t>   Assumes R1 is multiple of 4</a:t>
            </a:r>
          </a:p>
        </p:txBody>
      </p:sp>
      <p:sp>
        <p:nvSpPr>
          <p:cNvPr id="7168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1AEA113-D6B2-4B5F-B4A2-A1F683F3D2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168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9C280A-CCEC-4C19-8AB7-D6BE576A00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dirty="0" smtClean="0"/>
              <a:t>循环展开4次</a:t>
            </a:r>
            <a:r>
              <a:rPr lang="en-US" altLang="zh-CN" dirty="0" smtClean="0"/>
              <a:t>(straightforward way)</a:t>
            </a:r>
            <a:endParaRPr lang="zh-CN" altLang="en-US" dirty="0"/>
          </a:p>
        </p:txBody>
      </p:sp>
    </p:spTree>
    <p:extLst>
      <p:ext uri="{BB962C8B-B14F-4D97-AF65-F5344CB8AC3E}">
        <p14:creationId xmlns:p14="http://schemas.microsoft.com/office/powerpoint/2010/main" val="328075386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43F863A-2D75-469E-9283-8E0F12E906D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46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46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506F51A-D42C-4A9B-AC41-9012A324BAE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140</a:t>
            </a:fld>
            <a:endParaRPr lang="zh-CN" altLang="zh-CN" sz="1200">
              <a:solidFill>
                <a:srgbClr val="898989"/>
              </a:solidFill>
            </a:endParaRPr>
          </a:p>
        </p:txBody>
      </p:sp>
      <p:sp>
        <p:nvSpPr>
          <p:cNvPr id="114693" name="标题 1"/>
          <p:cNvSpPr>
            <a:spLocks noGrp="1"/>
          </p:cNvSpPr>
          <p:nvPr>
            <p:ph type="title"/>
          </p:nvPr>
        </p:nvSpPr>
        <p:spPr/>
        <p:txBody>
          <a:bodyPr/>
          <a:lstStyle/>
          <a:p>
            <a:r>
              <a:rPr lang="en-US" altLang="zh-CN" dirty="0" smtClean="0"/>
              <a:t>review</a:t>
            </a:r>
            <a:endParaRPr lang="zh-CN" altLang="en-US" dirty="0" smtClean="0"/>
          </a:p>
        </p:txBody>
      </p:sp>
      <p:sp>
        <p:nvSpPr>
          <p:cNvPr id="3" name="内容占位符 2"/>
          <p:cNvSpPr>
            <a:spLocks noGrp="1"/>
          </p:cNvSpPr>
          <p:nvPr>
            <p:ph idx="1"/>
          </p:nvPr>
        </p:nvSpPr>
        <p:spPr/>
        <p:txBody>
          <a:bodyPr>
            <a:normAutofit fontScale="77500" lnSpcReduction="20000"/>
          </a:bodyPr>
          <a:lstStyle/>
          <a:p>
            <a:r>
              <a:rPr lang="en-US" altLang="zh-CN" dirty="0" err="1" smtClean="0"/>
              <a:t>Tomasulo</a:t>
            </a:r>
            <a:r>
              <a:rPr lang="en-US" altLang="zh-CN" dirty="0" smtClean="0"/>
              <a:t> Algorithm </a:t>
            </a:r>
            <a:r>
              <a:rPr lang="zh-CN" altLang="zh-CN" dirty="0" smtClean="0"/>
              <a:t>三阶段</a:t>
            </a:r>
          </a:p>
          <a:p>
            <a:pPr marL="0" indent="0">
              <a:buNone/>
            </a:pPr>
            <a:r>
              <a:rPr lang="en-US" altLang="zh-CN" dirty="0" smtClean="0"/>
              <a:t>   </a:t>
            </a:r>
            <a:r>
              <a:rPr lang="zh-CN" altLang="zh-CN" dirty="0" smtClean="0"/>
              <a:t>1.	</a:t>
            </a:r>
            <a:r>
              <a:rPr lang="en-US" altLang="zh-CN" dirty="0" smtClean="0"/>
              <a:t>Issue—</a:t>
            </a:r>
            <a:r>
              <a:rPr lang="zh-CN" altLang="zh-CN" dirty="0" smtClean="0"/>
              <a:t>从</a:t>
            </a:r>
            <a:r>
              <a:rPr lang="en-US" altLang="zh-CN" dirty="0" smtClean="0"/>
              <a:t>FP</a:t>
            </a:r>
            <a:r>
              <a:rPr lang="zh-CN" altLang="zh-CN" dirty="0" smtClean="0"/>
              <a:t>操作队列中取指令</a:t>
            </a:r>
          </a:p>
          <a:p>
            <a:pPr lvl="1"/>
            <a:r>
              <a:rPr lang="en-US" altLang="zh-CN" dirty="0" smtClean="0"/>
              <a:t> </a:t>
            </a:r>
            <a:r>
              <a:rPr lang="zh-CN" altLang="zh-CN" dirty="0" smtClean="0"/>
              <a:t>如果</a:t>
            </a:r>
            <a:r>
              <a:rPr lang="en-US" altLang="zh-CN" dirty="0" smtClean="0"/>
              <a:t>RS</a:t>
            </a:r>
            <a:r>
              <a:rPr lang="zh-CN" altLang="zh-CN" dirty="0" smtClean="0"/>
              <a:t>空闲</a:t>
            </a:r>
            <a:r>
              <a:rPr lang="en-US" altLang="zh-CN" dirty="0" smtClean="0"/>
              <a:t>(no structural hazard), </a:t>
            </a:r>
            <a:r>
              <a:rPr lang="zh-CN" altLang="zh-CN" dirty="0" smtClean="0"/>
              <a:t>则控制发射指令和操作数 </a:t>
            </a:r>
            <a:r>
              <a:rPr lang="en-US" altLang="zh-CN" dirty="0" smtClean="0"/>
              <a:t>(renames registers).</a:t>
            </a:r>
          </a:p>
          <a:p>
            <a:pPr marL="0" indent="0">
              <a:buNone/>
            </a:pPr>
            <a:r>
              <a:rPr lang="en-US" altLang="zh-CN" dirty="0" smtClean="0"/>
              <a:t>   2.	Execution—operate on operands (EX)</a:t>
            </a:r>
          </a:p>
          <a:p>
            <a:pPr lvl="1"/>
            <a:r>
              <a:rPr lang="en-US" altLang="zh-CN" dirty="0" smtClean="0"/>
              <a:t> </a:t>
            </a:r>
            <a:r>
              <a:rPr lang="zh-CN" altLang="zh-CN" dirty="0" smtClean="0"/>
              <a:t>当两操作数就绪后，就可以执行</a:t>
            </a:r>
            <a:r>
              <a:rPr lang="en-US" altLang="zh-CN" dirty="0" smtClean="0"/>
              <a:t/>
            </a:r>
            <a:br>
              <a:rPr lang="en-US" altLang="zh-CN" dirty="0" smtClean="0"/>
            </a:br>
            <a:r>
              <a:rPr lang="en-US" altLang="zh-CN" dirty="0" smtClean="0"/>
              <a:t> </a:t>
            </a:r>
            <a:r>
              <a:rPr lang="zh-CN" altLang="zh-CN" dirty="0" smtClean="0"/>
              <a:t>如果没有准备好，则监测</a:t>
            </a:r>
            <a:r>
              <a:rPr lang="en-US" altLang="zh-CN" dirty="0" smtClean="0"/>
              <a:t>Common Data Bus </a:t>
            </a:r>
            <a:r>
              <a:rPr lang="zh-CN" altLang="zh-CN" dirty="0" smtClean="0"/>
              <a:t>以获取结果</a:t>
            </a:r>
          </a:p>
          <a:p>
            <a:pPr marL="0" indent="0">
              <a:buNone/>
            </a:pPr>
            <a:r>
              <a:rPr lang="en-US" altLang="zh-CN" dirty="0" smtClean="0"/>
              <a:t>   3.	Write result—finish execution (WB)</a:t>
            </a:r>
          </a:p>
          <a:p>
            <a:pPr lvl="1"/>
            <a:r>
              <a:rPr lang="en-US" altLang="zh-CN" dirty="0" smtClean="0"/>
              <a:t> </a:t>
            </a:r>
            <a:r>
              <a:rPr lang="zh-CN" altLang="zh-CN" dirty="0" smtClean="0"/>
              <a:t>将结果通过</a:t>
            </a:r>
            <a:r>
              <a:rPr lang="en-US" altLang="zh-CN" dirty="0" smtClean="0"/>
              <a:t>Common Data Bus</a:t>
            </a:r>
            <a:r>
              <a:rPr lang="zh-CN" altLang="zh-CN" dirty="0" smtClean="0"/>
              <a:t>传给所有等待该结果的部件</a:t>
            </a:r>
            <a:r>
              <a:rPr lang="en-US" altLang="zh-CN" dirty="0" smtClean="0"/>
              <a:t>; </a:t>
            </a:r>
            <a:br>
              <a:rPr lang="en-US" altLang="zh-CN" dirty="0" smtClean="0"/>
            </a:br>
            <a:r>
              <a:rPr lang="zh-CN" altLang="zh-CN" dirty="0" smtClean="0"/>
              <a:t>表示</a:t>
            </a:r>
            <a:r>
              <a:rPr lang="en-US" altLang="zh-CN" dirty="0" smtClean="0"/>
              <a:t>RS</a:t>
            </a:r>
            <a:r>
              <a:rPr lang="zh-CN" altLang="zh-CN" dirty="0" smtClean="0"/>
              <a:t>可用</a:t>
            </a:r>
          </a:p>
          <a:p>
            <a:r>
              <a:rPr lang="zh-CN" altLang="en-US" dirty="0" smtClean="0"/>
              <a:t>基本数据结构</a:t>
            </a:r>
            <a:endParaRPr lang="en-US" altLang="zh-CN" dirty="0" smtClean="0"/>
          </a:p>
          <a:p>
            <a:pPr marL="0" indent="0">
              <a:buNone/>
            </a:pPr>
            <a:r>
              <a:rPr lang="en-US" altLang="zh-CN" dirty="0" smtClean="0"/>
              <a:t>   1. Instruction Status </a:t>
            </a:r>
          </a:p>
          <a:p>
            <a:pPr marL="0" indent="0">
              <a:buNone/>
            </a:pPr>
            <a:r>
              <a:rPr lang="en-US" altLang="zh-CN" dirty="0" smtClean="0"/>
              <a:t>   2. Reservation Station   </a:t>
            </a:r>
          </a:p>
          <a:p>
            <a:pPr marL="0" indent="0">
              <a:buNone/>
            </a:pPr>
            <a:r>
              <a:rPr lang="en-US" altLang="zh-CN" dirty="0" smtClean="0"/>
              <a:t>   3. Register Result Status</a:t>
            </a:r>
          </a:p>
          <a:p>
            <a:endParaRPr lang="zh-CN" altLang="en-US" dirty="0"/>
          </a:p>
        </p:txBody>
      </p:sp>
    </p:spTree>
    <p:extLst>
      <p:ext uri="{BB962C8B-B14F-4D97-AF65-F5344CB8AC3E}">
        <p14:creationId xmlns:p14="http://schemas.microsoft.com/office/powerpoint/2010/main" val="3105651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1"/>
          <p:cNvSpPr txBox="1">
            <a:spLocks noChangeArrowheads="1"/>
          </p:cNvSpPr>
          <p:nvPr/>
        </p:nvSpPr>
        <p:spPr bwMode="auto">
          <a:xfrm>
            <a:off x="7938" y="-77788"/>
            <a:ext cx="8593137" cy="4429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5155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2E0D3D-F7EB-405F-B124-B55D05F364E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155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155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DBF5BFA-EA43-415F-BE81-F73CD722477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141</a:t>
            </a:fld>
            <a:endParaRPr lang="zh-CN" altLang="zh-CN" sz="1200">
              <a:solidFill>
                <a:srgbClr val="898989"/>
              </a:solidFill>
            </a:endParaRPr>
          </a:p>
        </p:txBody>
      </p:sp>
      <p:sp>
        <p:nvSpPr>
          <p:cNvPr id="151558" name="标题 1"/>
          <p:cNvSpPr>
            <a:spLocks noGrp="1"/>
          </p:cNvSpPr>
          <p:nvPr>
            <p:ph type="title"/>
          </p:nvPr>
        </p:nvSpPr>
        <p:spPr/>
        <p:txBody>
          <a:bodyPr/>
          <a:lstStyle/>
          <a:p>
            <a:r>
              <a:rPr lang="en-US" altLang="zh-CN" dirty="0" smtClean="0"/>
              <a:t>04/17-review</a:t>
            </a:r>
            <a:endParaRPr lang="zh-CN" altLang="en-US" dirty="0" smtClean="0"/>
          </a:p>
        </p:txBody>
      </p:sp>
      <p:sp>
        <p:nvSpPr>
          <p:cNvPr id="151559" name="内容占位符 2"/>
          <p:cNvSpPr>
            <a:spLocks noGrp="1"/>
          </p:cNvSpPr>
          <p:nvPr>
            <p:ph idx="1"/>
          </p:nvPr>
        </p:nvSpPr>
        <p:spPr/>
        <p:txBody>
          <a:bodyPr>
            <a:normAutofit fontScale="85000" lnSpcReduction="20000"/>
          </a:bodyPr>
          <a:lstStyle/>
          <a:p>
            <a:r>
              <a:rPr lang="en-US" altLang="zh-CN" smtClean="0"/>
              <a:t>Reservations stations: </a:t>
            </a:r>
            <a:r>
              <a:rPr lang="zh-CN" altLang="zh-CN" smtClean="0"/>
              <a:t>寄存器重命名，缓冲源操作数</a:t>
            </a:r>
            <a:endParaRPr lang="en-US" altLang="zh-CN" smtClean="0"/>
          </a:p>
          <a:p>
            <a:pPr lvl="1"/>
            <a:r>
              <a:rPr lang="zh-CN" altLang="zh-CN" smtClean="0"/>
              <a:t>避免寄存器成为瓶颈</a:t>
            </a:r>
            <a:endParaRPr lang="en-US" altLang="zh-CN" smtClean="0"/>
          </a:p>
          <a:p>
            <a:pPr lvl="1"/>
            <a:r>
              <a:rPr lang="zh-CN" altLang="zh-CN" smtClean="0"/>
              <a:t>避免了</a:t>
            </a:r>
            <a:r>
              <a:rPr lang="en-US" altLang="zh-CN" smtClean="0"/>
              <a:t>Scoreboard</a:t>
            </a:r>
            <a:r>
              <a:rPr lang="zh-CN" altLang="zh-CN" smtClean="0"/>
              <a:t>中无法解决的</a:t>
            </a:r>
            <a:r>
              <a:rPr lang="en-US" altLang="zh-CN" smtClean="0"/>
              <a:t> WAR, WAW hazards</a:t>
            </a:r>
          </a:p>
          <a:p>
            <a:pPr lvl="1"/>
            <a:r>
              <a:rPr lang="zh-CN" altLang="zh-CN" smtClean="0"/>
              <a:t>允许硬件做循环展开</a:t>
            </a:r>
          </a:p>
          <a:p>
            <a:r>
              <a:rPr lang="zh-CN" altLang="zh-CN" smtClean="0"/>
              <a:t>不限于基本块</a:t>
            </a:r>
            <a:r>
              <a:rPr lang="en-US" altLang="zh-CN" smtClean="0"/>
              <a:t>(IU</a:t>
            </a:r>
            <a:r>
              <a:rPr lang="zh-CN" altLang="zh-CN" smtClean="0"/>
              <a:t>先行，解决控制相关</a:t>
            </a:r>
            <a:r>
              <a:rPr lang="en-US" altLang="zh-CN" smtClean="0"/>
              <a:t>)</a:t>
            </a:r>
          </a:p>
          <a:p>
            <a:r>
              <a:rPr lang="zh-CN" altLang="zh-CN" smtClean="0"/>
              <a:t>贡献</a:t>
            </a:r>
            <a:endParaRPr lang="en-US" altLang="zh-CN" smtClean="0"/>
          </a:p>
          <a:p>
            <a:pPr lvl="1"/>
            <a:r>
              <a:rPr lang="en-US" altLang="zh-CN" smtClean="0"/>
              <a:t>Dynamic scheduling</a:t>
            </a:r>
          </a:p>
          <a:p>
            <a:pPr lvl="1"/>
            <a:r>
              <a:rPr lang="en-US" altLang="zh-CN" smtClean="0"/>
              <a:t>Register renaming</a:t>
            </a:r>
          </a:p>
          <a:p>
            <a:pPr lvl="1"/>
            <a:r>
              <a:rPr lang="en-US" altLang="zh-CN" smtClean="0"/>
              <a:t>Load/store disambiguation</a:t>
            </a:r>
          </a:p>
          <a:p>
            <a:r>
              <a:rPr lang="en-US" altLang="zh-CN" smtClean="0"/>
              <a:t>360/91 </a:t>
            </a:r>
            <a:r>
              <a:rPr lang="zh-CN" altLang="zh-CN" smtClean="0"/>
              <a:t>后</a:t>
            </a:r>
            <a:r>
              <a:rPr lang="en-US" altLang="zh-CN" smtClean="0"/>
              <a:t> Pentium II; PowerPC 604; MIPS R10000; HP-PA 8000; Alpha 21264</a:t>
            </a:r>
            <a:r>
              <a:rPr lang="zh-CN" altLang="zh-CN" smtClean="0"/>
              <a:t>使用这种技术</a:t>
            </a:r>
          </a:p>
          <a:p>
            <a:endParaRPr lang="zh-CN" altLang="en-US" smtClean="0"/>
          </a:p>
        </p:txBody>
      </p:sp>
    </p:spTree>
    <p:extLst>
      <p:ext uri="{BB962C8B-B14F-4D97-AF65-F5344CB8AC3E}">
        <p14:creationId xmlns:p14="http://schemas.microsoft.com/office/powerpoint/2010/main" val="152263867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D2CD7B-6225-46C6-B663-43BB14F9BF4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486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486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173DBD-8DC6-4553-AF7E-D9B1AF4C449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142</a:t>
            </a:fld>
            <a:endParaRPr lang="zh-CN" altLang="zh-CN" sz="1200">
              <a:solidFill>
                <a:srgbClr val="898989"/>
              </a:solidFill>
            </a:endParaRPr>
          </a:p>
        </p:txBody>
      </p:sp>
      <p:sp>
        <p:nvSpPr>
          <p:cNvPr id="164869" name="标题 1"/>
          <p:cNvSpPr>
            <a:spLocks noGrp="1"/>
          </p:cNvSpPr>
          <p:nvPr>
            <p:ph type="title"/>
          </p:nvPr>
        </p:nvSpPr>
        <p:spPr/>
        <p:txBody>
          <a:bodyPr>
            <a:normAutofit fontScale="90000"/>
          </a:bodyPr>
          <a:lstStyle/>
          <a:p>
            <a:r>
              <a:rPr lang="en-US" altLang="zh-CN" sz="2800" dirty="0" smtClean="0"/>
              <a:t>04/17- review</a:t>
            </a:r>
            <a:r>
              <a:rPr lang="zh-CN" altLang="en-US" sz="2800" dirty="0" smtClean="0"/>
              <a:t>：</a:t>
            </a:r>
            <a:r>
              <a:rPr lang="en-US" altLang="zh-CN" sz="2800" dirty="0" err="1" smtClean="0"/>
              <a:t>Tomasulo</a:t>
            </a:r>
            <a:r>
              <a:rPr lang="zh-CN" altLang="en-US" sz="2800" dirty="0" smtClean="0"/>
              <a:t>算法实现</a:t>
            </a:r>
            <a:r>
              <a:rPr lang="zh-CN" altLang="zh-CN" sz="2800" dirty="0" smtClean="0"/>
              <a:t>循环覆盖执行？</a:t>
            </a:r>
            <a:endParaRPr lang="zh-CN" altLang="en-US" sz="2800" dirty="0" smtClean="0"/>
          </a:p>
        </p:txBody>
      </p:sp>
      <p:sp>
        <p:nvSpPr>
          <p:cNvPr id="164870" name="内容占位符 2"/>
          <p:cNvSpPr>
            <a:spLocks noGrp="1"/>
          </p:cNvSpPr>
          <p:nvPr>
            <p:ph idx="1"/>
          </p:nvPr>
        </p:nvSpPr>
        <p:spPr/>
        <p:txBody>
          <a:bodyPr/>
          <a:lstStyle/>
          <a:p>
            <a:r>
              <a:rPr lang="zh-CN" altLang="zh-CN" smtClean="0"/>
              <a:t>寄存器重命名技术</a:t>
            </a:r>
            <a:endParaRPr lang="en-US" altLang="zh-CN" smtClean="0"/>
          </a:p>
          <a:p>
            <a:pPr lvl="1"/>
            <a:r>
              <a:rPr lang="zh-CN" altLang="zh-CN" smtClean="0"/>
              <a:t>不同的循环使用不同的物理寄存器</a:t>
            </a:r>
            <a:r>
              <a:rPr lang="en-US" altLang="zh-CN" smtClean="0"/>
              <a:t> (dynamic loop unrolling).</a:t>
            </a:r>
          </a:p>
          <a:p>
            <a:pPr lvl="1"/>
            <a:r>
              <a:rPr lang="zh-CN" altLang="zh-CN" smtClean="0"/>
              <a:t>将代码中的静态寄存器名修改为动态寄存器指针</a:t>
            </a:r>
            <a:r>
              <a:rPr lang="en-US" altLang="zh-CN" smtClean="0"/>
              <a:t> “pointers”</a:t>
            </a:r>
          </a:p>
          <a:p>
            <a:pPr lvl="1"/>
            <a:r>
              <a:rPr lang="zh-CN" altLang="zh-CN" smtClean="0"/>
              <a:t>有效地增加了寄存器文件的大小</a:t>
            </a:r>
            <a:r>
              <a:rPr lang="en-US" altLang="zh-CN" smtClean="0"/>
              <a:t> </a:t>
            </a:r>
          </a:p>
          <a:p>
            <a:r>
              <a:rPr lang="zh-CN" altLang="zh-CN" smtClean="0"/>
              <a:t>关键: 整数部件必须先行，以便能发射多个循环中的操作</a:t>
            </a:r>
          </a:p>
          <a:p>
            <a:endParaRPr lang="zh-CN" altLang="en-US" smtClean="0"/>
          </a:p>
        </p:txBody>
      </p:sp>
    </p:spTree>
    <p:extLst>
      <p:ext uri="{BB962C8B-B14F-4D97-AF65-F5344CB8AC3E}">
        <p14:creationId xmlns:p14="http://schemas.microsoft.com/office/powerpoint/2010/main" val="35620384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
          <p:cNvSpPr txBox="1">
            <a:spLocks noChangeArrowheads="1"/>
          </p:cNvSpPr>
          <p:nvPr/>
        </p:nvSpPr>
        <p:spPr bwMode="auto">
          <a:xfrm>
            <a:off x="522288" y="1349375"/>
            <a:ext cx="8367712" cy="73342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525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A863E50-5EC6-46F7-8CBC-76992956426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2580"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25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A1C06D-4198-4076-A525-D16A369E334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143</a:t>
            </a:fld>
            <a:endParaRPr lang="zh-CN" altLang="zh-CN" sz="1200">
              <a:solidFill>
                <a:srgbClr val="898989"/>
              </a:solidFill>
            </a:endParaRPr>
          </a:p>
        </p:txBody>
      </p:sp>
      <p:sp>
        <p:nvSpPr>
          <p:cNvPr id="152582" name="标题 2"/>
          <p:cNvSpPr>
            <a:spLocks noGrp="1"/>
          </p:cNvSpPr>
          <p:nvPr>
            <p:ph type="title"/>
          </p:nvPr>
        </p:nvSpPr>
        <p:spPr/>
        <p:txBody>
          <a:bodyPr/>
          <a:lstStyle/>
          <a:p>
            <a:r>
              <a:rPr lang="zh-CN" altLang="en-US" dirty="0" smtClean="0"/>
              <a:t>？</a:t>
            </a:r>
          </a:p>
        </p:txBody>
      </p:sp>
      <p:sp>
        <p:nvSpPr>
          <p:cNvPr id="152583" name="内容占位符 3"/>
          <p:cNvSpPr>
            <a:spLocks noGrp="1"/>
          </p:cNvSpPr>
          <p:nvPr>
            <p:ph idx="1"/>
          </p:nvPr>
        </p:nvSpPr>
        <p:spPr/>
        <p:txBody>
          <a:bodyPr/>
          <a:lstStyle/>
          <a:p>
            <a:r>
              <a:rPr lang="zh-CN" altLang="zh-CN" dirty="0" smtClean="0"/>
              <a:t>动态硬件方案可以用硬件进行循环展开</a:t>
            </a:r>
          </a:p>
          <a:p>
            <a:r>
              <a:rPr lang="zh-CN" altLang="zh-CN" dirty="0" smtClean="0"/>
              <a:t>如何处理精确中断</a:t>
            </a:r>
            <a:r>
              <a:rPr lang="en-US" altLang="zh-CN" dirty="0" smtClean="0"/>
              <a:t>?</a:t>
            </a:r>
          </a:p>
          <a:p>
            <a:pPr lvl="1"/>
            <a:r>
              <a:rPr lang="en-US" altLang="zh-CN" dirty="0" smtClean="0"/>
              <a:t>Out-of-order execution -&gt; out-of-order completion!</a:t>
            </a:r>
          </a:p>
          <a:p>
            <a:r>
              <a:rPr lang="zh-CN" altLang="zh-CN" dirty="0"/>
              <a:t>如何处理分支</a:t>
            </a:r>
            <a:r>
              <a:rPr lang="en-US" altLang="zh-CN" dirty="0"/>
              <a:t>?</a:t>
            </a:r>
          </a:p>
          <a:p>
            <a:pPr lvl="1"/>
            <a:r>
              <a:rPr lang="zh-CN" altLang="zh-CN" dirty="0"/>
              <a:t>我们可以用硬件做循环展开必须可以解决分支指令问题</a:t>
            </a:r>
          </a:p>
          <a:p>
            <a:endParaRPr lang="zh-CN" altLang="en-US" dirty="0" smtClean="0"/>
          </a:p>
        </p:txBody>
      </p:sp>
    </p:spTree>
    <p:extLst>
      <p:ext uri="{BB962C8B-B14F-4D97-AF65-F5344CB8AC3E}">
        <p14:creationId xmlns:p14="http://schemas.microsoft.com/office/powerpoint/2010/main" val="265767910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1"/>
          <p:cNvSpPr txBox="1">
            <a:spLocks noChangeArrowheads="1"/>
          </p:cNvSpPr>
          <p:nvPr/>
        </p:nvSpPr>
        <p:spPr bwMode="auto">
          <a:xfrm>
            <a:off x="192088" y="-98425"/>
            <a:ext cx="8574087" cy="8001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154627" name="Text Box 2"/>
          <p:cNvSpPr txBox="1">
            <a:spLocks noChangeArrowheads="1"/>
          </p:cNvSpPr>
          <p:nvPr/>
        </p:nvSpPr>
        <p:spPr bwMode="auto">
          <a:xfrm>
            <a:off x="414338" y="958850"/>
            <a:ext cx="8418512" cy="5589588"/>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000">
              <a:solidFill>
                <a:srgbClr val="000000"/>
              </a:solidFill>
            </a:endParaRPr>
          </a:p>
        </p:txBody>
      </p:sp>
      <p:sp>
        <p:nvSpPr>
          <p:cNvPr id="1546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6E02E11-FA59-4951-B752-C8E6C4EE24E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46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46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E881A7A-8B89-42D2-A2D4-50595814491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144</a:t>
            </a:fld>
            <a:endParaRPr lang="zh-CN" altLang="zh-CN" sz="1200">
              <a:solidFill>
                <a:srgbClr val="898989"/>
              </a:solidFill>
            </a:endParaRPr>
          </a:p>
        </p:txBody>
      </p:sp>
      <p:sp>
        <p:nvSpPr>
          <p:cNvPr id="154631" name="标题 1"/>
          <p:cNvSpPr>
            <a:spLocks noGrp="1"/>
          </p:cNvSpPr>
          <p:nvPr>
            <p:ph type="title"/>
          </p:nvPr>
        </p:nvSpPr>
        <p:spPr/>
        <p:txBody>
          <a:bodyPr/>
          <a:lstStyle/>
          <a:p>
            <a:r>
              <a:rPr lang="zh-CN" altLang="zh-CN" smtClean="0"/>
              <a:t>关于异常处理???</a:t>
            </a:r>
            <a:endParaRPr lang="zh-CN" altLang="en-US" smtClean="0"/>
          </a:p>
        </p:txBody>
      </p:sp>
      <p:sp>
        <p:nvSpPr>
          <p:cNvPr id="3" name="内容占位符 2"/>
          <p:cNvSpPr>
            <a:spLocks noGrp="1"/>
          </p:cNvSpPr>
          <p:nvPr>
            <p:ph idx="1"/>
          </p:nvPr>
        </p:nvSpPr>
        <p:spPr/>
        <p:txBody>
          <a:bodyPr>
            <a:normAutofit fontScale="92500" lnSpcReduction="20000"/>
          </a:bodyPr>
          <a:lstStyle/>
          <a:p>
            <a:r>
              <a:rPr lang="zh-CN" altLang="zh-CN" dirty="0" smtClean="0"/>
              <a:t>乱序完成加大了实现精确中断的难度</a:t>
            </a:r>
            <a:endParaRPr lang="en-US" altLang="zh-CN" dirty="0" smtClean="0"/>
          </a:p>
          <a:p>
            <a:pPr lvl="1"/>
            <a:r>
              <a:rPr lang="zh-CN" altLang="zh-CN" dirty="0" smtClean="0"/>
              <a:t>在前面指令还没有完成时，寄存器文件中可能会有后面指令的运行结果</a:t>
            </a:r>
            <a:r>
              <a:rPr lang="en-US" altLang="zh-CN" dirty="0" smtClean="0"/>
              <a:t>.</a:t>
            </a:r>
          </a:p>
          <a:p>
            <a:pPr lvl="1"/>
            <a:r>
              <a:rPr lang="zh-CN" altLang="zh-CN" dirty="0" smtClean="0"/>
              <a:t>如果这些前面的指令执行时有中断产生，怎么办？</a:t>
            </a:r>
          </a:p>
          <a:p>
            <a:pPr lvl="1"/>
            <a:r>
              <a:rPr lang="en-US" altLang="zh-CN" dirty="0" smtClean="0"/>
              <a:t>     </a:t>
            </a:r>
            <a:r>
              <a:rPr lang="zh-CN" altLang="zh-CN" dirty="0" smtClean="0"/>
              <a:t>例如：</a:t>
            </a:r>
            <a:r>
              <a:rPr lang="en-US" altLang="zh-CN" dirty="0" smtClean="0"/>
              <a:t>DIVD F10, F0, F2</a:t>
            </a:r>
          </a:p>
          <a:p>
            <a:pPr lvl="2"/>
            <a:r>
              <a:rPr lang="en-US" altLang="zh-CN" dirty="0" smtClean="0"/>
              <a:t>           SUBD F4, F6, F8</a:t>
            </a:r>
          </a:p>
          <a:p>
            <a:pPr lvl="2"/>
            <a:r>
              <a:rPr lang="en-US" altLang="zh-CN" dirty="0" smtClean="0"/>
              <a:t>           ADDD F12, F14, F16</a:t>
            </a:r>
          </a:p>
          <a:p>
            <a:r>
              <a:rPr lang="zh-CN" altLang="zh-CN" dirty="0" smtClean="0"/>
              <a:t>需要</a:t>
            </a:r>
            <a:r>
              <a:rPr lang="en-US" altLang="zh-CN" dirty="0" smtClean="0"/>
              <a:t>“rollback” </a:t>
            </a:r>
            <a:r>
              <a:rPr lang="zh-CN" altLang="zh-CN" dirty="0" smtClean="0"/>
              <a:t>寄存器文件到原来的状态</a:t>
            </a:r>
            <a:r>
              <a:rPr lang="en-US" altLang="zh-CN" dirty="0" smtClean="0"/>
              <a:t>:</a:t>
            </a:r>
          </a:p>
          <a:p>
            <a:pPr lvl="1"/>
            <a:r>
              <a:rPr lang="zh-CN" altLang="zh-CN" dirty="0" smtClean="0"/>
              <a:t>精确中断的含义是其返回地址为：</a:t>
            </a:r>
            <a:endParaRPr lang="en-US" altLang="zh-CN" dirty="0" smtClean="0"/>
          </a:p>
          <a:p>
            <a:pPr lvl="2"/>
            <a:r>
              <a:rPr lang="zh-CN" altLang="zh-CN" dirty="0" smtClean="0"/>
              <a:t>该地址之前的所有指令都已完成</a:t>
            </a:r>
            <a:endParaRPr lang="en-US" altLang="zh-CN" dirty="0" smtClean="0"/>
          </a:p>
          <a:p>
            <a:pPr lvl="2"/>
            <a:r>
              <a:rPr lang="zh-CN" altLang="zh-CN" dirty="0" smtClean="0"/>
              <a:t>其后的指令还都没有完成</a:t>
            </a:r>
          </a:p>
          <a:p>
            <a:r>
              <a:rPr lang="zh-CN" altLang="zh-CN" dirty="0" smtClean="0"/>
              <a:t>实现精确中断的技术：顺序完成（或提交）</a:t>
            </a:r>
            <a:endParaRPr lang="en-US" altLang="zh-CN" dirty="0" smtClean="0"/>
          </a:p>
          <a:p>
            <a:pPr lvl="1"/>
            <a:r>
              <a:rPr lang="zh-CN" altLang="zh-CN" dirty="0" smtClean="0"/>
              <a:t>即提交指令完成的顺序必须与指令发射的顺序相同</a:t>
            </a:r>
          </a:p>
          <a:p>
            <a:endParaRPr lang="zh-CN" altLang="en-US" dirty="0"/>
          </a:p>
        </p:txBody>
      </p:sp>
    </p:spTree>
    <p:extLst>
      <p:ext uri="{BB962C8B-B14F-4D97-AF65-F5344CB8AC3E}">
        <p14:creationId xmlns:p14="http://schemas.microsoft.com/office/powerpoint/2010/main" val="3125154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8AB4518-2844-4A41-9942-FFFF081002A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565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565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4D9CAE-1EDC-44D3-BA47-4ADD8DD43D1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145</a:t>
            </a:fld>
            <a:endParaRPr lang="zh-CN" altLang="zh-CN" sz="1200">
              <a:solidFill>
                <a:srgbClr val="898989"/>
              </a:solidFill>
            </a:endParaRPr>
          </a:p>
        </p:txBody>
      </p:sp>
      <p:sp>
        <p:nvSpPr>
          <p:cNvPr id="155653" name="标题 1"/>
          <p:cNvSpPr>
            <a:spLocks noGrp="1"/>
          </p:cNvSpPr>
          <p:nvPr>
            <p:ph type="title"/>
          </p:nvPr>
        </p:nvSpPr>
        <p:spPr/>
        <p:txBody>
          <a:bodyPr>
            <a:normAutofit fontScale="90000"/>
          </a:bodyPr>
          <a:lstStyle/>
          <a:p>
            <a:r>
              <a:rPr lang="zh-CN" altLang="zh-CN" smtClean="0"/>
              <a:t>进行循环重叠执行需要尽快解决分支问题</a:t>
            </a:r>
            <a:r>
              <a:rPr lang="en-US" altLang="zh-CN" smtClean="0"/>
              <a:t>!</a:t>
            </a:r>
            <a:endParaRPr lang="zh-CN" altLang="en-US" smtClean="0"/>
          </a:p>
        </p:txBody>
      </p:sp>
      <p:sp>
        <p:nvSpPr>
          <p:cNvPr id="155654" name="内容占位符 2"/>
          <p:cNvSpPr>
            <a:spLocks noGrp="1"/>
          </p:cNvSpPr>
          <p:nvPr>
            <p:ph idx="1"/>
          </p:nvPr>
        </p:nvSpPr>
        <p:spPr/>
        <p:txBody>
          <a:bodyPr>
            <a:normAutofit fontScale="92500" lnSpcReduction="20000"/>
          </a:bodyPr>
          <a:lstStyle/>
          <a:p>
            <a:r>
              <a:rPr lang="zh-CN" altLang="zh-CN" smtClean="0"/>
              <a:t>在循环展开的例子中，我们假设整数部件可以快速解决分支问题，以便进行循环重叠执行</a:t>
            </a:r>
            <a:r>
              <a:rPr lang="en-US" altLang="zh-CN" smtClean="0"/>
              <a:t>!  </a:t>
            </a:r>
            <a:br>
              <a:rPr lang="en-US" altLang="zh-CN" smtClean="0"/>
            </a:br>
            <a:r>
              <a:rPr lang="en-US" altLang="zh-CN" smtClean="0"/>
              <a:t/>
            </a:r>
            <a:br>
              <a:rPr lang="en-US" altLang="zh-CN" smtClean="0"/>
            </a:br>
            <a:r>
              <a:rPr lang="en-US" altLang="zh-CN" smtClean="0"/>
              <a:t>Loop:	LD		F0	0	R1</a:t>
            </a:r>
            <a:br>
              <a:rPr lang="en-US" altLang="zh-CN" smtClean="0"/>
            </a:br>
            <a:r>
              <a:rPr lang="en-US" altLang="zh-CN" smtClean="0"/>
              <a:t>		MULTD	F4	F0	F2</a:t>
            </a:r>
            <a:br>
              <a:rPr lang="en-US" altLang="zh-CN" smtClean="0"/>
            </a:br>
            <a:r>
              <a:rPr lang="en-US" altLang="zh-CN" smtClean="0"/>
              <a:t>		SD		F4	0	R1</a:t>
            </a:r>
            <a:br>
              <a:rPr lang="en-US" altLang="zh-CN" smtClean="0"/>
            </a:br>
            <a:r>
              <a:rPr lang="en-US" altLang="zh-CN" smtClean="0"/>
              <a:t>		SUBI		R1	R1	#8</a:t>
            </a:r>
            <a:br>
              <a:rPr lang="en-US" altLang="zh-CN" smtClean="0"/>
            </a:br>
            <a:r>
              <a:rPr lang="en-US" altLang="zh-CN" smtClean="0"/>
              <a:t>		BNEZ		R1	Loop</a:t>
            </a:r>
          </a:p>
          <a:p>
            <a:r>
              <a:rPr lang="zh-CN" altLang="zh-CN" smtClean="0"/>
              <a:t>如果分支依赖于</a:t>
            </a:r>
            <a:r>
              <a:rPr lang="en-US" altLang="zh-CN" smtClean="0"/>
              <a:t>multd,</a:t>
            </a:r>
            <a:r>
              <a:rPr lang="zh-CN" altLang="zh-CN" smtClean="0"/>
              <a:t>怎么办</a:t>
            </a:r>
            <a:r>
              <a:rPr lang="en-US" altLang="zh-CN" smtClean="0"/>
              <a:t>??</a:t>
            </a:r>
          </a:p>
          <a:p>
            <a:pPr lvl="1"/>
            <a:r>
              <a:rPr lang="zh-CN" altLang="zh-CN" smtClean="0"/>
              <a:t>需要能预测分支方向</a:t>
            </a:r>
            <a:endParaRPr lang="en-US" altLang="zh-CN" smtClean="0"/>
          </a:p>
          <a:p>
            <a:pPr lvl="1"/>
            <a:r>
              <a:rPr lang="zh-CN" altLang="zh-CN" smtClean="0"/>
              <a:t>如果分支成功，我们就可以重叠执行循环</a:t>
            </a:r>
          </a:p>
          <a:p>
            <a:r>
              <a:rPr lang="zh-CN" altLang="zh-CN" smtClean="0"/>
              <a:t>对于</a:t>
            </a:r>
            <a:r>
              <a:rPr lang="en-US" altLang="zh-CN" smtClean="0"/>
              <a:t>superscalar</a:t>
            </a:r>
            <a:r>
              <a:rPr lang="zh-CN" altLang="zh-CN" smtClean="0"/>
              <a:t>机器这一问题更加突出</a:t>
            </a:r>
          </a:p>
          <a:p>
            <a:endParaRPr lang="zh-CN" altLang="en-US" smtClean="0"/>
          </a:p>
        </p:txBody>
      </p:sp>
    </p:spTree>
    <p:extLst>
      <p:ext uri="{BB962C8B-B14F-4D97-AF65-F5344CB8AC3E}">
        <p14:creationId xmlns:p14="http://schemas.microsoft.com/office/powerpoint/2010/main" val="1318327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385983-278A-41F5-94DF-D3084298138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667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667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E5F5D8-5136-480B-974E-7F8207D958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146</a:t>
            </a:fld>
            <a:endParaRPr lang="zh-CN" altLang="zh-CN" sz="1200">
              <a:solidFill>
                <a:srgbClr val="898989"/>
              </a:solidFill>
            </a:endParaRPr>
          </a:p>
        </p:txBody>
      </p:sp>
      <p:sp>
        <p:nvSpPr>
          <p:cNvPr id="156677" name="标题 1"/>
          <p:cNvSpPr>
            <a:spLocks noGrp="1"/>
          </p:cNvSpPr>
          <p:nvPr>
            <p:ph type="title"/>
          </p:nvPr>
        </p:nvSpPr>
        <p:spPr/>
        <p:txBody>
          <a:bodyPr/>
          <a:lstStyle/>
          <a:p>
            <a:r>
              <a:rPr lang="zh-CN" altLang="zh-CN" smtClean="0"/>
              <a:t>控制相关的动态解决技术</a:t>
            </a:r>
            <a:endParaRPr lang="zh-CN" altLang="en-US" smtClean="0"/>
          </a:p>
        </p:txBody>
      </p:sp>
      <p:sp>
        <p:nvSpPr>
          <p:cNvPr id="156678" name="内容占位符 2"/>
          <p:cNvSpPr>
            <a:spLocks noGrp="1"/>
          </p:cNvSpPr>
          <p:nvPr>
            <p:ph idx="1"/>
          </p:nvPr>
        </p:nvSpPr>
        <p:spPr/>
        <p:txBody>
          <a:bodyPr>
            <a:normAutofit fontScale="92500" lnSpcReduction="10000"/>
          </a:bodyPr>
          <a:lstStyle/>
          <a:p>
            <a:r>
              <a:rPr lang="zh-CN" altLang="zh-CN" smtClean="0"/>
              <a:t>控制相关：</a:t>
            </a:r>
            <a:endParaRPr lang="en-US" altLang="zh-CN" smtClean="0"/>
          </a:p>
          <a:p>
            <a:pPr lvl="1"/>
            <a:r>
              <a:rPr lang="zh-CN" altLang="zh-CN" smtClean="0"/>
              <a:t>由条件转移或程序中断引起的相关，也称全局相关。</a:t>
            </a:r>
            <a:endParaRPr lang="en-US" altLang="zh-CN" smtClean="0"/>
          </a:p>
          <a:p>
            <a:pPr lvl="1"/>
            <a:r>
              <a:rPr lang="zh-CN" altLang="zh-CN" smtClean="0"/>
              <a:t>控制相关对流水线的吞吐率和效率影响相对于数据相关要大得多</a:t>
            </a:r>
            <a:endParaRPr lang="en-US" altLang="zh-CN" smtClean="0"/>
          </a:p>
          <a:p>
            <a:pPr lvl="2"/>
            <a:r>
              <a:rPr lang="zh-CN" altLang="zh-CN" smtClean="0"/>
              <a:t>条件指令在一般程序中所占的比例相当大</a:t>
            </a:r>
            <a:endParaRPr lang="en-US" altLang="zh-CN" smtClean="0"/>
          </a:p>
          <a:p>
            <a:pPr lvl="2"/>
            <a:r>
              <a:rPr lang="zh-CN" altLang="zh-CN" smtClean="0"/>
              <a:t>中断虽然在程序中所占的比例不大，但中断发生在程序中的哪条指令，发生在一条指令执行过程中的哪个功能段都是不确定的</a:t>
            </a:r>
          </a:p>
          <a:p>
            <a:r>
              <a:rPr lang="zh-CN" altLang="zh-CN" smtClean="0"/>
              <a:t>处理条件转移和中断引起的控制相关的关键问题：</a:t>
            </a:r>
            <a:endParaRPr lang="en-US" altLang="zh-CN" smtClean="0"/>
          </a:p>
          <a:p>
            <a:pPr lvl="1"/>
            <a:r>
              <a:rPr lang="zh-CN" altLang="zh-CN" smtClean="0"/>
              <a:t>要确保流水线能够正常工作</a:t>
            </a:r>
            <a:endParaRPr lang="en-US" altLang="zh-CN" smtClean="0"/>
          </a:p>
          <a:p>
            <a:pPr lvl="1"/>
            <a:r>
              <a:rPr lang="zh-CN" altLang="zh-CN" smtClean="0"/>
              <a:t>减少因断流引起的吞吐率和效率的下降</a:t>
            </a:r>
          </a:p>
          <a:p>
            <a:endParaRPr lang="zh-CN" altLang="en-US" dirty="0" smtClean="0"/>
          </a:p>
        </p:txBody>
      </p:sp>
    </p:spTree>
    <p:extLst>
      <p:ext uri="{BB962C8B-B14F-4D97-AF65-F5344CB8AC3E}">
        <p14:creationId xmlns:p14="http://schemas.microsoft.com/office/powerpoint/2010/main" val="5063656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93688" y="1120775"/>
            <a:ext cx="8401050" cy="5056188"/>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800">
              <a:solidFill>
                <a:srgbClr val="000000"/>
              </a:solidFill>
            </a:endParaRPr>
          </a:p>
        </p:txBody>
      </p:sp>
      <p:grpSp>
        <p:nvGrpSpPr>
          <p:cNvPr id="157699" name="Group 3"/>
          <p:cNvGrpSpPr>
            <a:grpSpLocks/>
          </p:cNvGrpSpPr>
          <p:nvPr/>
        </p:nvGrpSpPr>
        <p:grpSpPr bwMode="auto">
          <a:xfrm>
            <a:off x="609600" y="1766888"/>
            <a:ext cx="7923213" cy="1524000"/>
            <a:chOff x="384" y="1113"/>
            <a:chExt cx="4991" cy="960"/>
          </a:xfrm>
        </p:grpSpPr>
        <p:sp>
          <p:nvSpPr>
            <p:cNvPr id="157705" name="Rectangle 4"/>
            <p:cNvSpPr>
              <a:spLocks noChangeArrowheads="1"/>
            </p:cNvSpPr>
            <p:nvPr/>
          </p:nvSpPr>
          <p:spPr bwMode="auto">
            <a:xfrm>
              <a:off x="384" y="1497"/>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i-1</a:t>
              </a:r>
            </a:p>
          </p:txBody>
        </p:sp>
        <p:sp>
          <p:nvSpPr>
            <p:cNvPr id="157706" name="Rectangle 5"/>
            <p:cNvSpPr>
              <a:spLocks noChangeArrowheads="1"/>
            </p:cNvSpPr>
            <p:nvPr/>
          </p:nvSpPr>
          <p:spPr bwMode="auto">
            <a:xfrm>
              <a:off x="961" y="1502"/>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a:t>
              </a:r>
            </a:p>
          </p:txBody>
        </p:sp>
        <p:sp>
          <p:nvSpPr>
            <p:cNvPr id="157707" name="Rectangle 6"/>
            <p:cNvSpPr>
              <a:spLocks noChangeArrowheads="1"/>
            </p:cNvSpPr>
            <p:nvPr/>
          </p:nvSpPr>
          <p:spPr bwMode="auto">
            <a:xfrm>
              <a:off x="1632"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i+1</a:t>
              </a:r>
            </a:p>
          </p:txBody>
        </p:sp>
        <p:sp>
          <p:nvSpPr>
            <p:cNvPr id="157708" name="Rectangle 7"/>
            <p:cNvSpPr>
              <a:spLocks noChangeArrowheads="1"/>
            </p:cNvSpPr>
            <p:nvPr/>
          </p:nvSpPr>
          <p:spPr bwMode="auto">
            <a:xfrm>
              <a:off x="2261" y="1203"/>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i+2</a:t>
              </a:r>
            </a:p>
          </p:txBody>
        </p:sp>
        <p:sp>
          <p:nvSpPr>
            <p:cNvPr id="157709" name="Rectangle 8"/>
            <p:cNvSpPr>
              <a:spLocks noChangeArrowheads="1"/>
            </p:cNvSpPr>
            <p:nvPr/>
          </p:nvSpPr>
          <p:spPr bwMode="auto">
            <a:xfrm>
              <a:off x="3210"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i+k-3</a:t>
              </a:r>
            </a:p>
          </p:txBody>
        </p:sp>
        <p:sp>
          <p:nvSpPr>
            <p:cNvPr id="157710" name="Rectangle 9"/>
            <p:cNvSpPr>
              <a:spLocks noChangeArrowheads="1"/>
            </p:cNvSpPr>
            <p:nvPr/>
          </p:nvSpPr>
          <p:spPr bwMode="auto">
            <a:xfrm>
              <a:off x="1632"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p+1</a:t>
              </a:r>
            </a:p>
          </p:txBody>
        </p:sp>
        <p:sp>
          <p:nvSpPr>
            <p:cNvPr id="157711" name="Rectangle 10"/>
            <p:cNvSpPr>
              <a:spLocks noChangeArrowheads="1"/>
            </p:cNvSpPr>
            <p:nvPr/>
          </p:nvSpPr>
          <p:spPr bwMode="auto">
            <a:xfrm>
              <a:off x="225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p+2</a:t>
              </a:r>
            </a:p>
          </p:txBody>
        </p:sp>
        <p:sp>
          <p:nvSpPr>
            <p:cNvPr id="157712" name="Rectangle 11"/>
            <p:cNvSpPr>
              <a:spLocks noChangeArrowheads="1"/>
            </p:cNvSpPr>
            <p:nvPr/>
          </p:nvSpPr>
          <p:spPr bwMode="auto">
            <a:xfrm>
              <a:off x="321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p+k-3</a:t>
              </a:r>
            </a:p>
          </p:txBody>
        </p:sp>
        <p:sp>
          <p:nvSpPr>
            <p:cNvPr id="157713" name="Rectangle 12"/>
            <p:cNvSpPr>
              <a:spLocks noChangeArrowheads="1"/>
            </p:cNvSpPr>
            <p:nvPr/>
          </p:nvSpPr>
          <p:spPr bwMode="auto">
            <a:xfrm>
              <a:off x="3936" y="1209"/>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i+k-2</a:t>
              </a:r>
            </a:p>
          </p:txBody>
        </p:sp>
        <p:sp>
          <p:nvSpPr>
            <p:cNvPr id="157714" name="Rectangle 13"/>
            <p:cNvSpPr>
              <a:spLocks noChangeArrowheads="1"/>
            </p:cNvSpPr>
            <p:nvPr/>
          </p:nvSpPr>
          <p:spPr bwMode="auto">
            <a:xfrm>
              <a:off x="3936" y="1881"/>
              <a:ext cx="431" cy="191"/>
            </a:xfrm>
            <a:prstGeom prst="rect">
              <a:avLst/>
            </a:prstGeom>
            <a:noFill/>
            <a:ln w="1260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p+k-2</a:t>
              </a:r>
            </a:p>
          </p:txBody>
        </p:sp>
        <p:sp>
          <p:nvSpPr>
            <p:cNvPr id="157715" name="Line 14"/>
            <p:cNvSpPr>
              <a:spLocks noChangeShapeType="1"/>
            </p:cNvSpPr>
            <p:nvPr/>
          </p:nvSpPr>
          <p:spPr bwMode="auto">
            <a:xfrm>
              <a:off x="4377" y="1296"/>
              <a:ext cx="287" cy="0"/>
            </a:xfrm>
            <a:prstGeom prst="line">
              <a:avLst/>
            </a:prstGeom>
            <a:noFill/>
            <a:ln w="12600" cap="sq">
              <a:solidFill>
                <a:srgbClr val="000000"/>
              </a:solidFill>
              <a:miter lim="800000"/>
              <a:headEnd/>
              <a:tailEnd type="triangle" w="med" len="med"/>
            </a:ln>
          </p:spPr>
          <p:txBody>
            <a:bodyPr/>
            <a:lstStyle/>
            <a:p>
              <a:endParaRPr lang="zh-CN" altLang="en-US"/>
            </a:p>
          </p:txBody>
        </p:sp>
        <p:sp>
          <p:nvSpPr>
            <p:cNvPr id="157716" name="Text Box 15"/>
            <p:cNvSpPr txBox="1">
              <a:spLocks noChangeArrowheads="1"/>
            </p:cNvSpPr>
            <p:nvPr/>
          </p:nvSpPr>
          <p:spPr bwMode="auto">
            <a:xfrm>
              <a:off x="4704" y="1113"/>
              <a:ext cx="671" cy="231"/>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Output</a:t>
              </a:r>
            </a:p>
          </p:txBody>
        </p:sp>
        <p:sp>
          <p:nvSpPr>
            <p:cNvPr id="157717" name="Line 16"/>
            <p:cNvSpPr>
              <a:spLocks noChangeShapeType="1"/>
            </p:cNvSpPr>
            <p:nvPr/>
          </p:nvSpPr>
          <p:spPr bwMode="auto">
            <a:xfrm flipV="1">
              <a:off x="1440" y="1304"/>
              <a:ext cx="143" cy="193"/>
            </a:xfrm>
            <a:prstGeom prst="line">
              <a:avLst/>
            </a:prstGeom>
            <a:noFill/>
            <a:ln w="12600" cap="sq">
              <a:solidFill>
                <a:srgbClr val="000000"/>
              </a:solidFill>
              <a:miter lim="800000"/>
              <a:headEnd/>
              <a:tailEnd/>
            </a:ln>
          </p:spPr>
          <p:txBody>
            <a:bodyPr/>
            <a:lstStyle/>
            <a:p>
              <a:endParaRPr lang="zh-CN" altLang="en-US"/>
            </a:p>
          </p:txBody>
        </p:sp>
        <p:sp>
          <p:nvSpPr>
            <p:cNvPr id="157718" name="Line 17"/>
            <p:cNvSpPr>
              <a:spLocks noChangeShapeType="1"/>
            </p:cNvSpPr>
            <p:nvPr/>
          </p:nvSpPr>
          <p:spPr bwMode="auto">
            <a:xfrm>
              <a:off x="2064" y="1305"/>
              <a:ext cx="191" cy="0"/>
            </a:xfrm>
            <a:prstGeom prst="line">
              <a:avLst/>
            </a:prstGeom>
            <a:noFill/>
            <a:ln w="12600" cap="sq">
              <a:solidFill>
                <a:srgbClr val="000000"/>
              </a:solidFill>
              <a:miter lim="800000"/>
              <a:headEnd/>
              <a:tailEnd/>
            </a:ln>
          </p:spPr>
          <p:txBody>
            <a:bodyPr/>
            <a:lstStyle/>
            <a:p>
              <a:endParaRPr lang="zh-CN" altLang="en-US"/>
            </a:p>
          </p:txBody>
        </p:sp>
        <p:sp>
          <p:nvSpPr>
            <p:cNvPr id="157719" name="Line 18"/>
            <p:cNvSpPr>
              <a:spLocks noChangeShapeType="1"/>
            </p:cNvSpPr>
            <p:nvPr/>
          </p:nvSpPr>
          <p:spPr bwMode="auto">
            <a:xfrm>
              <a:off x="2688" y="1305"/>
              <a:ext cx="143" cy="0"/>
            </a:xfrm>
            <a:prstGeom prst="line">
              <a:avLst/>
            </a:prstGeom>
            <a:noFill/>
            <a:ln w="12600" cap="sq">
              <a:solidFill>
                <a:srgbClr val="000000"/>
              </a:solidFill>
              <a:miter lim="800000"/>
              <a:headEnd/>
              <a:tailEnd/>
            </a:ln>
          </p:spPr>
          <p:txBody>
            <a:bodyPr/>
            <a:lstStyle/>
            <a:p>
              <a:endParaRPr lang="zh-CN" altLang="en-US"/>
            </a:p>
          </p:txBody>
        </p:sp>
        <p:sp>
          <p:nvSpPr>
            <p:cNvPr id="157720" name="Line 19"/>
            <p:cNvSpPr>
              <a:spLocks noChangeShapeType="1"/>
            </p:cNvSpPr>
            <p:nvPr/>
          </p:nvSpPr>
          <p:spPr bwMode="auto">
            <a:xfrm>
              <a:off x="3024" y="1309"/>
              <a:ext cx="191" cy="0"/>
            </a:xfrm>
            <a:prstGeom prst="line">
              <a:avLst/>
            </a:prstGeom>
            <a:noFill/>
            <a:ln w="12600" cap="sq">
              <a:solidFill>
                <a:srgbClr val="000000"/>
              </a:solidFill>
              <a:miter lim="800000"/>
              <a:headEnd/>
              <a:tailEnd/>
            </a:ln>
          </p:spPr>
          <p:txBody>
            <a:bodyPr/>
            <a:lstStyle/>
            <a:p>
              <a:endParaRPr lang="zh-CN" altLang="en-US"/>
            </a:p>
          </p:txBody>
        </p:sp>
        <p:sp>
          <p:nvSpPr>
            <p:cNvPr id="157721" name="Line 20"/>
            <p:cNvSpPr>
              <a:spLocks noChangeShapeType="1"/>
            </p:cNvSpPr>
            <p:nvPr/>
          </p:nvSpPr>
          <p:spPr bwMode="auto">
            <a:xfrm>
              <a:off x="3648" y="1305"/>
              <a:ext cx="287" cy="0"/>
            </a:xfrm>
            <a:prstGeom prst="line">
              <a:avLst/>
            </a:prstGeom>
            <a:noFill/>
            <a:ln w="12600" cap="sq">
              <a:solidFill>
                <a:srgbClr val="000000"/>
              </a:solidFill>
              <a:miter lim="800000"/>
              <a:headEnd/>
              <a:tailEnd/>
            </a:ln>
          </p:spPr>
          <p:txBody>
            <a:bodyPr/>
            <a:lstStyle/>
            <a:p>
              <a:endParaRPr lang="zh-CN" altLang="en-US"/>
            </a:p>
          </p:txBody>
        </p:sp>
        <p:sp>
          <p:nvSpPr>
            <p:cNvPr id="157722" name="Line 21"/>
            <p:cNvSpPr>
              <a:spLocks noChangeShapeType="1"/>
            </p:cNvSpPr>
            <p:nvPr/>
          </p:nvSpPr>
          <p:spPr bwMode="auto">
            <a:xfrm>
              <a:off x="1392" y="1641"/>
              <a:ext cx="239" cy="335"/>
            </a:xfrm>
            <a:prstGeom prst="line">
              <a:avLst/>
            </a:prstGeom>
            <a:noFill/>
            <a:ln w="12600" cap="sq">
              <a:solidFill>
                <a:srgbClr val="000000"/>
              </a:solidFill>
              <a:miter lim="800000"/>
              <a:headEnd/>
              <a:tailEnd/>
            </a:ln>
          </p:spPr>
          <p:txBody>
            <a:bodyPr/>
            <a:lstStyle/>
            <a:p>
              <a:endParaRPr lang="zh-CN" altLang="en-US"/>
            </a:p>
          </p:txBody>
        </p:sp>
        <p:sp>
          <p:nvSpPr>
            <p:cNvPr id="157723" name="Line 22"/>
            <p:cNvSpPr>
              <a:spLocks noChangeShapeType="1"/>
            </p:cNvSpPr>
            <p:nvPr/>
          </p:nvSpPr>
          <p:spPr bwMode="auto">
            <a:xfrm>
              <a:off x="2064" y="1977"/>
              <a:ext cx="191" cy="0"/>
            </a:xfrm>
            <a:prstGeom prst="line">
              <a:avLst/>
            </a:prstGeom>
            <a:noFill/>
            <a:ln w="12600" cap="sq">
              <a:solidFill>
                <a:srgbClr val="000000"/>
              </a:solidFill>
              <a:miter lim="800000"/>
              <a:headEnd/>
              <a:tailEnd/>
            </a:ln>
          </p:spPr>
          <p:txBody>
            <a:bodyPr/>
            <a:lstStyle/>
            <a:p>
              <a:endParaRPr lang="zh-CN" altLang="en-US"/>
            </a:p>
          </p:txBody>
        </p:sp>
        <p:sp>
          <p:nvSpPr>
            <p:cNvPr id="157724" name="Line 23"/>
            <p:cNvSpPr>
              <a:spLocks noChangeShapeType="1"/>
            </p:cNvSpPr>
            <p:nvPr/>
          </p:nvSpPr>
          <p:spPr bwMode="auto">
            <a:xfrm>
              <a:off x="2688" y="1977"/>
              <a:ext cx="191" cy="0"/>
            </a:xfrm>
            <a:prstGeom prst="line">
              <a:avLst/>
            </a:prstGeom>
            <a:noFill/>
            <a:ln w="12600" cap="sq">
              <a:solidFill>
                <a:srgbClr val="000000"/>
              </a:solidFill>
              <a:miter lim="800000"/>
              <a:headEnd/>
              <a:tailEnd/>
            </a:ln>
          </p:spPr>
          <p:txBody>
            <a:bodyPr/>
            <a:lstStyle/>
            <a:p>
              <a:endParaRPr lang="zh-CN" altLang="en-US"/>
            </a:p>
          </p:txBody>
        </p:sp>
        <p:sp>
          <p:nvSpPr>
            <p:cNvPr id="157725" name="Line 24"/>
            <p:cNvSpPr>
              <a:spLocks noChangeShapeType="1"/>
            </p:cNvSpPr>
            <p:nvPr/>
          </p:nvSpPr>
          <p:spPr bwMode="auto">
            <a:xfrm>
              <a:off x="3024" y="1977"/>
              <a:ext cx="191" cy="0"/>
            </a:xfrm>
            <a:prstGeom prst="line">
              <a:avLst/>
            </a:prstGeom>
            <a:noFill/>
            <a:ln w="12600" cap="sq">
              <a:solidFill>
                <a:srgbClr val="000000"/>
              </a:solidFill>
              <a:miter lim="800000"/>
              <a:headEnd/>
              <a:tailEnd/>
            </a:ln>
          </p:spPr>
          <p:txBody>
            <a:bodyPr/>
            <a:lstStyle/>
            <a:p>
              <a:endParaRPr lang="zh-CN" altLang="en-US"/>
            </a:p>
          </p:txBody>
        </p:sp>
        <p:sp>
          <p:nvSpPr>
            <p:cNvPr id="157726" name="Line 25"/>
            <p:cNvSpPr>
              <a:spLocks noChangeShapeType="1"/>
            </p:cNvSpPr>
            <p:nvPr/>
          </p:nvSpPr>
          <p:spPr bwMode="auto">
            <a:xfrm>
              <a:off x="3648" y="1977"/>
              <a:ext cx="287" cy="0"/>
            </a:xfrm>
            <a:prstGeom prst="line">
              <a:avLst/>
            </a:prstGeom>
            <a:noFill/>
            <a:ln w="12600" cap="sq">
              <a:solidFill>
                <a:srgbClr val="000000"/>
              </a:solidFill>
              <a:miter lim="800000"/>
              <a:headEnd/>
              <a:tailEnd/>
            </a:ln>
          </p:spPr>
          <p:txBody>
            <a:bodyPr/>
            <a:lstStyle/>
            <a:p>
              <a:endParaRPr lang="zh-CN" altLang="en-US"/>
            </a:p>
          </p:txBody>
        </p:sp>
        <p:sp>
          <p:nvSpPr>
            <p:cNvPr id="157727" name="Line 26"/>
            <p:cNvSpPr>
              <a:spLocks noChangeShapeType="1"/>
            </p:cNvSpPr>
            <p:nvPr/>
          </p:nvSpPr>
          <p:spPr bwMode="auto">
            <a:xfrm>
              <a:off x="4368" y="1977"/>
              <a:ext cx="287" cy="0"/>
            </a:xfrm>
            <a:prstGeom prst="line">
              <a:avLst/>
            </a:prstGeom>
            <a:noFill/>
            <a:ln w="12600" cap="sq">
              <a:solidFill>
                <a:srgbClr val="000000"/>
              </a:solidFill>
              <a:miter lim="800000"/>
              <a:headEnd/>
              <a:tailEnd type="triangle" w="med" len="med"/>
            </a:ln>
          </p:spPr>
          <p:txBody>
            <a:bodyPr/>
            <a:lstStyle/>
            <a:p>
              <a:endParaRPr lang="zh-CN" altLang="en-US"/>
            </a:p>
          </p:txBody>
        </p:sp>
        <p:sp>
          <p:nvSpPr>
            <p:cNvPr id="157728" name="Text Box 27"/>
            <p:cNvSpPr txBox="1">
              <a:spLocks noChangeArrowheads="1"/>
            </p:cNvSpPr>
            <p:nvPr/>
          </p:nvSpPr>
          <p:spPr bwMode="auto">
            <a:xfrm>
              <a:off x="4656" y="1842"/>
              <a:ext cx="671" cy="231"/>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Output</a:t>
              </a:r>
            </a:p>
          </p:txBody>
        </p:sp>
      </p:grpSp>
      <p:sp>
        <p:nvSpPr>
          <p:cNvPr id="157700" name="Text Box 2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1DF059D-D311-48B8-A25A-2D3926CB0AA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7701" name="Text Box 2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7702" name="Text Box 3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A878460-0AD7-41C4-A3AC-361529D733D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147</a:t>
            </a:fld>
            <a:endParaRPr lang="zh-CN" altLang="zh-CN" sz="1200">
              <a:solidFill>
                <a:srgbClr val="898989"/>
              </a:solidFill>
            </a:endParaRPr>
          </a:p>
        </p:txBody>
      </p:sp>
      <p:sp>
        <p:nvSpPr>
          <p:cNvPr id="157703" name="标题 1"/>
          <p:cNvSpPr>
            <a:spLocks noGrp="1"/>
          </p:cNvSpPr>
          <p:nvPr>
            <p:ph type="title"/>
          </p:nvPr>
        </p:nvSpPr>
        <p:spPr/>
        <p:txBody>
          <a:bodyPr/>
          <a:lstStyle/>
          <a:p>
            <a:r>
              <a:rPr lang="zh-CN" altLang="zh-CN" smtClean="0"/>
              <a:t>分支对性能的影响</a:t>
            </a:r>
            <a:endParaRPr lang="zh-CN" altLang="en-US" smtClean="0"/>
          </a:p>
        </p:txBody>
      </p:sp>
      <p:sp>
        <p:nvSpPr>
          <p:cNvPr id="3" name="内容占位符 2"/>
          <p:cNvSpPr>
            <a:spLocks noGrp="1"/>
          </p:cNvSpPr>
          <p:nvPr>
            <p:ph idx="1"/>
          </p:nvPr>
        </p:nvSpPr>
        <p:spPr>
          <a:xfrm>
            <a:off x="457199" y="1042301"/>
            <a:ext cx="8229600" cy="5051833"/>
          </a:xfrm>
        </p:spPr>
        <p:txBody>
          <a:bodyPr>
            <a:normAutofit fontScale="92500" lnSpcReduction="10000"/>
          </a:bodyPr>
          <a:lstStyle/>
          <a:p>
            <a:r>
              <a:rPr lang="zh-CN" altLang="zh-CN" dirty="0" smtClean="0"/>
              <a:t>假设在一条有</a:t>
            </a:r>
            <a:r>
              <a:rPr lang="en-US" altLang="zh-CN" dirty="0" smtClean="0"/>
              <a:t>K</a:t>
            </a:r>
            <a:r>
              <a:rPr lang="zh-CN" altLang="zh-CN" dirty="0" smtClean="0"/>
              <a:t>段的流水线中，在最后一段才能确定目标地址</a:t>
            </a:r>
          </a:p>
          <a:p>
            <a:endParaRPr lang="en-US" altLang="zh-CN" dirty="0" smtClean="0"/>
          </a:p>
          <a:p>
            <a:endParaRPr lang="en-US" altLang="zh-CN" dirty="0" smtClean="0"/>
          </a:p>
          <a:p>
            <a:endParaRPr lang="en-US" altLang="zh-CN" dirty="0" smtClean="0"/>
          </a:p>
          <a:p>
            <a:r>
              <a:rPr lang="zh-CN" altLang="zh-CN" dirty="0" smtClean="0"/>
              <a:t>当分支方向预测错误时</a:t>
            </a:r>
            <a:endParaRPr lang="en-US" altLang="zh-CN" dirty="0" smtClean="0"/>
          </a:p>
          <a:p>
            <a:pPr lvl="1"/>
            <a:r>
              <a:rPr lang="zh-CN" altLang="zh-CN" dirty="0" smtClean="0"/>
              <a:t>流水线中有多个功能段要浪费</a:t>
            </a:r>
            <a:endParaRPr lang="en-US" altLang="zh-CN" dirty="0" smtClean="0"/>
          </a:p>
          <a:p>
            <a:pPr lvl="1"/>
            <a:r>
              <a:rPr lang="zh-CN" altLang="zh-CN" dirty="0" smtClean="0"/>
              <a:t>可能造成程序执行结果发生错误</a:t>
            </a:r>
            <a:endParaRPr lang="en-US" altLang="zh-CN" dirty="0" smtClean="0"/>
          </a:p>
          <a:p>
            <a:pPr lvl="1"/>
            <a:endParaRPr lang="en-US" altLang="zh-CN" dirty="0" smtClean="0"/>
          </a:p>
          <a:p>
            <a:pPr lvl="1"/>
            <a:r>
              <a:rPr lang="zh-CN" altLang="zh-CN" dirty="0" smtClean="0"/>
              <a:t>因此当程序沿着错误方向运行后，作废这些程序时，一定不能破坏通用寄存器和主存储器的内容。</a:t>
            </a:r>
          </a:p>
          <a:p>
            <a:endParaRPr lang="zh-CN" altLang="en-US" dirty="0"/>
          </a:p>
        </p:txBody>
      </p:sp>
    </p:spTree>
    <p:extLst>
      <p:ext uri="{BB962C8B-B14F-4D97-AF65-F5344CB8AC3E}">
        <p14:creationId xmlns:p14="http://schemas.microsoft.com/office/powerpoint/2010/main" val="13456442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0EBAAC-76B1-4162-817E-55F9FD1364C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872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872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46F945C-C6FC-4F46-AF5E-0E0A6B9AEB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148</a:t>
            </a:fld>
            <a:endParaRPr lang="zh-CN" altLang="zh-CN" sz="1200">
              <a:solidFill>
                <a:srgbClr val="898989"/>
              </a:solidFill>
            </a:endParaRPr>
          </a:p>
        </p:txBody>
      </p:sp>
      <p:sp>
        <p:nvSpPr>
          <p:cNvPr id="158725" name="标题 1"/>
          <p:cNvSpPr>
            <a:spLocks noGrp="1"/>
          </p:cNvSpPr>
          <p:nvPr>
            <p:ph type="title"/>
          </p:nvPr>
        </p:nvSpPr>
        <p:spPr/>
        <p:txBody>
          <a:bodyPr/>
          <a:lstStyle/>
          <a:p>
            <a:r>
              <a:rPr lang="zh-CN" altLang="zh-CN" smtClean="0"/>
              <a:t>条件转移指令对流水线性能的影响</a:t>
            </a:r>
            <a:endParaRPr lang="zh-CN" altLang="en-US" smtClean="0"/>
          </a:p>
        </p:txBody>
      </p:sp>
      <p:sp>
        <p:nvSpPr>
          <p:cNvPr id="158726" name="内容占位符 2"/>
          <p:cNvSpPr>
            <a:spLocks noGrp="1"/>
          </p:cNvSpPr>
          <p:nvPr>
            <p:ph idx="1"/>
          </p:nvPr>
        </p:nvSpPr>
        <p:spPr/>
        <p:txBody>
          <a:bodyPr>
            <a:normAutofit fontScale="85000" lnSpcReduction="10000"/>
          </a:bodyPr>
          <a:lstStyle/>
          <a:p>
            <a:r>
              <a:rPr lang="zh-CN" altLang="zh-CN" smtClean="0"/>
              <a:t>假设对于一条有</a:t>
            </a:r>
            <a:r>
              <a:rPr lang="en-US" altLang="zh-CN" smtClean="0"/>
              <a:t>K</a:t>
            </a:r>
            <a:r>
              <a:rPr lang="zh-CN" altLang="zh-CN" smtClean="0"/>
              <a:t>段的流水线，由于条件分支的影响，在最坏情况下，每次条件转移将造成</a:t>
            </a:r>
            <a:r>
              <a:rPr lang="en-US" altLang="zh-CN" smtClean="0"/>
              <a:t>k-1</a:t>
            </a:r>
            <a:r>
              <a:rPr lang="zh-CN" altLang="zh-CN" smtClean="0"/>
              <a:t>个时钟周期的断流。假设条件分支在一般程序中所占的比例为</a:t>
            </a:r>
            <a:r>
              <a:rPr lang="en-US" altLang="zh-CN" smtClean="0"/>
              <a:t>p, </a:t>
            </a:r>
            <a:r>
              <a:rPr lang="zh-CN" altLang="en-US" smtClean="0"/>
              <a:t>采用分支预测失败策略，</a:t>
            </a:r>
            <a:r>
              <a:rPr lang="zh-CN" altLang="zh-CN" smtClean="0"/>
              <a:t>条件成功的概率为</a:t>
            </a:r>
            <a:r>
              <a:rPr lang="en-US" altLang="zh-CN" smtClean="0"/>
              <a:t>q。</a:t>
            </a:r>
            <a:r>
              <a:rPr lang="zh-CN" altLang="zh-CN" smtClean="0"/>
              <a:t>试分析分支对流水线的影响。</a:t>
            </a:r>
          </a:p>
          <a:p>
            <a:r>
              <a:rPr lang="zh-CN" altLang="zh-CN" smtClean="0"/>
              <a:t>结论：条件转移指令对流水线的影响很大，必须采取相关措施来减少这种影响。</a:t>
            </a:r>
          </a:p>
          <a:p>
            <a:r>
              <a:rPr lang="zh-CN" altLang="zh-CN" smtClean="0"/>
              <a:t>预测可以是静态预测</a:t>
            </a:r>
            <a:r>
              <a:rPr lang="en-US" altLang="zh-CN" smtClean="0"/>
              <a:t>“Static” (at compile time) </a:t>
            </a:r>
            <a:r>
              <a:rPr lang="zh-CN" altLang="zh-CN" smtClean="0"/>
              <a:t>或动态预测 “</a:t>
            </a:r>
            <a:r>
              <a:rPr lang="en-US" altLang="zh-CN" smtClean="0"/>
              <a:t>Dynamic” (at runtime)</a:t>
            </a:r>
          </a:p>
          <a:p>
            <a:pPr lvl="1"/>
            <a:r>
              <a:rPr lang="zh-CN" altLang="zh-CN" smtClean="0"/>
              <a:t>例</a:t>
            </a:r>
            <a:r>
              <a:rPr lang="zh-CN" altLang="en-US" smtClean="0"/>
              <a:t>如</a:t>
            </a:r>
            <a:r>
              <a:rPr lang="zh-CN" altLang="zh-CN" smtClean="0"/>
              <a:t>：一个循环供循环</a:t>
            </a:r>
            <a:r>
              <a:rPr lang="en-US" altLang="zh-CN" smtClean="0"/>
              <a:t>10</a:t>
            </a:r>
            <a:r>
              <a:rPr lang="zh-CN" altLang="zh-CN" smtClean="0"/>
              <a:t>次，它将分支成功</a:t>
            </a:r>
            <a:r>
              <a:rPr lang="en-US" altLang="zh-CN" smtClean="0"/>
              <a:t>9</a:t>
            </a:r>
            <a:r>
              <a:rPr lang="zh-CN" altLang="zh-CN" smtClean="0"/>
              <a:t>次，</a:t>
            </a:r>
            <a:r>
              <a:rPr lang="en-US" altLang="zh-CN" smtClean="0"/>
              <a:t>1</a:t>
            </a:r>
            <a:r>
              <a:rPr lang="zh-CN" altLang="zh-CN" smtClean="0"/>
              <a:t>次不成功。</a:t>
            </a:r>
            <a:endParaRPr lang="en-US" altLang="zh-CN" smtClean="0"/>
          </a:p>
          <a:p>
            <a:pPr lvl="1"/>
            <a:r>
              <a:rPr lang="zh-CN" altLang="zh-CN" smtClean="0"/>
              <a:t>动态分支预测 </a:t>
            </a:r>
            <a:r>
              <a:rPr lang="en-US" altLang="zh-CN" smtClean="0"/>
              <a:t>vs. </a:t>
            </a:r>
            <a:r>
              <a:rPr lang="zh-CN" altLang="zh-CN" smtClean="0"/>
              <a:t>静态分支预测，哪个好？</a:t>
            </a:r>
          </a:p>
          <a:p>
            <a:endParaRPr lang="zh-CN" altLang="en-US" smtClean="0"/>
          </a:p>
        </p:txBody>
      </p:sp>
    </p:spTree>
    <p:extLst>
      <p:ext uri="{BB962C8B-B14F-4D97-AF65-F5344CB8AC3E}">
        <p14:creationId xmlns:p14="http://schemas.microsoft.com/office/powerpoint/2010/main" val="334958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p:cNvSpPr>
            <a:spLocks noGrp="1" noChangeArrowheads="1"/>
          </p:cNvSpPr>
          <p:nvPr>
            <p:ph type="title"/>
          </p:nvPr>
        </p:nvSpPr>
        <p:spPr/>
        <p:txBody>
          <a:bodyPr/>
          <a:lstStyle/>
          <a:p>
            <a:r>
              <a:rPr lang="zh-CN" altLang="en-US" dirty="0" smtClean="0"/>
              <a:t>分支预测</a:t>
            </a:r>
            <a:endParaRPr lang="en-US" altLang="zh-CN" dirty="0" smtClean="0"/>
          </a:p>
        </p:txBody>
      </p:sp>
      <p:sp>
        <p:nvSpPr>
          <p:cNvPr id="165891" name="Rectangle 2"/>
          <p:cNvSpPr>
            <a:spLocks noGrp="1" noChangeArrowheads="1"/>
          </p:cNvSpPr>
          <p:nvPr>
            <p:ph idx="1"/>
          </p:nvPr>
        </p:nvSpPr>
        <p:spPr/>
        <p:txBody>
          <a:bodyPr>
            <a:normAutofit fontScale="77500" lnSpcReduction="20000"/>
          </a:bodyPr>
          <a:lstStyle/>
          <a:p>
            <a:r>
              <a:rPr lang="zh-CN" altLang="zh-CN" dirty="0" smtClean="0"/>
              <a:t>分支预测对提高性能是非常重要的</a:t>
            </a:r>
            <a:endParaRPr lang="en-US" altLang="zh-CN" dirty="0" smtClean="0"/>
          </a:p>
          <a:p>
            <a:pPr lvl="1"/>
            <a:r>
              <a:rPr lang="zh-CN" altLang="en-US" dirty="0" smtClean="0"/>
              <a:t>分支预测在哪个阶段完成？</a:t>
            </a:r>
            <a:endParaRPr lang="en-US" altLang="zh-CN" dirty="0" smtClean="0"/>
          </a:p>
          <a:p>
            <a:pPr lvl="1"/>
            <a:r>
              <a:rPr lang="zh-CN" altLang="en-US" dirty="0"/>
              <a:t>预测器设计的核心问题是什么？</a:t>
            </a:r>
            <a:endParaRPr lang="en-US" altLang="zh-CN" dirty="0"/>
          </a:p>
          <a:p>
            <a:pPr lvl="1"/>
            <a:r>
              <a:rPr lang="zh-CN" altLang="en-US" dirty="0" smtClean="0"/>
              <a:t>预测器的基本结构及输入输出？</a:t>
            </a:r>
            <a:endParaRPr lang="en-US" altLang="zh-CN" dirty="0" smtClean="0"/>
          </a:p>
          <a:p>
            <a:r>
              <a:rPr lang="zh-CN" altLang="en-US" dirty="0" smtClean="0"/>
              <a:t>预测器的分类</a:t>
            </a:r>
            <a:endParaRPr lang="zh-CN" altLang="zh-CN" dirty="0" smtClean="0"/>
          </a:p>
          <a:p>
            <a:pPr lvl="1"/>
            <a:r>
              <a:rPr lang="zh-CN" altLang="zh-CN" dirty="0" smtClean="0"/>
              <a:t>基于BHT表的预测器:</a:t>
            </a:r>
          </a:p>
          <a:p>
            <a:pPr lvl="2"/>
            <a:r>
              <a:rPr lang="en-US" altLang="zh-CN" dirty="0" smtClean="0"/>
              <a:t>Basic 2-bit predictor:</a:t>
            </a:r>
          </a:p>
          <a:p>
            <a:pPr lvl="2"/>
            <a:r>
              <a:rPr lang="en-US" altLang="zh-CN" dirty="0" smtClean="0"/>
              <a:t>Correlating predictor:</a:t>
            </a:r>
          </a:p>
          <a:p>
            <a:pPr lvl="3"/>
            <a:r>
              <a:rPr lang="en-US" altLang="zh-CN" dirty="0" smtClean="0"/>
              <a:t>Multiple 2-bit predictors for each branch</a:t>
            </a:r>
          </a:p>
          <a:p>
            <a:pPr lvl="3"/>
            <a:r>
              <a:rPr lang="en-US" altLang="zh-CN" dirty="0" smtClean="0"/>
              <a:t>One for each possible combination of outcomes of preceding n branches</a:t>
            </a:r>
          </a:p>
          <a:p>
            <a:pPr lvl="2"/>
            <a:r>
              <a:rPr lang="en-US" altLang="zh-CN" dirty="0" smtClean="0"/>
              <a:t>Local predictor:</a:t>
            </a:r>
          </a:p>
          <a:p>
            <a:pPr lvl="3"/>
            <a:r>
              <a:rPr lang="en-US" altLang="zh-CN" dirty="0" smtClean="0"/>
              <a:t>Multiple 2-bit predictors for each branch</a:t>
            </a:r>
          </a:p>
          <a:p>
            <a:pPr lvl="3"/>
            <a:r>
              <a:rPr lang="en-US" altLang="zh-CN" dirty="0" smtClean="0"/>
              <a:t>One for each possible combination of outcomes for the last n occurrences of this branch</a:t>
            </a:r>
          </a:p>
          <a:p>
            <a:pPr lvl="2"/>
            <a:r>
              <a:rPr lang="en-US" altLang="zh-CN" dirty="0" smtClean="0"/>
              <a:t>Tournament predictor: Combine correlating predictor with local predictor</a:t>
            </a:r>
          </a:p>
          <a:p>
            <a:pPr lvl="1"/>
            <a:r>
              <a:rPr lang="zh-CN" altLang="zh-CN" dirty="0" smtClean="0"/>
              <a:t>基于BTB的分支预测器</a:t>
            </a:r>
          </a:p>
        </p:txBody>
      </p:sp>
      <p:sp>
        <p:nvSpPr>
          <p:cNvPr id="165892" name="文本框 2"/>
          <p:cNvSpPr txBox="1">
            <a:spLocks noChangeArrowheads="1"/>
          </p:cNvSpPr>
          <p:nvPr/>
        </p:nvSpPr>
        <p:spPr bwMode="auto">
          <a:xfrm>
            <a:off x="6948488" y="5803900"/>
            <a:ext cx="1439862" cy="369888"/>
          </a:xfrm>
          <a:prstGeom prst="rect">
            <a:avLst/>
          </a:prstGeom>
          <a:noFill/>
          <a:ln w="9525">
            <a:noFill/>
            <a:miter lim="800000"/>
            <a:headEnd/>
            <a:tailEnd/>
          </a:ln>
        </p:spPr>
        <p:txBody>
          <a:bodyPr>
            <a:spAutoFit/>
          </a:bodyPr>
          <a:lstStyle/>
          <a:p>
            <a:r>
              <a:rPr lang="en-US" altLang="zh-CN">
                <a:solidFill>
                  <a:schemeClr val="tx1"/>
                </a:solidFill>
              </a:rPr>
              <a:t>CH. 3.3</a:t>
            </a:r>
            <a:endParaRPr lang="zh-CN" altLang="en-US">
              <a:solidFill>
                <a:schemeClr val="tx1"/>
              </a:solidFill>
            </a:endParaRPr>
          </a:p>
        </p:txBody>
      </p:sp>
    </p:spTree>
    <p:extLst>
      <p:ext uri="{BB962C8B-B14F-4D97-AF65-F5344CB8AC3E}">
        <p14:creationId xmlns:p14="http://schemas.microsoft.com/office/powerpoint/2010/main" val="1577748617"/>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0" y="1979613"/>
            <a:ext cx="4316413" cy="1736725"/>
          </a:xfrm>
          <a:prstGeom prst="rect">
            <a:avLst/>
          </a:prstGeom>
          <a:noFill/>
          <a:ln>
            <a:noFill/>
          </a:ln>
          <a:effectLs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1pPr>
            <a:lvl2pPr marL="6858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563C1"/>
              </a:buClr>
              <a:buSzPct val="100000"/>
              <a:buFont typeface="Arial" panose="020B0604020202020204" pitchFamily="34" charset="0"/>
              <a:buChar char="•"/>
              <a:defRPr/>
            </a:pPr>
            <a:r>
              <a:rPr lang="zh-CN" altLang="zh-CN" sz="2400" dirty="0" smtClean="0">
                <a:solidFill>
                  <a:srgbClr val="0563C1"/>
                </a:solidFill>
              </a:rPr>
              <a:t>代码移动后</a:t>
            </a:r>
          </a:p>
          <a:p>
            <a:pPr lvl="1" eaLnBrk="1" hangingPunct="1">
              <a:lnSpc>
                <a:spcPct val="90000"/>
              </a:lnSpc>
              <a:spcBef>
                <a:spcPts val="500"/>
              </a:spcBef>
              <a:buClr>
                <a:srgbClr val="000000"/>
              </a:buClr>
              <a:buSzPct val="100000"/>
              <a:buFont typeface="Arial" panose="020B0604020202020204" pitchFamily="34" charset="0"/>
              <a:buChar char="•"/>
              <a:defRPr/>
            </a:pPr>
            <a:r>
              <a:rPr lang="en-US" altLang="zh-CN" sz="2000" dirty="0" smtClean="0"/>
              <a:t>SD</a:t>
            </a:r>
            <a:r>
              <a:rPr lang="zh-CN" altLang="zh-CN" sz="2000" dirty="0" smtClean="0"/>
              <a:t>移动到</a:t>
            </a:r>
            <a:r>
              <a:rPr lang="en-US" altLang="zh-CN" sz="2000" dirty="0" smtClean="0"/>
              <a:t>SUBI</a:t>
            </a:r>
            <a:r>
              <a:rPr lang="zh-CN" altLang="zh-CN" sz="2000" dirty="0" smtClean="0"/>
              <a:t>后，注意偏移量的修改</a:t>
            </a:r>
          </a:p>
          <a:p>
            <a:pPr lvl="1" eaLnBrk="1" hangingPunct="1">
              <a:lnSpc>
                <a:spcPct val="90000"/>
              </a:lnSpc>
              <a:spcBef>
                <a:spcPts val="500"/>
              </a:spcBef>
              <a:buClr>
                <a:srgbClr val="000000"/>
              </a:buClr>
              <a:buSzPct val="100000"/>
              <a:buFont typeface="Arial" panose="020B0604020202020204" pitchFamily="34" charset="0"/>
              <a:buChar char="•"/>
              <a:defRPr/>
            </a:pPr>
            <a:r>
              <a:rPr lang="en-US" altLang="zh-CN" sz="2000" dirty="0" smtClean="0"/>
              <a:t>Loads</a:t>
            </a:r>
            <a:r>
              <a:rPr lang="zh-CN" altLang="zh-CN" sz="2000" dirty="0" smtClean="0"/>
              <a:t>移动到</a:t>
            </a:r>
            <a:r>
              <a:rPr lang="en-US" altLang="zh-CN" sz="2000" dirty="0" smtClean="0"/>
              <a:t>SD</a:t>
            </a:r>
            <a:r>
              <a:rPr lang="zh-CN" altLang="zh-CN" sz="2000" dirty="0" smtClean="0"/>
              <a:t>前，注意偏移量的修改</a:t>
            </a:r>
          </a:p>
          <a:p>
            <a:pPr lvl="1" indent="-227013" eaLnBrk="1" hangingPunct="1">
              <a:lnSpc>
                <a:spcPct val="90000"/>
              </a:lnSpc>
              <a:spcBef>
                <a:spcPts val="500"/>
              </a:spcBef>
              <a:buSzPct val="100000"/>
              <a:defRPr/>
            </a:pPr>
            <a:endParaRPr lang="zh-CN" altLang="zh-CN" sz="2000" dirty="0" smtClean="0"/>
          </a:p>
        </p:txBody>
      </p:sp>
      <p:sp>
        <p:nvSpPr>
          <p:cNvPr id="72708" name="Rectangle 3"/>
          <p:cNvSpPr>
            <a:spLocks noChangeArrowheads="1"/>
          </p:cNvSpPr>
          <p:nvPr/>
        </p:nvSpPr>
        <p:spPr bwMode="auto">
          <a:xfrm>
            <a:off x="673100" y="1143000"/>
            <a:ext cx="8458200" cy="22352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72709" name="Rectangle 4"/>
          <p:cNvSpPr>
            <a:spLocks noChangeArrowheads="1"/>
          </p:cNvSpPr>
          <p:nvPr/>
        </p:nvSpPr>
        <p:spPr bwMode="auto">
          <a:xfrm>
            <a:off x="444500" y="1270000"/>
            <a:ext cx="5422900" cy="4935538"/>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 Loop:	LD	F0,0(R1)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2	LD	F6,-8(R1)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3	LD	F10,-16(R1)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4	LD	F14,-24(R1)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5	ADDD	F4,F0,F2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6	ADDD	F8,F6,F2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7	ADDD	F12,F10,F2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8	ADDD	F16,F14,F2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9	SD	0(R1),F4</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10	SD	-8(R1),F8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563C1"/>
                </a:solidFill>
                <a:latin typeface="Arial" pitchFamily="34" charset="0"/>
              </a:rPr>
              <a:t>11	SUBI	R1,R1,#32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563C1"/>
                </a:solidFill>
                <a:latin typeface="Arial" pitchFamily="34" charset="0"/>
              </a:rPr>
              <a:t>12	SD	16(R1),F12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13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14	SD	</a:t>
            </a:r>
            <a:r>
              <a:rPr lang="en-US" altLang="zh-CN" b="1" dirty="0">
                <a:solidFill>
                  <a:srgbClr val="ED7D31"/>
                </a:solidFill>
                <a:latin typeface="Arial" pitchFamily="34" charset="0"/>
              </a:rPr>
              <a:t>8</a:t>
            </a:r>
            <a:r>
              <a:rPr lang="en-US" altLang="zh-CN" b="1" dirty="0">
                <a:solidFill>
                  <a:srgbClr val="000000"/>
                </a:solidFill>
                <a:latin typeface="Arial" pitchFamily="34" charset="0"/>
              </a:rPr>
              <a:t>(R1),F16	</a:t>
            </a:r>
            <a:r>
              <a:rPr lang="en-US" altLang="zh-CN" b="1" dirty="0">
                <a:solidFill>
                  <a:srgbClr val="ED7D31"/>
                </a:solidFill>
                <a:latin typeface="Arial" pitchFamily="34" charset="0"/>
              </a:rPr>
              <a:t>; 8-32 = -24</a:t>
            </a:r>
            <a:br>
              <a:rPr lang="en-US" altLang="zh-CN" b="1" dirty="0">
                <a:solidFill>
                  <a:srgbClr val="ED7D31"/>
                </a:solidFill>
                <a:latin typeface="Arial" pitchFamily="34" charset="0"/>
              </a:rPr>
            </a:br>
            <a:endParaRPr lang="en-US" altLang="zh-CN" b="1" dirty="0">
              <a:solidFill>
                <a:srgbClr val="ED7D31"/>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latin typeface="Arial" pitchFamily="34" charset="0"/>
              </a:rPr>
              <a:t> 14 clock cycles, or 3.5 per iteration</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endParaRPr lang="en-US" altLang="zh-CN" sz="2400" b="1" dirty="0">
              <a:solidFill>
                <a:srgbClr val="000000"/>
              </a:solidFill>
              <a:latin typeface="Arial" pitchFamily="34" charset="0"/>
            </a:endParaRPr>
          </a:p>
        </p:txBody>
      </p:sp>
      <p:sp>
        <p:nvSpPr>
          <p:cNvPr id="72710"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42F24FD-C637-4234-B3B2-82E3A9754BF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2711"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2712"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A76C68-9CD6-4709-99DE-C5A176C4D80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dirty="0" smtClean="0"/>
              <a:t>Stalls</a:t>
            </a:r>
            <a:r>
              <a:rPr lang="zh-CN" altLang="zh-CN" dirty="0" smtClean="0"/>
              <a:t>数最小的循环展开</a:t>
            </a:r>
            <a:endParaRPr lang="zh-CN" altLang="en-US" dirty="0"/>
          </a:p>
        </p:txBody>
      </p:sp>
    </p:spTree>
    <p:extLst>
      <p:ext uri="{BB962C8B-B14F-4D97-AF65-F5344CB8AC3E}">
        <p14:creationId xmlns:p14="http://schemas.microsoft.com/office/powerpoint/2010/main" val="29717592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Instruction Fetch Unit</a:t>
            </a:r>
            <a:endParaRPr lang="zh-CN" altLang="en-US" smtClean="0"/>
          </a:p>
        </p:txBody>
      </p:sp>
      <p:pic>
        <p:nvPicPr>
          <p:cNvPr id="166917" name="图片 5"/>
          <p:cNvPicPr>
            <a:picLocks noChangeAspect="1"/>
          </p:cNvPicPr>
          <p:nvPr/>
        </p:nvPicPr>
        <p:blipFill>
          <a:blip r:embed="rId2"/>
          <a:srcRect/>
          <a:stretch>
            <a:fillRect/>
          </a:stretch>
        </p:blipFill>
        <p:spPr bwMode="auto">
          <a:xfrm>
            <a:off x="755650" y="1150938"/>
            <a:ext cx="7229475" cy="5195887"/>
          </a:xfrm>
          <a:prstGeom prst="rect">
            <a:avLst/>
          </a:prstGeom>
          <a:noFill/>
          <a:ln w="9525">
            <a:noFill/>
            <a:miter lim="800000"/>
            <a:headEnd/>
            <a:tailEnd/>
          </a:ln>
        </p:spPr>
      </p:pic>
    </p:spTree>
    <p:extLst>
      <p:ext uri="{BB962C8B-B14F-4D97-AF65-F5344CB8AC3E}">
        <p14:creationId xmlns:p14="http://schemas.microsoft.com/office/powerpoint/2010/main" val="1029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zh-CN" altLang="en-US" smtClean="0"/>
              <a:t>预测器的基本结构及输入输出</a:t>
            </a:r>
          </a:p>
        </p:txBody>
      </p:sp>
      <p:sp>
        <p:nvSpPr>
          <p:cNvPr id="167939" name="内容占位符 23"/>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r>
              <a:rPr lang="zh-CN" altLang="en-US" dirty="0" smtClean="0"/>
              <a:t>根据</a:t>
            </a:r>
            <a:r>
              <a:rPr lang="en-US" altLang="zh-CN" dirty="0" smtClean="0"/>
              <a:t>outcomes</a:t>
            </a:r>
            <a:r>
              <a:rPr lang="zh-CN" altLang="en-US" dirty="0" smtClean="0"/>
              <a:t>来更新状态信息</a:t>
            </a:r>
            <a:endParaRPr lang="en-US" altLang="zh-CN" dirty="0" smtClean="0"/>
          </a:p>
          <a:p>
            <a:r>
              <a:rPr lang="zh-CN" altLang="en-US" dirty="0" smtClean="0"/>
              <a:t>使用</a:t>
            </a:r>
            <a:r>
              <a:rPr lang="en-US" altLang="zh-CN" dirty="0" smtClean="0"/>
              <a:t>FSM</a:t>
            </a:r>
            <a:r>
              <a:rPr lang="zh-CN" altLang="en-US" dirty="0" smtClean="0"/>
              <a:t>来完成决策</a:t>
            </a:r>
            <a:endParaRPr lang="en-US" altLang="zh-CN" dirty="0" smtClean="0"/>
          </a:p>
          <a:p>
            <a:pPr lvl="1"/>
            <a:r>
              <a:rPr lang="zh-CN" altLang="en-US" dirty="0" smtClean="0"/>
              <a:t>根据</a:t>
            </a:r>
            <a:r>
              <a:rPr lang="en-US" altLang="zh-CN" dirty="0" smtClean="0"/>
              <a:t>Branch History</a:t>
            </a:r>
            <a:r>
              <a:rPr lang="zh-CN" altLang="en-US" dirty="0" smtClean="0"/>
              <a:t>和</a:t>
            </a:r>
            <a:r>
              <a:rPr lang="en-US" altLang="zh-CN" dirty="0" smtClean="0"/>
              <a:t>PC</a:t>
            </a:r>
            <a:r>
              <a:rPr lang="zh-CN" altLang="en-US" dirty="0" smtClean="0"/>
              <a:t>来选择状态</a:t>
            </a:r>
            <a:endParaRPr lang="en-US" altLang="zh-CN" dirty="0" smtClean="0"/>
          </a:p>
          <a:p>
            <a:pPr lvl="1"/>
            <a:r>
              <a:rPr lang="zh-CN" altLang="en-US" dirty="0" smtClean="0"/>
              <a:t>由状态决定输出</a:t>
            </a:r>
          </a:p>
        </p:txBody>
      </p:sp>
      <p:grpSp>
        <p:nvGrpSpPr>
          <p:cNvPr id="167942" name="组合 24"/>
          <p:cNvGrpSpPr>
            <a:grpSpLocks/>
          </p:cNvGrpSpPr>
          <p:nvPr/>
        </p:nvGrpSpPr>
        <p:grpSpPr bwMode="auto">
          <a:xfrm>
            <a:off x="2233613" y="1397000"/>
            <a:ext cx="4675187" cy="1920875"/>
            <a:chOff x="2417320" y="1868024"/>
            <a:chExt cx="4674960" cy="1921016"/>
          </a:xfrm>
        </p:grpSpPr>
        <p:sp>
          <p:nvSpPr>
            <p:cNvPr id="167943" name="矩形 9"/>
            <p:cNvSpPr>
              <a:spLocks noChangeArrowheads="1"/>
            </p:cNvSpPr>
            <p:nvPr/>
          </p:nvSpPr>
          <p:spPr bwMode="auto">
            <a:xfrm>
              <a:off x="3986722" y="1916832"/>
              <a:ext cx="1584970" cy="1872208"/>
            </a:xfrm>
            <a:prstGeom prst="rect">
              <a:avLst/>
            </a:prstGeom>
            <a:solidFill>
              <a:srgbClr val="00B0F0"/>
            </a:solidFill>
            <a:ln w="9525" algn="ctr">
              <a:solidFill>
                <a:schemeClr val="tx1"/>
              </a:solidFill>
              <a:round/>
              <a:headEnd/>
              <a:tailEnd/>
            </a:ln>
          </p:spPr>
          <p:txBody>
            <a:bodyPr/>
            <a:lstStyle/>
            <a:p>
              <a:pPr>
                <a:buClr>
                  <a:srgbClr val="000000"/>
                </a:buClr>
                <a:buSzPct val="100000"/>
                <a:buFont typeface="Times New Roman" pitchFamily="18" charset="0"/>
                <a:buNone/>
              </a:pPr>
              <a:r>
                <a:rPr lang="zh-CN" altLang="en-US" sz="2800"/>
                <a:t>预测器</a:t>
              </a:r>
              <a:endParaRPr lang="en-US" altLang="zh-CN" sz="2800"/>
            </a:p>
            <a:p>
              <a:pPr>
                <a:buClr>
                  <a:srgbClr val="000000"/>
                </a:buClr>
                <a:buSzPct val="100000"/>
                <a:buFont typeface="Times New Roman" pitchFamily="18" charset="0"/>
                <a:buNone/>
              </a:pPr>
              <a:r>
                <a:rPr lang="en-US" altLang="zh-CN" sz="2800"/>
                <a:t>--</a:t>
              </a:r>
              <a:r>
                <a:rPr lang="zh-CN" altLang="en-US" sz="2000"/>
                <a:t>状态信息</a:t>
              </a:r>
              <a:endParaRPr lang="en-US" altLang="zh-CN" sz="2000"/>
            </a:p>
            <a:p>
              <a:pPr>
                <a:buClr>
                  <a:srgbClr val="000000"/>
                </a:buClr>
                <a:buSzPct val="100000"/>
              </a:pPr>
              <a:r>
                <a:rPr lang="en-US" altLang="zh-CN" sz="2000"/>
                <a:t>--</a:t>
              </a:r>
              <a:r>
                <a:rPr lang="zh-CN" altLang="en-US" sz="2000"/>
                <a:t>决策机制</a:t>
              </a:r>
            </a:p>
          </p:txBody>
        </p:sp>
        <p:sp>
          <p:nvSpPr>
            <p:cNvPr id="167944" name="右箭头 12"/>
            <p:cNvSpPr>
              <a:spLocks noChangeArrowheads="1"/>
            </p:cNvSpPr>
            <p:nvPr/>
          </p:nvSpPr>
          <p:spPr bwMode="auto">
            <a:xfrm>
              <a:off x="2483769" y="3429000"/>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67945" name="右箭头 13"/>
            <p:cNvSpPr>
              <a:spLocks noChangeArrowheads="1"/>
            </p:cNvSpPr>
            <p:nvPr/>
          </p:nvSpPr>
          <p:spPr bwMode="auto">
            <a:xfrm>
              <a:off x="2448275" y="2672916"/>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67946" name="直接箭头连接符 15"/>
            <p:cNvCxnSpPr>
              <a:cxnSpLocks noChangeShapeType="1"/>
            </p:cNvCxnSpPr>
            <p:nvPr/>
          </p:nvCxnSpPr>
          <p:spPr bwMode="auto">
            <a:xfrm>
              <a:off x="2483769" y="2204864"/>
              <a:ext cx="1502953" cy="0"/>
            </a:xfrm>
            <a:prstGeom prst="straightConnector1">
              <a:avLst/>
            </a:prstGeom>
            <a:noFill/>
            <a:ln w="9525" algn="ctr">
              <a:solidFill>
                <a:schemeClr val="tx1"/>
              </a:solidFill>
              <a:round/>
              <a:headEnd/>
              <a:tailEnd type="triangle" w="med" len="med"/>
            </a:ln>
          </p:spPr>
        </p:cxnSp>
        <p:sp>
          <p:nvSpPr>
            <p:cNvPr id="167947" name="文本框 17"/>
            <p:cNvSpPr txBox="1">
              <a:spLocks noChangeArrowheads="1"/>
            </p:cNvSpPr>
            <p:nvPr/>
          </p:nvSpPr>
          <p:spPr bwMode="auto">
            <a:xfrm>
              <a:off x="2448274" y="1868024"/>
              <a:ext cx="1204713" cy="338554"/>
            </a:xfrm>
            <a:prstGeom prst="rect">
              <a:avLst/>
            </a:prstGeom>
            <a:noFill/>
            <a:ln w="9525">
              <a:noFill/>
              <a:miter lim="800000"/>
              <a:headEnd/>
              <a:tailEnd/>
            </a:ln>
          </p:spPr>
          <p:txBody>
            <a:bodyPr wrap="square">
              <a:spAutoFit/>
            </a:bodyPr>
            <a:lstStyle/>
            <a:p>
              <a:r>
                <a:rPr lang="en-US" altLang="zh-CN" sz="1600" dirty="0">
                  <a:solidFill>
                    <a:schemeClr val="tx1"/>
                  </a:solidFill>
                </a:rPr>
                <a:t>outcomes</a:t>
              </a:r>
              <a:endParaRPr lang="zh-CN" altLang="en-US" sz="1600" dirty="0">
                <a:solidFill>
                  <a:schemeClr val="tx1"/>
                </a:solidFill>
              </a:endParaRPr>
            </a:p>
          </p:txBody>
        </p:sp>
        <p:sp>
          <p:nvSpPr>
            <p:cNvPr id="167948" name="文本框 18"/>
            <p:cNvSpPr txBox="1">
              <a:spLocks noChangeArrowheads="1"/>
            </p:cNvSpPr>
            <p:nvPr/>
          </p:nvSpPr>
          <p:spPr bwMode="auto">
            <a:xfrm>
              <a:off x="2417320" y="2501926"/>
              <a:ext cx="1448656" cy="338554"/>
            </a:xfrm>
            <a:prstGeom prst="rect">
              <a:avLst/>
            </a:prstGeom>
            <a:noFill/>
            <a:ln w="9525">
              <a:noFill/>
              <a:miter lim="800000"/>
              <a:headEnd/>
              <a:tailEnd/>
            </a:ln>
          </p:spPr>
          <p:txBody>
            <a:bodyPr>
              <a:spAutoFit/>
            </a:bodyPr>
            <a:lstStyle/>
            <a:p>
              <a:r>
                <a:rPr lang="en-US" altLang="zh-CN" sz="1600">
                  <a:solidFill>
                    <a:schemeClr val="tx1"/>
                  </a:solidFill>
                </a:rPr>
                <a:t>Branch History</a:t>
              </a:r>
              <a:endParaRPr lang="zh-CN" altLang="en-US" sz="1600">
                <a:solidFill>
                  <a:schemeClr val="tx1"/>
                </a:solidFill>
              </a:endParaRPr>
            </a:p>
          </p:txBody>
        </p:sp>
        <p:sp>
          <p:nvSpPr>
            <p:cNvPr id="167949" name="文本框 19"/>
            <p:cNvSpPr txBox="1">
              <a:spLocks noChangeArrowheads="1"/>
            </p:cNvSpPr>
            <p:nvPr/>
          </p:nvSpPr>
          <p:spPr bwMode="auto">
            <a:xfrm>
              <a:off x="2483768" y="3242066"/>
              <a:ext cx="1008113" cy="338554"/>
            </a:xfrm>
            <a:prstGeom prst="rect">
              <a:avLst/>
            </a:prstGeom>
            <a:noFill/>
            <a:ln w="9525">
              <a:noFill/>
              <a:miter lim="800000"/>
              <a:headEnd/>
              <a:tailEnd/>
            </a:ln>
          </p:spPr>
          <p:txBody>
            <a:bodyPr>
              <a:spAutoFit/>
            </a:bodyPr>
            <a:lstStyle/>
            <a:p>
              <a:r>
                <a:rPr lang="en-US" altLang="zh-CN" sz="1600">
                  <a:solidFill>
                    <a:schemeClr val="tx1"/>
                  </a:solidFill>
                </a:rPr>
                <a:t>PC</a:t>
              </a:r>
              <a:endParaRPr lang="zh-CN" altLang="en-US" sz="1600">
                <a:solidFill>
                  <a:schemeClr val="tx1"/>
                </a:solidFill>
              </a:endParaRPr>
            </a:p>
          </p:txBody>
        </p:sp>
        <p:cxnSp>
          <p:nvCxnSpPr>
            <p:cNvPr id="167950" name="直接箭头连接符 21"/>
            <p:cNvCxnSpPr>
              <a:cxnSpLocks noChangeShapeType="1"/>
              <a:stCxn id="167943" idx="3"/>
            </p:cNvCxnSpPr>
            <p:nvPr/>
          </p:nvCxnSpPr>
          <p:spPr bwMode="auto">
            <a:xfrm>
              <a:off x="5571692" y="2852936"/>
              <a:ext cx="1520588" cy="0"/>
            </a:xfrm>
            <a:prstGeom prst="straightConnector1">
              <a:avLst/>
            </a:prstGeom>
            <a:noFill/>
            <a:ln w="9525" algn="ctr">
              <a:solidFill>
                <a:schemeClr val="tx1"/>
              </a:solidFill>
              <a:round/>
              <a:headEnd/>
              <a:tailEnd type="triangle" w="med" len="med"/>
            </a:ln>
          </p:spPr>
        </p:cxnSp>
        <p:sp>
          <p:nvSpPr>
            <p:cNvPr id="167951" name="文本框 22"/>
            <p:cNvSpPr txBox="1">
              <a:spLocks noChangeArrowheads="1"/>
            </p:cNvSpPr>
            <p:nvPr/>
          </p:nvSpPr>
          <p:spPr bwMode="auto">
            <a:xfrm>
              <a:off x="5827929" y="2492896"/>
              <a:ext cx="1008113" cy="338554"/>
            </a:xfrm>
            <a:prstGeom prst="rect">
              <a:avLst/>
            </a:prstGeom>
            <a:noFill/>
            <a:ln w="9525">
              <a:noFill/>
              <a:miter lim="800000"/>
              <a:headEnd/>
              <a:tailEnd/>
            </a:ln>
          </p:spPr>
          <p:txBody>
            <a:bodyPr>
              <a:spAutoFit/>
            </a:bodyPr>
            <a:lstStyle/>
            <a:p>
              <a:r>
                <a:rPr lang="en-US" altLang="zh-CN" sz="1600">
                  <a:solidFill>
                    <a:schemeClr val="tx1"/>
                  </a:solidFill>
                </a:rPr>
                <a:t>NT or T</a:t>
              </a:r>
              <a:endParaRPr lang="zh-CN" altLang="en-US" sz="1600">
                <a:solidFill>
                  <a:schemeClr val="tx1"/>
                </a:solidFill>
              </a:endParaRPr>
            </a:p>
          </p:txBody>
        </p:sp>
      </p:grpSp>
    </p:spTree>
    <p:extLst>
      <p:ext uri="{BB962C8B-B14F-4D97-AF65-F5344CB8AC3E}">
        <p14:creationId xmlns:p14="http://schemas.microsoft.com/office/powerpoint/2010/main" val="17970732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9B4AC3-6EFC-4FA4-94C9-CB97DD19E14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974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974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A27B1DC-CD2F-4191-A90C-ACAEE47393F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152</a:t>
            </a:fld>
            <a:endParaRPr lang="zh-CN" altLang="zh-CN" sz="1200">
              <a:solidFill>
                <a:srgbClr val="898989"/>
              </a:solidFill>
            </a:endParaRPr>
          </a:p>
        </p:txBody>
      </p:sp>
      <p:sp>
        <p:nvSpPr>
          <p:cNvPr id="159749" name="标题 1"/>
          <p:cNvSpPr>
            <a:spLocks noGrp="1"/>
          </p:cNvSpPr>
          <p:nvPr>
            <p:ph type="title"/>
          </p:nvPr>
        </p:nvSpPr>
        <p:spPr/>
        <p:txBody>
          <a:bodyPr/>
          <a:lstStyle/>
          <a:p>
            <a:r>
              <a:rPr lang="en-US" altLang="zh-CN" smtClean="0"/>
              <a:t>Dynamic Branch Prediction</a:t>
            </a:r>
            <a:endParaRPr lang="zh-CN" altLang="en-US" smtClean="0"/>
          </a:p>
        </p:txBody>
      </p:sp>
      <p:sp>
        <p:nvSpPr>
          <p:cNvPr id="159750" name="内容占位符 2"/>
          <p:cNvSpPr>
            <a:spLocks noGrp="1"/>
          </p:cNvSpPr>
          <p:nvPr>
            <p:ph idx="1"/>
          </p:nvPr>
        </p:nvSpPr>
        <p:spPr/>
        <p:txBody>
          <a:bodyPr>
            <a:normAutofit fontScale="70000" lnSpcReduction="20000"/>
          </a:bodyPr>
          <a:lstStyle/>
          <a:p>
            <a:r>
              <a:rPr lang="zh-CN" altLang="zh-CN" dirty="0" smtClean="0"/>
              <a:t>动态分支预测：预测分支的方向在程序运行时刻动态确定</a:t>
            </a:r>
          </a:p>
          <a:p>
            <a:r>
              <a:rPr lang="zh-CN" altLang="zh-CN" dirty="0" smtClean="0"/>
              <a:t>需解决的关键问题是：</a:t>
            </a:r>
            <a:endParaRPr lang="en-US" altLang="zh-CN" dirty="0" smtClean="0"/>
          </a:p>
          <a:p>
            <a:pPr lvl="1"/>
            <a:r>
              <a:rPr lang="zh-CN" altLang="zh-CN" dirty="0" smtClean="0"/>
              <a:t>如何记录转移历史信息</a:t>
            </a:r>
            <a:endParaRPr lang="en-US" altLang="zh-CN" dirty="0" smtClean="0"/>
          </a:p>
          <a:p>
            <a:pPr lvl="1"/>
            <a:r>
              <a:rPr lang="zh-CN" altLang="zh-CN" dirty="0" smtClean="0"/>
              <a:t>如何根据所记录的转移历史信息，预测转移的方向</a:t>
            </a:r>
          </a:p>
          <a:p>
            <a:r>
              <a:rPr lang="zh-CN" altLang="zh-CN" dirty="0" smtClean="0"/>
              <a:t>主要方法</a:t>
            </a:r>
            <a:endParaRPr lang="en-US" altLang="zh-CN" dirty="0" smtClean="0"/>
          </a:p>
          <a:p>
            <a:pPr lvl="1"/>
            <a:r>
              <a:rPr lang="zh-CN" altLang="zh-CN" dirty="0" smtClean="0"/>
              <a:t>基于</a:t>
            </a:r>
            <a:r>
              <a:rPr lang="en-US" altLang="zh-CN" dirty="0" smtClean="0"/>
              <a:t>BPB(Branch Prediction Buffer)</a:t>
            </a:r>
            <a:r>
              <a:rPr lang="zh-CN" altLang="zh-CN" dirty="0" smtClean="0"/>
              <a:t>或</a:t>
            </a:r>
            <a:r>
              <a:rPr lang="en-US" altLang="zh-CN" dirty="0" smtClean="0"/>
              <a:t>BHT(Branch History Table)</a:t>
            </a:r>
          </a:p>
          <a:p>
            <a:pPr lvl="2"/>
            <a:r>
              <a:rPr lang="en-US" altLang="zh-CN" dirty="0" smtClean="0"/>
              <a:t>1-bit BHT</a:t>
            </a:r>
            <a:r>
              <a:rPr lang="zh-CN" altLang="zh-CN" dirty="0" smtClean="0"/>
              <a:t>和</a:t>
            </a:r>
            <a:r>
              <a:rPr lang="en-US" altLang="zh-CN" dirty="0" smtClean="0"/>
              <a:t>2-bit BHT</a:t>
            </a:r>
          </a:p>
          <a:p>
            <a:pPr lvl="2"/>
            <a:r>
              <a:rPr lang="en-US" altLang="zh-CN" dirty="0" smtClean="0"/>
              <a:t>Correlating Branch Predictors</a:t>
            </a:r>
          </a:p>
          <a:p>
            <a:pPr lvl="2"/>
            <a:r>
              <a:rPr lang="en-US" altLang="zh-CN" dirty="0" smtClean="0"/>
              <a:t>Tournament Predictors: Adaptively Combining Local and Global Predictors</a:t>
            </a:r>
          </a:p>
          <a:p>
            <a:pPr lvl="1"/>
            <a:r>
              <a:rPr lang="en-US" altLang="zh-CN" dirty="0" smtClean="0"/>
              <a:t>High Performance Instruction Delivery</a:t>
            </a:r>
          </a:p>
          <a:p>
            <a:pPr lvl="2"/>
            <a:r>
              <a:rPr lang="en-US" altLang="zh-CN" dirty="0" smtClean="0"/>
              <a:t>BTB</a:t>
            </a:r>
          </a:p>
          <a:p>
            <a:pPr lvl="2"/>
            <a:r>
              <a:rPr lang="en-US" altLang="zh-CN" dirty="0" smtClean="0"/>
              <a:t>Integrated Instruction Fetch Units</a:t>
            </a:r>
          </a:p>
          <a:p>
            <a:pPr lvl="2"/>
            <a:r>
              <a:rPr lang="en-US" altLang="zh-CN" dirty="0" smtClean="0"/>
              <a:t>Return Address Predictors</a:t>
            </a:r>
          </a:p>
          <a:p>
            <a:r>
              <a:rPr lang="en-US" altLang="zh-CN" dirty="0" smtClean="0"/>
              <a:t>Performance = ƒ(accuracy, cost of </a:t>
            </a:r>
            <a:r>
              <a:rPr lang="en-US" altLang="zh-CN" dirty="0" err="1" smtClean="0"/>
              <a:t>misprediction</a:t>
            </a:r>
            <a:r>
              <a:rPr lang="en-US" altLang="zh-CN" dirty="0" smtClean="0"/>
              <a:t>)</a:t>
            </a:r>
          </a:p>
          <a:p>
            <a:pPr lvl="1"/>
            <a:r>
              <a:rPr lang="en-US" altLang="zh-CN" dirty="0" err="1" smtClean="0"/>
              <a:t>Misprediction</a:t>
            </a:r>
            <a:r>
              <a:rPr lang="en-US" altLang="zh-CN" dirty="0" smtClean="0"/>
              <a:t>  Flush Reorder Buffer</a:t>
            </a:r>
          </a:p>
          <a:p>
            <a:endParaRPr lang="zh-CN" altLang="en-US" dirty="0" smtClean="0"/>
          </a:p>
        </p:txBody>
      </p:sp>
    </p:spTree>
    <p:extLst>
      <p:ext uri="{BB962C8B-B14F-4D97-AF65-F5344CB8AC3E}">
        <p14:creationId xmlns:p14="http://schemas.microsoft.com/office/powerpoint/2010/main" val="40548764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988B284-34D3-442E-B596-CA47B9073F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077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077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C702E6-803E-4B46-8E7E-CAE47B12981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153</a:t>
            </a:fld>
            <a:endParaRPr lang="zh-CN" altLang="zh-CN" sz="1200">
              <a:solidFill>
                <a:srgbClr val="898989"/>
              </a:solidFill>
            </a:endParaRPr>
          </a:p>
        </p:txBody>
      </p:sp>
      <p:sp>
        <p:nvSpPr>
          <p:cNvPr id="160773" name="标题 1"/>
          <p:cNvSpPr>
            <a:spLocks noGrp="1"/>
          </p:cNvSpPr>
          <p:nvPr>
            <p:ph type="title"/>
          </p:nvPr>
        </p:nvSpPr>
        <p:spPr/>
        <p:txBody>
          <a:bodyPr/>
          <a:lstStyle/>
          <a:p>
            <a:r>
              <a:rPr lang="en-US" altLang="zh-CN" smtClean="0"/>
              <a:t>1-bit BHT</a:t>
            </a:r>
            <a:endParaRPr lang="zh-CN" altLang="en-US" dirty="0" smtClean="0"/>
          </a:p>
        </p:txBody>
      </p:sp>
      <p:sp>
        <p:nvSpPr>
          <p:cNvPr id="160774" name="内容占位符 2"/>
          <p:cNvSpPr>
            <a:spLocks noGrp="1"/>
          </p:cNvSpPr>
          <p:nvPr>
            <p:ph idx="1"/>
          </p:nvPr>
        </p:nvSpPr>
        <p:spPr>
          <a:xfrm>
            <a:off x="457200" y="2491485"/>
            <a:ext cx="8229600" cy="3818780"/>
          </a:xfrm>
        </p:spPr>
        <p:txBody>
          <a:bodyPr>
            <a:normAutofit fontScale="70000" lnSpcReduction="20000"/>
          </a:bodyPr>
          <a:lstStyle/>
          <a:p>
            <a:r>
              <a:rPr lang="en-US" altLang="zh-CN" dirty="0" smtClean="0"/>
              <a:t>Branch History Table: </a:t>
            </a:r>
          </a:p>
          <a:p>
            <a:pPr lvl="1"/>
            <a:r>
              <a:rPr lang="zh-CN" altLang="zh-CN" dirty="0" smtClean="0"/>
              <a:t>分支指令的</a:t>
            </a:r>
            <a:r>
              <a:rPr lang="en-US" altLang="zh-CN" dirty="0" smtClean="0"/>
              <a:t>PC</a:t>
            </a:r>
            <a:r>
              <a:rPr lang="zh-CN" altLang="zh-CN" dirty="0" smtClean="0"/>
              <a:t>的低位索引</a:t>
            </a:r>
            <a:endParaRPr lang="en-US" altLang="zh-CN" dirty="0" smtClean="0"/>
          </a:p>
          <a:p>
            <a:pPr lvl="1"/>
            <a:r>
              <a:rPr lang="zh-CN" altLang="zh-CN" dirty="0" smtClean="0"/>
              <a:t>该表记录上一次转移是否成功</a:t>
            </a:r>
            <a:endParaRPr lang="en-US" altLang="zh-CN" dirty="0" smtClean="0"/>
          </a:p>
          <a:p>
            <a:pPr lvl="1"/>
            <a:r>
              <a:rPr lang="zh-CN" altLang="zh-CN" dirty="0" smtClean="0"/>
              <a:t>不做地址检查</a:t>
            </a:r>
            <a:endParaRPr lang="en-US" altLang="zh-CN" dirty="0" smtClean="0"/>
          </a:p>
          <a:p>
            <a:pPr lvl="1"/>
            <a:r>
              <a:rPr lang="en-US" altLang="zh-CN" dirty="0" smtClean="0"/>
              <a:t>1-bit BHT</a:t>
            </a:r>
            <a:endParaRPr lang="zh-CN" altLang="zh-CN" dirty="0" smtClean="0"/>
          </a:p>
          <a:p>
            <a:endParaRPr lang="en-US" altLang="zh-CN" dirty="0" smtClean="0"/>
          </a:p>
          <a:p>
            <a:r>
              <a:rPr lang="zh-CN" altLang="zh-CN" dirty="0" smtClean="0"/>
              <a:t>问题</a:t>
            </a:r>
            <a:r>
              <a:rPr lang="en-US" altLang="zh-CN" dirty="0" smtClean="0"/>
              <a:t>: </a:t>
            </a:r>
            <a:r>
              <a:rPr lang="zh-CN" altLang="zh-CN" dirty="0" smtClean="0"/>
              <a:t>在一个循环中</a:t>
            </a:r>
            <a:r>
              <a:rPr lang="en-US" altLang="zh-CN" dirty="0" smtClean="0"/>
              <a:t>, 1-bit BHT </a:t>
            </a:r>
            <a:r>
              <a:rPr lang="zh-CN" altLang="zh-CN" dirty="0" smtClean="0"/>
              <a:t>将导致2次分支预测错误</a:t>
            </a:r>
            <a:endParaRPr lang="en-US" altLang="zh-CN" dirty="0" smtClean="0"/>
          </a:p>
          <a:p>
            <a:pPr lvl="1"/>
            <a:r>
              <a:rPr lang="zh-CN" altLang="en-US" dirty="0" smtClean="0"/>
              <a:t>假设一循环次数为</a:t>
            </a:r>
            <a:r>
              <a:rPr lang="en-US" altLang="zh-CN" dirty="0" smtClean="0"/>
              <a:t>10</a:t>
            </a:r>
            <a:r>
              <a:rPr lang="zh-CN" altLang="en-US" dirty="0" smtClean="0"/>
              <a:t>次的简单程序段</a:t>
            </a:r>
            <a:endParaRPr lang="en-US" altLang="zh-CN" dirty="0" smtClean="0"/>
          </a:p>
          <a:p>
            <a:pPr lvl="1"/>
            <a:r>
              <a:rPr lang="zh-CN" altLang="zh-CN" dirty="0" smtClean="0"/>
              <a:t>最后一次循环</a:t>
            </a:r>
            <a:r>
              <a:rPr lang="en-US" altLang="zh-CN" dirty="0" smtClean="0"/>
              <a:t> </a:t>
            </a:r>
          </a:p>
          <a:p>
            <a:pPr lvl="2"/>
            <a:r>
              <a:rPr lang="zh-CN" altLang="en-US" dirty="0" smtClean="0"/>
              <a:t>前面为</a:t>
            </a:r>
            <a:r>
              <a:rPr lang="zh-CN" altLang="zh-CN" dirty="0" smtClean="0"/>
              <a:t>预测成功，</a:t>
            </a:r>
            <a:r>
              <a:rPr lang="zh-CN" altLang="en-US" dirty="0" smtClean="0"/>
              <a:t>最后一次</a:t>
            </a:r>
            <a:r>
              <a:rPr lang="zh-CN" altLang="zh-CN" dirty="0" smtClean="0"/>
              <a:t>需要退出循环</a:t>
            </a:r>
            <a:endParaRPr lang="en-US" altLang="zh-CN" dirty="0" smtClean="0"/>
          </a:p>
          <a:p>
            <a:pPr lvl="1"/>
            <a:r>
              <a:rPr lang="zh-CN" altLang="zh-CN" dirty="0" smtClean="0"/>
              <a:t>首次循环</a:t>
            </a:r>
            <a:endParaRPr lang="en-US" altLang="zh-CN" dirty="0" smtClean="0"/>
          </a:p>
          <a:p>
            <a:pPr lvl="2"/>
            <a:r>
              <a:rPr lang="zh-CN" altLang="zh-CN" dirty="0" smtClean="0"/>
              <a:t>前面</a:t>
            </a:r>
            <a:r>
              <a:rPr lang="zh-CN" altLang="en-US" dirty="0" smtClean="0"/>
              <a:t>为</a:t>
            </a:r>
            <a:r>
              <a:rPr lang="zh-CN" altLang="zh-CN" dirty="0" smtClean="0"/>
              <a:t>预测为失败，这次实际上为成功</a:t>
            </a:r>
          </a:p>
          <a:p>
            <a:endParaRPr lang="zh-CN" altLang="en-US" dirty="0" smtClean="0"/>
          </a:p>
        </p:txBody>
      </p:sp>
      <p:grpSp>
        <p:nvGrpSpPr>
          <p:cNvPr id="4" name="组合 3"/>
          <p:cNvGrpSpPr/>
          <p:nvPr/>
        </p:nvGrpSpPr>
        <p:grpSpPr>
          <a:xfrm>
            <a:off x="2181182" y="978591"/>
            <a:ext cx="4929187" cy="1239023"/>
            <a:chOff x="4071938" y="1258432"/>
            <a:chExt cx="4929187" cy="1239023"/>
          </a:xfrm>
        </p:grpSpPr>
        <p:sp>
          <p:nvSpPr>
            <p:cNvPr id="160775" name="椭圆 6"/>
            <p:cNvSpPr>
              <a:spLocks noChangeArrowheads="1"/>
            </p:cNvSpPr>
            <p:nvPr/>
          </p:nvSpPr>
          <p:spPr bwMode="auto">
            <a:xfrm>
              <a:off x="5214938" y="1668780"/>
              <a:ext cx="1000125" cy="428625"/>
            </a:xfrm>
            <a:prstGeom prst="ellipse">
              <a:avLst/>
            </a:prstGeom>
            <a:solidFill>
              <a:schemeClr val="bg1"/>
            </a:solidFill>
            <a:ln w="9525" algn="ctr">
              <a:solidFill>
                <a:schemeClr val="tx1"/>
              </a:solidFill>
              <a:round/>
              <a:headEnd/>
              <a:tailEnd/>
            </a:ln>
          </p:spPr>
          <p:txBody>
            <a:bodyPr/>
            <a:lstStyle/>
            <a:p>
              <a:pPr algn="ctr">
                <a:buClr>
                  <a:srgbClr val="000000"/>
                </a:buClr>
                <a:buSzPct val="100000"/>
                <a:buFont typeface="Times New Roman" pitchFamily="18" charset="0"/>
                <a:buNone/>
              </a:pPr>
              <a:r>
                <a:rPr lang="en-US" altLang="zh-CN">
                  <a:solidFill>
                    <a:schemeClr val="tx1"/>
                  </a:solidFill>
                </a:rPr>
                <a:t>0</a:t>
              </a:r>
              <a:endParaRPr lang="zh-CN" altLang="en-US">
                <a:solidFill>
                  <a:schemeClr val="tx1"/>
                </a:solidFill>
              </a:endParaRPr>
            </a:p>
          </p:txBody>
        </p:sp>
        <p:sp>
          <p:nvSpPr>
            <p:cNvPr id="160776" name="椭圆 7"/>
            <p:cNvSpPr>
              <a:spLocks noChangeArrowheads="1"/>
            </p:cNvSpPr>
            <p:nvPr/>
          </p:nvSpPr>
          <p:spPr bwMode="auto">
            <a:xfrm>
              <a:off x="7000875" y="1668780"/>
              <a:ext cx="1000125" cy="428625"/>
            </a:xfrm>
            <a:prstGeom prst="ellipse">
              <a:avLst/>
            </a:prstGeom>
            <a:solidFill>
              <a:schemeClr val="bg1"/>
            </a:solidFill>
            <a:ln w="9525" algn="ctr">
              <a:solidFill>
                <a:schemeClr val="tx1"/>
              </a:solidFill>
              <a:round/>
              <a:headEnd/>
              <a:tailEnd/>
            </a:ln>
          </p:spPr>
          <p:txBody>
            <a:bodyPr/>
            <a:lstStyle/>
            <a:p>
              <a:pPr algn="ctr">
                <a:buClr>
                  <a:srgbClr val="000000"/>
                </a:buClr>
                <a:buSzPct val="100000"/>
                <a:buFont typeface="Times New Roman" pitchFamily="18" charset="0"/>
                <a:buNone/>
              </a:pPr>
              <a:r>
                <a:rPr lang="en-US" altLang="zh-CN">
                  <a:solidFill>
                    <a:schemeClr val="tx1"/>
                  </a:solidFill>
                </a:rPr>
                <a:t>1</a:t>
              </a:r>
              <a:endParaRPr lang="zh-CN" altLang="en-US">
                <a:solidFill>
                  <a:schemeClr val="tx1"/>
                </a:solidFill>
              </a:endParaRPr>
            </a:p>
          </p:txBody>
        </p:sp>
        <p:cxnSp>
          <p:nvCxnSpPr>
            <p:cNvPr id="160777" name="直接箭头连接符 9"/>
            <p:cNvCxnSpPr>
              <a:cxnSpLocks noChangeShapeType="1"/>
              <a:stCxn id="160775" idx="7"/>
              <a:endCxn id="160776" idx="1"/>
            </p:cNvCxnSpPr>
            <p:nvPr/>
          </p:nvCxnSpPr>
          <p:spPr bwMode="auto">
            <a:xfrm rot="5400000" flipH="1" flipV="1">
              <a:off x="6607969" y="1191737"/>
              <a:ext cx="1587" cy="1079500"/>
            </a:xfrm>
            <a:prstGeom prst="straightConnector1">
              <a:avLst/>
            </a:prstGeom>
            <a:noFill/>
            <a:ln w="9525" algn="ctr">
              <a:solidFill>
                <a:schemeClr val="tx1"/>
              </a:solidFill>
              <a:round/>
              <a:headEnd/>
              <a:tailEnd type="arrow" w="med" len="med"/>
            </a:ln>
          </p:spPr>
        </p:cxnSp>
        <p:sp>
          <p:nvSpPr>
            <p:cNvPr id="160778" name="TextBox 12"/>
            <p:cNvSpPr txBox="1">
              <a:spLocks noChangeArrowheads="1"/>
            </p:cNvSpPr>
            <p:nvPr/>
          </p:nvSpPr>
          <p:spPr bwMode="auto">
            <a:xfrm>
              <a:off x="6354762" y="1258432"/>
              <a:ext cx="428625" cy="400050"/>
            </a:xfrm>
            <a:prstGeom prst="rect">
              <a:avLst/>
            </a:prstGeom>
            <a:noFill/>
            <a:ln w="9525">
              <a:noFill/>
              <a:miter lim="800000"/>
              <a:headEnd/>
              <a:tailEnd/>
            </a:ln>
          </p:spPr>
          <p:txBody>
            <a:bodyPr>
              <a:spAutoFit/>
            </a:bodyPr>
            <a:lstStyle/>
            <a:p>
              <a:r>
                <a:rPr lang="en-US" altLang="zh-CN" sz="2000" b="1" dirty="0">
                  <a:solidFill>
                    <a:srgbClr val="00B0F0"/>
                  </a:solidFill>
                </a:rPr>
                <a:t>T</a:t>
              </a:r>
              <a:endParaRPr lang="zh-CN" altLang="en-US" sz="2000" b="1" dirty="0">
                <a:solidFill>
                  <a:srgbClr val="00B0F0"/>
                </a:solidFill>
              </a:endParaRPr>
            </a:p>
          </p:txBody>
        </p:sp>
        <p:cxnSp>
          <p:nvCxnSpPr>
            <p:cNvPr id="160779" name="直接箭头连接符 16"/>
            <p:cNvCxnSpPr>
              <a:cxnSpLocks noChangeShapeType="1"/>
              <a:stCxn id="160776" idx="3"/>
              <a:endCxn id="160775" idx="5"/>
            </p:cNvCxnSpPr>
            <p:nvPr/>
          </p:nvCxnSpPr>
          <p:spPr bwMode="auto">
            <a:xfrm rot="5400000">
              <a:off x="6607969" y="1494949"/>
              <a:ext cx="1588" cy="1079500"/>
            </a:xfrm>
            <a:prstGeom prst="straightConnector1">
              <a:avLst/>
            </a:prstGeom>
            <a:noFill/>
            <a:ln w="9525" algn="ctr">
              <a:solidFill>
                <a:schemeClr val="tx1"/>
              </a:solidFill>
              <a:round/>
              <a:headEnd/>
              <a:tailEnd type="arrow" w="med" len="med"/>
            </a:ln>
          </p:spPr>
        </p:cxnSp>
        <p:sp>
          <p:nvSpPr>
            <p:cNvPr id="160780" name="TextBox 17"/>
            <p:cNvSpPr txBox="1">
              <a:spLocks noChangeArrowheads="1"/>
            </p:cNvSpPr>
            <p:nvPr/>
          </p:nvSpPr>
          <p:spPr bwMode="auto">
            <a:xfrm>
              <a:off x="6211888" y="2097405"/>
              <a:ext cx="714375" cy="400050"/>
            </a:xfrm>
            <a:prstGeom prst="rect">
              <a:avLst/>
            </a:prstGeom>
            <a:noFill/>
            <a:ln w="9525">
              <a:noFill/>
              <a:miter lim="800000"/>
              <a:headEnd/>
              <a:tailEnd/>
            </a:ln>
          </p:spPr>
          <p:txBody>
            <a:bodyPr>
              <a:spAutoFit/>
            </a:bodyPr>
            <a:lstStyle/>
            <a:p>
              <a:pPr algn="ctr"/>
              <a:r>
                <a:rPr lang="en-US" altLang="zh-CN" sz="2000" b="1">
                  <a:solidFill>
                    <a:srgbClr val="00B0F0"/>
                  </a:solidFill>
                </a:rPr>
                <a:t>NT</a:t>
              </a:r>
              <a:endParaRPr lang="zh-CN" altLang="en-US" sz="2000" b="1">
                <a:solidFill>
                  <a:srgbClr val="00B0F0"/>
                </a:solidFill>
              </a:endParaRPr>
            </a:p>
          </p:txBody>
        </p:sp>
        <p:sp>
          <p:nvSpPr>
            <p:cNvPr id="160781" name="TextBox 18"/>
            <p:cNvSpPr txBox="1">
              <a:spLocks noChangeArrowheads="1"/>
            </p:cNvSpPr>
            <p:nvPr/>
          </p:nvSpPr>
          <p:spPr bwMode="auto">
            <a:xfrm>
              <a:off x="8072438" y="1668780"/>
              <a:ext cx="928687" cy="646113"/>
            </a:xfrm>
            <a:prstGeom prst="rect">
              <a:avLst/>
            </a:prstGeom>
            <a:noFill/>
            <a:ln w="9525">
              <a:noFill/>
              <a:miter lim="800000"/>
              <a:headEnd/>
              <a:tailEnd/>
            </a:ln>
          </p:spPr>
          <p:txBody>
            <a:bodyPr>
              <a:spAutoFit/>
            </a:bodyPr>
            <a:lstStyle/>
            <a:p>
              <a:r>
                <a:rPr lang="en-US" altLang="zh-CN" dirty="0">
                  <a:solidFill>
                    <a:schemeClr val="tx1"/>
                  </a:solidFill>
                </a:rPr>
                <a:t>Predict taken</a:t>
              </a:r>
              <a:endParaRPr lang="zh-CN" altLang="en-US" dirty="0">
                <a:solidFill>
                  <a:schemeClr val="tx1"/>
                </a:solidFill>
              </a:endParaRPr>
            </a:p>
          </p:txBody>
        </p:sp>
        <p:sp>
          <p:nvSpPr>
            <p:cNvPr id="160782" name="TextBox 19"/>
            <p:cNvSpPr txBox="1">
              <a:spLocks noChangeArrowheads="1"/>
            </p:cNvSpPr>
            <p:nvPr/>
          </p:nvSpPr>
          <p:spPr bwMode="auto">
            <a:xfrm>
              <a:off x="4071938" y="1668780"/>
              <a:ext cx="1285875" cy="646113"/>
            </a:xfrm>
            <a:prstGeom prst="rect">
              <a:avLst/>
            </a:prstGeom>
            <a:noFill/>
            <a:ln w="9525">
              <a:noFill/>
              <a:miter lim="800000"/>
              <a:headEnd/>
              <a:tailEnd/>
            </a:ln>
          </p:spPr>
          <p:txBody>
            <a:bodyPr>
              <a:spAutoFit/>
            </a:bodyPr>
            <a:lstStyle/>
            <a:p>
              <a:r>
                <a:rPr lang="en-US" altLang="zh-CN" dirty="0">
                  <a:solidFill>
                    <a:schemeClr val="tx1"/>
                  </a:solidFill>
                </a:rPr>
                <a:t>Predict Not taken</a:t>
              </a:r>
              <a:endParaRPr lang="zh-CN" altLang="en-US" dirty="0">
                <a:solidFill>
                  <a:schemeClr val="tx1"/>
                </a:solidFill>
              </a:endParaRPr>
            </a:p>
          </p:txBody>
        </p:sp>
      </p:grpSp>
    </p:spTree>
    <p:extLst>
      <p:ext uri="{BB962C8B-B14F-4D97-AF65-F5344CB8AC3E}">
        <p14:creationId xmlns:p14="http://schemas.microsoft.com/office/powerpoint/2010/main" val="22469995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1"/>
          <p:cNvSpPr txBox="1">
            <a:spLocks noChangeArrowheads="1"/>
          </p:cNvSpPr>
          <p:nvPr/>
        </p:nvSpPr>
        <p:spPr bwMode="auto">
          <a:xfrm>
            <a:off x="669925" y="233363"/>
            <a:ext cx="8066088" cy="75565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a:solidFill>
                <a:srgbClr val="FF0000"/>
              </a:solidFill>
              <a:latin typeface="Calibri Light" pitchFamily="34" charset="0"/>
            </a:endParaRPr>
          </a:p>
        </p:txBody>
      </p:sp>
      <p:sp>
        <p:nvSpPr>
          <p:cNvPr id="161801" name="Text Box 3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AEFF72C-710E-4F76-B9EE-80BBBCD0B4B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1802" name="Text Box 3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1803" name="Text Box 3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C6F868-942E-45B6-9146-D317FBE0C40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154</a:t>
            </a:fld>
            <a:endParaRPr lang="zh-CN" altLang="zh-CN" sz="1200">
              <a:solidFill>
                <a:srgbClr val="898989"/>
              </a:solidFill>
            </a:endParaRPr>
          </a:p>
        </p:txBody>
      </p:sp>
      <p:sp>
        <p:nvSpPr>
          <p:cNvPr id="161804" name="标题 2"/>
          <p:cNvSpPr>
            <a:spLocks noGrp="1"/>
          </p:cNvSpPr>
          <p:nvPr>
            <p:ph type="title"/>
          </p:nvPr>
        </p:nvSpPr>
        <p:spPr/>
        <p:txBody>
          <a:bodyPr/>
          <a:lstStyle/>
          <a:p>
            <a:r>
              <a:rPr lang="en-US" altLang="zh-CN" dirty="0" smtClean="0"/>
              <a:t>2-bit BHT</a:t>
            </a:r>
            <a:endParaRPr lang="zh-CN" altLang="en-US" dirty="0" smtClean="0"/>
          </a:p>
        </p:txBody>
      </p:sp>
      <p:sp>
        <p:nvSpPr>
          <p:cNvPr id="4" name="内容占位符 3"/>
          <p:cNvSpPr>
            <a:spLocks noGrp="1"/>
          </p:cNvSpPr>
          <p:nvPr>
            <p:ph idx="1"/>
          </p:nvPr>
        </p:nvSpPr>
        <p:spPr>
          <a:xfrm>
            <a:off x="457200" y="4510480"/>
            <a:ext cx="8229600" cy="1799785"/>
          </a:xfrm>
        </p:spPr>
        <p:txBody>
          <a:bodyPr>
            <a:normAutofit/>
          </a:bodyPr>
          <a:lstStyle/>
          <a:p>
            <a:r>
              <a:rPr lang="zh-CN" altLang="zh-CN" dirty="0" smtClean="0"/>
              <a:t>解决办法: 2位记录分支历史</a:t>
            </a:r>
          </a:p>
          <a:p>
            <a:r>
              <a:rPr lang="en-US" altLang="zh-CN" dirty="0" smtClean="0"/>
              <a:t>Blue: stop, not taken</a:t>
            </a:r>
          </a:p>
          <a:p>
            <a:r>
              <a:rPr lang="en-US" altLang="zh-CN" dirty="0" smtClean="0"/>
              <a:t>Green: go, taken</a:t>
            </a:r>
            <a:endParaRPr lang="zh-CN" altLang="en-US" dirty="0"/>
          </a:p>
        </p:txBody>
      </p:sp>
      <p:grpSp>
        <p:nvGrpSpPr>
          <p:cNvPr id="5" name="组合 4"/>
          <p:cNvGrpSpPr/>
          <p:nvPr/>
        </p:nvGrpSpPr>
        <p:grpSpPr>
          <a:xfrm>
            <a:off x="1032094" y="968102"/>
            <a:ext cx="6942137" cy="3425825"/>
            <a:chOff x="1020763" y="1682750"/>
            <a:chExt cx="6942137" cy="3425825"/>
          </a:xfrm>
        </p:grpSpPr>
        <p:sp>
          <p:nvSpPr>
            <p:cNvPr id="161795" name="Rectangle 3"/>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6" name="Rectangle 4"/>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7" name="Rectangle 5"/>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8" name="Rectangle 6"/>
            <p:cNvSpPr>
              <a:spLocks noChangeArrowheads="1"/>
            </p:cNvSpPr>
            <p:nvPr/>
          </p:nvSpPr>
          <p:spPr bwMode="auto">
            <a:xfrm>
              <a:off x="2419350" y="2044700"/>
              <a:ext cx="1588" cy="1588"/>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61799" name="Rectangle 7"/>
            <p:cNvSpPr>
              <a:spLocks noChangeArrowheads="1"/>
            </p:cNvSpPr>
            <p:nvPr/>
          </p:nvSpPr>
          <p:spPr bwMode="auto">
            <a:xfrm>
              <a:off x="5286375" y="4714875"/>
              <a:ext cx="520700" cy="393700"/>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grpSp>
          <p:nvGrpSpPr>
            <p:cNvPr id="161800" name="Group 8"/>
            <p:cNvGrpSpPr>
              <a:grpSpLocks/>
            </p:cNvGrpSpPr>
            <p:nvPr/>
          </p:nvGrpSpPr>
          <p:grpSpPr bwMode="auto">
            <a:xfrm>
              <a:off x="1020763" y="1682750"/>
              <a:ext cx="6942137" cy="2786063"/>
              <a:chOff x="643" y="1060"/>
              <a:chExt cx="4373" cy="1755"/>
            </a:xfrm>
          </p:grpSpPr>
          <p:sp>
            <p:nvSpPr>
              <p:cNvPr id="161808" name="Rectangle 9"/>
              <p:cNvSpPr>
                <a:spLocks noChangeArrowheads="1"/>
              </p:cNvSpPr>
              <p:nvPr/>
            </p:nvSpPr>
            <p:spPr bwMode="auto">
              <a:xfrm>
                <a:off x="2288" y="1060"/>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09" name="Rectangle 10"/>
              <p:cNvSpPr>
                <a:spLocks noChangeArrowheads="1"/>
              </p:cNvSpPr>
              <p:nvPr/>
            </p:nvSpPr>
            <p:spPr bwMode="auto">
              <a:xfrm>
                <a:off x="2928" y="2064"/>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10" name="Rectangle 11"/>
              <p:cNvSpPr>
                <a:spLocks noChangeArrowheads="1"/>
              </p:cNvSpPr>
              <p:nvPr/>
            </p:nvSpPr>
            <p:spPr bwMode="auto">
              <a:xfrm>
                <a:off x="2496" y="1920"/>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sp>
            <p:nvSpPr>
              <p:cNvPr id="161811" name="Rectangle 12"/>
              <p:cNvSpPr>
                <a:spLocks noChangeArrowheads="1"/>
              </p:cNvSpPr>
              <p:nvPr/>
            </p:nvSpPr>
            <p:spPr bwMode="auto">
              <a:xfrm>
                <a:off x="643" y="1684"/>
                <a:ext cx="1165"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FF00"/>
                    </a:solidFill>
                    <a:latin typeface="Arial" pitchFamily="34" charset="0"/>
                  </a:rPr>
                  <a:t>Predict Taken</a:t>
                </a:r>
              </a:p>
            </p:txBody>
          </p:sp>
          <p:sp>
            <p:nvSpPr>
              <p:cNvPr id="161812" name="Rectangle 13"/>
              <p:cNvSpPr>
                <a:spLocks noChangeArrowheads="1"/>
              </p:cNvSpPr>
              <p:nvPr/>
            </p:nvSpPr>
            <p:spPr bwMode="auto">
              <a:xfrm>
                <a:off x="813" y="2376"/>
                <a:ext cx="1013" cy="439"/>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Predict Not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Taken</a:t>
                </a:r>
              </a:p>
            </p:txBody>
          </p:sp>
          <p:sp>
            <p:nvSpPr>
              <p:cNvPr id="161813" name="Rectangle 14"/>
              <p:cNvSpPr>
                <a:spLocks noChangeArrowheads="1"/>
              </p:cNvSpPr>
              <p:nvPr/>
            </p:nvSpPr>
            <p:spPr bwMode="auto">
              <a:xfrm>
                <a:off x="3851" y="1684"/>
                <a:ext cx="1165"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FF00"/>
                    </a:solidFill>
                    <a:latin typeface="Arial" pitchFamily="34" charset="0"/>
                  </a:rPr>
                  <a:t>Predict Taken</a:t>
                </a:r>
              </a:p>
            </p:txBody>
          </p:sp>
          <p:sp>
            <p:nvSpPr>
              <p:cNvPr id="161814" name="Rectangle 15"/>
              <p:cNvSpPr>
                <a:spLocks noChangeArrowheads="1"/>
              </p:cNvSpPr>
              <p:nvPr/>
            </p:nvSpPr>
            <p:spPr bwMode="auto">
              <a:xfrm>
                <a:off x="3829" y="2352"/>
                <a:ext cx="1013" cy="439"/>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5B9BD5"/>
                    </a:solidFill>
                    <a:latin typeface="Arial" pitchFamily="34" charset="0"/>
                  </a:rPr>
                  <a:t>Predict Not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5B9BD5"/>
                    </a:solidFill>
                    <a:latin typeface="Arial" pitchFamily="34" charset="0"/>
                  </a:rPr>
                  <a:t>Taken</a:t>
                </a:r>
              </a:p>
            </p:txBody>
          </p:sp>
          <p:sp>
            <p:nvSpPr>
              <p:cNvPr id="161815" name="Oval 16"/>
              <p:cNvSpPr>
                <a:spLocks noChangeArrowheads="1"/>
              </p:cNvSpPr>
              <p:nvPr/>
            </p:nvSpPr>
            <p:spPr bwMode="auto">
              <a:xfrm>
                <a:off x="1800" y="1636"/>
                <a:ext cx="819" cy="309"/>
              </a:xfrm>
              <a:prstGeom prst="ellipse">
                <a:avLst/>
              </a:prstGeom>
              <a:solidFill>
                <a:srgbClr val="00FF00"/>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6" name="Oval 17"/>
              <p:cNvSpPr>
                <a:spLocks noChangeArrowheads="1"/>
              </p:cNvSpPr>
              <p:nvPr/>
            </p:nvSpPr>
            <p:spPr bwMode="auto">
              <a:xfrm>
                <a:off x="3072" y="1644"/>
                <a:ext cx="819" cy="309"/>
              </a:xfrm>
              <a:prstGeom prst="ellipse">
                <a:avLst/>
              </a:prstGeom>
              <a:solidFill>
                <a:srgbClr val="00FF00"/>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7" name="Oval 18"/>
              <p:cNvSpPr>
                <a:spLocks noChangeArrowheads="1"/>
              </p:cNvSpPr>
              <p:nvPr/>
            </p:nvSpPr>
            <p:spPr bwMode="auto">
              <a:xfrm>
                <a:off x="1808" y="2304"/>
                <a:ext cx="819" cy="309"/>
              </a:xfrm>
              <a:prstGeom prst="ellipse">
                <a:avLst/>
              </a:prstGeom>
              <a:solidFill>
                <a:srgbClr val="5B9BD5"/>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8" name="Oval 19"/>
              <p:cNvSpPr>
                <a:spLocks noChangeArrowheads="1"/>
              </p:cNvSpPr>
              <p:nvPr/>
            </p:nvSpPr>
            <p:spPr bwMode="auto">
              <a:xfrm>
                <a:off x="3072" y="2304"/>
                <a:ext cx="819" cy="309"/>
              </a:xfrm>
              <a:prstGeom prst="ellipse">
                <a:avLst/>
              </a:prstGeom>
              <a:solidFill>
                <a:srgbClr val="5B9BD5"/>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61819" name="Line 22"/>
              <p:cNvSpPr>
                <a:spLocks noChangeShapeType="1"/>
              </p:cNvSpPr>
              <p:nvPr/>
            </p:nvSpPr>
            <p:spPr bwMode="auto">
              <a:xfrm flipH="1">
                <a:off x="2615" y="2504"/>
                <a:ext cx="493" cy="0"/>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0" name="Rectangle 23"/>
              <p:cNvSpPr>
                <a:spLocks noChangeArrowheads="1"/>
              </p:cNvSpPr>
              <p:nvPr/>
            </p:nvSpPr>
            <p:spPr bwMode="auto">
              <a:xfrm>
                <a:off x="2738" y="2481"/>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FF00"/>
                    </a:solidFill>
                    <a:latin typeface="Arial" pitchFamily="34" charset="0"/>
                  </a:rPr>
                  <a:t>T</a:t>
                </a:r>
              </a:p>
            </p:txBody>
          </p:sp>
          <p:sp>
            <p:nvSpPr>
              <p:cNvPr id="161821" name="Rectangle 24"/>
              <p:cNvSpPr>
                <a:spLocks noChangeArrowheads="1"/>
              </p:cNvSpPr>
              <p:nvPr/>
            </p:nvSpPr>
            <p:spPr bwMode="auto">
              <a:xfrm>
                <a:off x="2680" y="2184"/>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5B9BD5"/>
                    </a:solidFill>
                    <a:latin typeface="Arial" pitchFamily="34" charset="0"/>
                  </a:rPr>
                  <a:t>NT</a:t>
                </a:r>
              </a:p>
            </p:txBody>
          </p:sp>
          <p:sp>
            <p:nvSpPr>
              <p:cNvPr id="161822" name="Line 25"/>
              <p:cNvSpPr>
                <a:spLocks noChangeShapeType="1"/>
              </p:cNvSpPr>
              <p:nvPr/>
            </p:nvSpPr>
            <p:spPr bwMode="auto">
              <a:xfrm>
                <a:off x="2616" y="2408"/>
                <a:ext cx="491" cy="0"/>
              </a:xfrm>
              <a:prstGeom prst="line">
                <a:avLst/>
              </a:prstGeom>
              <a:noFill/>
              <a:ln w="28440" cap="sq">
                <a:solidFill>
                  <a:srgbClr val="5B9BD5"/>
                </a:solidFill>
                <a:miter lim="800000"/>
                <a:headEnd/>
                <a:tailEnd type="triangle" w="med" len="med"/>
              </a:ln>
            </p:spPr>
            <p:txBody>
              <a:bodyPr/>
              <a:lstStyle/>
              <a:p>
                <a:endParaRPr lang="zh-CN" altLang="en-US"/>
              </a:p>
            </p:txBody>
          </p:sp>
          <p:sp>
            <p:nvSpPr>
              <p:cNvPr id="161823" name="Line 26"/>
              <p:cNvSpPr>
                <a:spLocks noChangeShapeType="1"/>
              </p:cNvSpPr>
              <p:nvPr/>
            </p:nvSpPr>
            <p:spPr bwMode="auto">
              <a:xfrm flipH="1">
                <a:off x="2615" y="1839"/>
                <a:ext cx="493" cy="0"/>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4" name="Rectangle 27"/>
              <p:cNvSpPr>
                <a:spLocks noChangeArrowheads="1"/>
              </p:cNvSpPr>
              <p:nvPr/>
            </p:nvSpPr>
            <p:spPr bwMode="auto">
              <a:xfrm>
                <a:off x="2738" y="1816"/>
                <a:ext cx="211"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FF00"/>
                    </a:solidFill>
                    <a:latin typeface="Arial" pitchFamily="34" charset="0"/>
                  </a:rPr>
                  <a:t>T</a:t>
                </a:r>
              </a:p>
            </p:txBody>
          </p:sp>
          <p:sp>
            <p:nvSpPr>
              <p:cNvPr id="161825" name="Rectangle 28"/>
              <p:cNvSpPr>
                <a:spLocks noChangeArrowheads="1"/>
              </p:cNvSpPr>
              <p:nvPr/>
            </p:nvSpPr>
            <p:spPr bwMode="auto">
              <a:xfrm>
                <a:off x="2680" y="1519"/>
                <a:ext cx="327" cy="247"/>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5B9BD5"/>
                    </a:solidFill>
                    <a:latin typeface="Arial" pitchFamily="34" charset="0"/>
                  </a:rPr>
                  <a:t>NT</a:t>
                </a:r>
              </a:p>
            </p:txBody>
          </p:sp>
          <p:sp>
            <p:nvSpPr>
              <p:cNvPr id="161826" name="Line 29"/>
              <p:cNvSpPr>
                <a:spLocks noChangeShapeType="1"/>
              </p:cNvSpPr>
              <p:nvPr/>
            </p:nvSpPr>
            <p:spPr bwMode="auto">
              <a:xfrm>
                <a:off x="2616" y="1743"/>
                <a:ext cx="491" cy="0"/>
              </a:xfrm>
              <a:prstGeom prst="line">
                <a:avLst/>
              </a:prstGeom>
              <a:noFill/>
              <a:ln w="28440" cap="sq">
                <a:solidFill>
                  <a:srgbClr val="5B9BD5"/>
                </a:solidFill>
                <a:miter lim="800000"/>
                <a:headEnd/>
                <a:tailEnd type="triangle" w="med" len="med"/>
              </a:ln>
            </p:spPr>
            <p:txBody>
              <a:bodyPr/>
              <a:lstStyle/>
              <a:p>
                <a:endParaRPr lang="zh-CN" altLang="en-US"/>
              </a:p>
            </p:txBody>
          </p:sp>
          <p:sp>
            <p:nvSpPr>
              <p:cNvPr id="161827" name="Line 30"/>
              <p:cNvSpPr>
                <a:spLocks noChangeShapeType="1"/>
              </p:cNvSpPr>
              <p:nvPr/>
            </p:nvSpPr>
            <p:spPr bwMode="auto">
              <a:xfrm flipV="1">
                <a:off x="2544" y="1919"/>
                <a:ext cx="638" cy="419"/>
              </a:xfrm>
              <a:prstGeom prst="line">
                <a:avLst/>
              </a:prstGeom>
              <a:noFill/>
              <a:ln w="28440" cap="sq">
                <a:solidFill>
                  <a:srgbClr val="00FF00"/>
                </a:solidFill>
                <a:miter lim="800000"/>
                <a:headEnd/>
                <a:tailEnd type="triangle" w="med" len="med"/>
              </a:ln>
            </p:spPr>
            <p:txBody>
              <a:bodyPr/>
              <a:lstStyle/>
              <a:p>
                <a:endParaRPr lang="zh-CN" altLang="en-US"/>
              </a:p>
            </p:txBody>
          </p:sp>
          <p:sp>
            <p:nvSpPr>
              <p:cNvPr id="161828" name="Line 31"/>
              <p:cNvSpPr>
                <a:spLocks noChangeShapeType="1"/>
              </p:cNvSpPr>
              <p:nvPr/>
            </p:nvSpPr>
            <p:spPr bwMode="auto">
              <a:xfrm flipH="1">
                <a:off x="2495" y="1872"/>
                <a:ext cx="640" cy="417"/>
              </a:xfrm>
              <a:prstGeom prst="line">
                <a:avLst/>
              </a:prstGeom>
              <a:noFill/>
              <a:ln w="28440" cap="sq">
                <a:solidFill>
                  <a:srgbClr val="5B9BD5"/>
                </a:solidFill>
                <a:miter lim="800000"/>
                <a:headEnd/>
                <a:tailEnd type="triangle" w="med" len="med"/>
              </a:ln>
            </p:spPr>
            <p:txBody>
              <a:bodyPr/>
              <a:lstStyle/>
              <a:p>
                <a:endParaRPr lang="zh-CN" altLang="en-US"/>
              </a:p>
            </p:txBody>
          </p:sp>
        </p:grpSp>
        <p:cxnSp>
          <p:nvCxnSpPr>
            <p:cNvPr id="161806" name="曲线连接符 39"/>
            <p:cNvCxnSpPr>
              <a:cxnSpLocks noChangeShapeType="1"/>
              <a:stCxn id="161815" idx="7"/>
              <a:endCxn id="161815" idx="1"/>
            </p:cNvCxnSpPr>
            <p:nvPr/>
          </p:nvCxnSpPr>
          <p:spPr bwMode="auto">
            <a:xfrm rot="16200000" flipV="1">
              <a:off x="3507581" y="2209007"/>
              <a:ext cx="1587" cy="920750"/>
            </a:xfrm>
            <a:prstGeom prst="curvedConnector3">
              <a:avLst>
                <a:gd name="adj1" fmla="val 39858130"/>
              </a:avLst>
            </a:prstGeom>
            <a:noFill/>
            <a:ln w="9525" algn="ctr">
              <a:solidFill>
                <a:schemeClr val="tx1"/>
              </a:solidFill>
              <a:round/>
              <a:headEnd/>
              <a:tailEnd type="arrow" w="med" len="med"/>
            </a:ln>
          </p:spPr>
        </p:cxnSp>
        <p:cxnSp>
          <p:nvCxnSpPr>
            <p:cNvPr id="161807" name="曲线连接符 66"/>
            <p:cNvCxnSpPr>
              <a:cxnSpLocks noChangeShapeType="1"/>
            </p:cNvCxnSpPr>
            <p:nvPr/>
          </p:nvCxnSpPr>
          <p:spPr bwMode="auto">
            <a:xfrm rot="16200000" flipH="1">
              <a:off x="5519739" y="3621088"/>
              <a:ext cx="1587" cy="920750"/>
            </a:xfrm>
            <a:prstGeom prst="curvedConnector3">
              <a:avLst>
                <a:gd name="adj1" fmla="val 37240815"/>
              </a:avLst>
            </a:prstGeom>
            <a:noFill/>
            <a:ln w="9525" algn="ctr">
              <a:solidFill>
                <a:schemeClr val="tx1"/>
              </a:solidFill>
              <a:round/>
              <a:headEnd/>
              <a:tailEnd type="arrow" w="med" len="med"/>
            </a:ln>
          </p:spPr>
        </p:cxnSp>
      </p:grpSp>
    </p:spTree>
    <p:extLst>
      <p:ext uri="{BB962C8B-B14F-4D97-AF65-F5344CB8AC3E}">
        <p14:creationId xmlns:p14="http://schemas.microsoft.com/office/powerpoint/2010/main" val="219723148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62819" name="Picture 2"/>
          <p:cNvPicPr>
            <a:picLocks noChangeAspect="1" noChangeArrowheads="1"/>
          </p:cNvPicPr>
          <p:nvPr/>
        </p:nvPicPr>
        <p:blipFill>
          <a:blip r:embed="rId3"/>
          <a:srcRect/>
          <a:stretch>
            <a:fillRect/>
          </a:stretch>
        </p:blipFill>
        <p:spPr bwMode="auto">
          <a:xfrm>
            <a:off x="983209" y="978117"/>
            <a:ext cx="7632411" cy="5613341"/>
          </a:xfrm>
          <a:prstGeom prst="rect">
            <a:avLst/>
          </a:prstGeom>
          <a:noFill/>
          <a:ln w="9525">
            <a:noFill/>
            <a:round/>
            <a:headEnd/>
            <a:tailEnd/>
          </a:ln>
        </p:spPr>
      </p:pic>
      <p:sp>
        <p:nvSpPr>
          <p:cNvPr id="16282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4CEBE6-9FD4-438D-A19A-EFAE68668CD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282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282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336033-77C2-4CCF-B276-B9F2EA80650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155</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892768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63843" name="Picture 2"/>
          <p:cNvPicPr>
            <a:picLocks noChangeAspect="1" noChangeArrowheads="1"/>
          </p:cNvPicPr>
          <p:nvPr/>
        </p:nvPicPr>
        <p:blipFill>
          <a:blip r:embed="rId3"/>
          <a:srcRect/>
          <a:stretch>
            <a:fillRect/>
          </a:stretch>
        </p:blipFill>
        <p:spPr bwMode="auto">
          <a:xfrm>
            <a:off x="968548" y="238793"/>
            <a:ext cx="7755544" cy="6062572"/>
          </a:xfrm>
          <a:prstGeom prst="rect">
            <a:avLst/>
          </a:prstGeom>
          <a:noFill/>
          <a:ln w="9525">
            <a:noFill/>
            <a:round/>
            <a:headEnd/>
            <a:tailEnd/>
          </a:ln>
        </p:spPr>
      </p:pic>
      <p:sp>
        <p:nvSpPr>
          <p:cNvPr id="1638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62C941F-A6D4-48A2-9361-294FB96F79C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38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38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FD3E7C5-1A7C-4605-AC43-46512AF759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156</a:t>
            </a:fld>
            <a:endParaRPr lang="zh-CN" altLang="zh-CN" sz="1200">
              <a:solidFill>
                <a:srgbClr val="898989"/>
              </a:solidFill>
            </a:endParaRPr>
          </a:p>
        </p:txBody>
      </p:sp>
    </p:spTree>
    <p:extLst>
      <p:ext uri="{BB962C8B-B14F-4D97-AF65-F5344CB8AC3E}">
        <p14:creationId xmlns:p14="http://schemas.microsoft.com/office/powerpoint/2010/main" val="2449774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9FED974-2210-4636-94E5-3127F1BCB71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896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896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AD42AF-9752-43F3-9AB7-96DA2B4E6F6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157</a:t>
            </a:fld>
            <a:endParaRPr lang="zh-CN" altLang="zh-CN" sz="1200">
              <a:solidFill>
                <a:srgbClr val="898989"/>
              </a:solidFill>
            </a:endParaRPr>
          </a:p>
        </p:txBody>
      </p:sp>
      <p:sp>
        <p:nvSpPr>
          <p:cNvPr id="168965" name="标题 1"/>
          <p:cNvSpPr>
            <a:spLocks noGrp="1"/>
          </p:cNvSpPr>
          <p:nvPr>
            <p:ph type="title"/>
          </p:nvPr>
        </p:nvSpPr>
        <p:spPr/>
        <p:txBody>
          <a:bodyPr/>
          <a:lstStyle/>
          <a:p>
            <a:r>
              <a:rPr lang="en-US" altLang="zh-CN" smtClean="0"/>
              <a:t>BHT Accuracy</a:t>
            </a:r>
            <a:endParaRPr lang="zh-CN" altLang="en-US" smtClean="0"/>
          </a:p>
        </p:txBody>
      </p:sp>
      <p:sp>
        <p:nvSpPr>
          <p:cNvPr id="168966" name="内容占位符 2"/>
          <p:cNvSpPr>
            <a:spLocks noGrp="1"/>
          </p:cNvSpPr>
          <p:nvPr>
            <p:ph idx="1"/>
          </p:nvPr>
        </p:nvSpPr>
        <p:spPr>
          <a:xfrm>
            <a:off x="457199" y="1248957"/>
            <a:ext cx="8229600" cy="5051833"/>
          </a:xfrm>
        </p:spPr>
        <p:txBody>
          <a:bodyPr/>
          <a:lstStyle/>
          <a:p>
            <a:r>
              <a:rPr lang="zh-CN" altLang="zh-CN" dirty="0" smtClean="0"/>
              <a:t>分支预测错误的原因</a:t>
            </a:r>
            <a:r>
              <a:rPr lang="en-US" altLang="zh-CN" dirty="0" smtClean="0"/>
              <a:t>:</a:t>
            </a:r>
          </a:p>
          <a:p>
            <a:pPr lvl="1"/>
            <a:r>
              <a:rPr lang="zh-CN" altLang="zh-CN" dirty="0" smtClean="0"/>
              <a:t>预测错误</a:t>
            </a:r>
            <a:endParaRPr lang="en-US" altLang="zh-CN" dirty="0" smtClean="0"/>
          </a:p>
          <a:p>
            <a:pPr lvl="1"/>
            <a:r>
              <a:rPr lang="zh-CN" altLang="zh-CN" dirty="0" smtClean="0"/>
              <a:t>由于使用</a:t>
            </a:r>
            <a:r>
              <a:rPr lang="en-US" altLang="zh-CN" dirty="0" smtClean="0"/>
              <a:t>PC</a:t>
            </a:r>
            <a:r>
              <a:rPr lang="zh-CN" altLang="zh-CN" dirty="0" smtClean="0"/>
              <a:t>的低位查找</a:t>
            </a:r>
            <a:r>
              <a:rPr lang="en-US" altLang="zh-CN" dirty="0" smtClean="0"/>
              <a:t>BHT</a:t>
            </a:r>
            <a:r>
              <a:rPr lang="zh-CN" altLang="zh-CN" dirty="0" smtClean="0"/>
              <a:t>表，可能得到错误的分支历史记录</a:t>
            </a:r>
          </a:p>
          <a:p>
            <a:r>
              <a:rPr lang="en-US" altLang="zh-CN" dirty="0" smtClean="0"/>
              <a:t>BHT</a:t>
            </a:r>
            <a:r>
              <a:rPr lang="zh-CN" altLang="zh-CN" dirty="0" smtClean="0"/>
              <a:t>表的大小问题</a:t>
            </a:r>
            <a:endParaRPr lang="en-US" altLang="zh-CN" dirty="0" smtClean="0"/>
          </a:p>
          <a:p>
            <a:pPr lvl="1"/>
            <a:r>
              <a:rPr lang="zh-CN" altLang="zh-CN" dirty="0" smtClean="0"/>
              <a:t>4096 项的表分支预测错误的比例为</a:t>
            </a:r>
            <a:r>
              <a:rPr lang="en-US" altLang="zh-CN" dirty="0" smtClean="0"/>
              <a:t>1%  (nasa7, </a:t>
            </a:r>
            <a:r>
              <a:rPr lang="en-US" altLang="zh-CN" dirty="0" err="1" smtClean="0"/>
              <a:t>tomcatv</a:t>
            </a:r>
            <a:r>
              <a:rPr lang="en-US" altLang="zh-CN" dirty="0" smtClean="0"/>
              <a:t>) to 18% (</a:t>
            </a:r>
            <a:r>
              <a:rPr lang="en-US" altLang="zh-CN" dirty="0" err="1" smtClean="0"/>
              <a:t>eqntott</a:t>
            </a:r>
            <a:r>
              <a:rPr lang="en-US" altLang="zh-CN" dirty="0" smtClean="0"/>
              <a:t>),  spice at 9% and </a:t>
            </a:r>
            <a:r>
              <a:rPr lang="en-US" altLang="zh-CN" dirty="0" err="1" smtClean="0"/>
              <a:t>gcc</a:t>
            </a:r>
            <a:r>
              <a:rPr lang="en-US" altLang="zh-CN" dirty="0" smtClean="0"/>
              <a:t> at 12%</a:t>
            </a:r>
          </a:p>
          <a:p>
            <a:pPr lvl="1"/>
            <a:r>
              <a:rPr lang="zh-CN" altLang="zh-CN" dirty="0" smtClean="0"/>
              <a:t>再增加项数，对提高预测准确率几乎没有效果</a:t>
            </a:r>
            <a:r>
              <a:rPr lang="en-US" altLang="zh-CN" dirty="0" smtClean="0"/>
              <a:t/>
            </a:r>
            <a:br>
              <a:rPr lang="en-US" altLang="zh-CN" dirty="0" smtClean="0"/>
            </a:br>
            <a:r>
              <a:rPr lang="en-US" altLang="zh-CN" dirty="0" smtClean="0"/>
              <a:t>(in Alpha 21164)</a:t>
            </a:r>
          </a:p>
          <a:p>
            <a:endParaRPr lang="zh-CN" altLang="en-US" dirty="0" smtClean="0"/>
          </a:p>
        </p:txBody>
      </p:sp>
    </p:spTree>
    <p:extLst>
      <p:ext uri="{BB962C8B-B14F-4D97-AF65-F5344CB8AC3E}">
        <p14:creationId xmlns:p14="http://schemas.microsoft.com/office/powerpoint/2010/main" val="177791580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0" y="1422400"/>
            <a:ext cx="3648891" cy="4351338"/>
          </a:xfrm>
          <a:prstGeom prst="rect">
            <a:avLst/>
          </a:prstGeom>
          <a:noFill/>
          <a:ln>
            <a:noFill/>
          </a:ln>
          <a:effectLs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00000"/>
              </a:buClr>
              <a:buSzPct val="100000"/>
              <a:buFont typeface="Arial" panose="020B0604020202020204" pitchFamily="34" charset="0"/>
              <a:buChar char="•"/>
              <a:defRPr/>
            </a:pPr>
            <a:r>
              <a:rPr lang="zh-CN" altLang="zh-CN" sz="2800" dirty="0" smtClean="0">
                <a:latin typeface="Courier New" panose="02070309020205020404" pitchFamily="49" charset="0"/>
              </a:rPr>
              <a:t>例如：</a:t>
            </a:r>
          </a:p>
          <a:p>
            <a:pPr indent="-227013" eaLnBrk="1" hangingPunct="1">
              <a:lnSpc>
                <a:spcPct val="90000"/>
              </a:lnSpc>
              <a:spcBef>
                <a:spcPts val="1000"/>
              </a:spcBef>
              <a:buSzPct val="100000"/>
              <a:defRPr/>
            </a:pPr>
            <a:r>
              <a:rPr lang="en-US" altLang="zh-CN" sz="2800" dirty="0" smtClean="0">
                <a:latin typeface="Courier New" panose="02070309020205020404" pitchFamily="49" charset="0"/>
              </a:rPr>
              <a:t>    </a:t>
            </a:r>
            <a:r>
              <a:rPr lang="en-US" altLang="zh-CN" sz="2800" dirty="0" smtClean="0"/>
              <a:t>if (</a:t>
            </a:r>
            <a:r>
              <a:rPr lang="en-US" altLang="zh-CN" sz="2800" dirty="0" err="1" smtClean="0"/>
              <a:t>aa</a:t>
            </a:r>
            <a:r>
              <a:rPr lang="en-US" altLang="zh-CN" sz="2800" dirty="0" smtClean="0"/>
              <a:t>==2)   </a:t>
            </a:r>
            <a:r>
              <a:rPr lang="en-US" altLang="zh-CN" sz="2800" dirty="0" err="1" smtClean="0"/>
              <a:t>aa</a:t>
            </a:r>
            <a:r>
              <a:rPr lang="en-US" altLang="zh-CN" sz="2800" dirty="0" smtClean="0"/>
              <a:t>=0;</a:t>
            </a:r>
          </a:p>
          <a:p>
            <a:pPr indent="-227013" eaLnBrk="1" hangingPunct="1">
              <a:lnSpc>
                <a:spcPct val="90000"/>
              </a:lnSpc>
              <a:spcBef>
                <a:spcPts val="1000"/>
              </a:spcBef>
              <a:buSzPct val="100000"/>
              <a:defRPr/>
            </a:pPr>
            <a:r>
              <a:rPr lang="en-US" altLang="zh-CN" sz="2800" dirty="0" smtClean="0"/>
              <a:t>           if (bb==2)  bb=0;</a:t>
            </a:r>
          </a:p>
          <a:p>
            <a:pPr indent="-227013" eaLnBrk="1" hangingPunct="1">
              <a:lnSpc>
                <a:spcPct val="90000"/>
              </a:lnSpc>
              <a:spcBef>
                <a:spcPts val="1000"/>
              </a:spcBef>
              <a:buSzPct val="100000"/>
              <a:defRPr/>
            </a:pPr>
            <a:r>
              <a:rPr lang="en-US" altLang="zh-CN" sz="2800" dirty="0" smtClean="0"/>
              <a:t>           if (</a:t>
            </a:r>
            <a:r>
              <a:rPr lang="en-US" altLang="zh-CN" sz="2800" dirty="0" err="1" smtClean="0"/>
              <a:t>aa</a:t>
            </a:r>
            <a:r>
              <a:rPr lang="en-US" altLang="zh-CN" sz="2800" dirty="0" smtClean="0"/>
              <a:t>!=bb) {</a:t>
            </a:r>
          </a:p>
        </p:txBody>
      </p:sp>
      <p:sp>
        <p:nvSpPr>
          <p:cNvPr id="147459" name="Text Box 3"/>
          <p:cNvSpPr txBox="1">
            <a:spLocks noChangeArrowheads="1"/>
          </p:cNvSpPr>
          <p:nvPr/>
        </p:nvSpPr>
        <p:spPr bwMode="auto">
          <a:xfrm>
            <a:off x="3719513" y="1196975"/>
            <a:ext cx="5424487" cy="5084763"/>
          </a:xfrm>
          <a:prstGeom prst="rect">
            <a:avLst/>
          </a:prstGeom>
          <a:noFill/>
          <a:ln>
            <a:noFill/>
          </a:ln>
          <a:effectLst/>
          <a:extLst/>
        </p:spPr>
        <p:txBody>
          <a:bodyPr lIns="90000" tIns="46800" rIns="90000" bIns="46800">
            <a:spAutoFit/>
          </a:bodyPr>
          <a:lstStyle>
            <a:lvl1pPr marL="457200" indent="-4572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rgbClr val="000000"/>
                </a:solidFill>
                <a:latin typeface="Calibri" panose="020F0502020204030204" pitchFamily="34" charset="0"/>
                <a:ea typeface="宋体" panose="02010600030101010101" pitchFamily="2" charset="-122"/>
              </a:defRPr>
            </a:lvl9pPr>
          </a:lstStyle>
          <a:p>
            <a:pPr eaLnBrk="1" hangingPunct="1">
              <a:lnSpc>
                <a:spcPct val="90000"/>
              </a:lnSpc>
              <a:spcBef>
                <a:spcPts val="1000"/>
              </a:spcBef>
              <a:buClr>
                <a:srgbClr val="000000"/>
              </a:buClr>
              <a:buSzPct val="100000"/>
              <a:buFont typeface="Wingdings" panose="05000000000000000000" pitchFamily="2" charset="2"/>
              <a:buChar char=""/>
              <a:defRPr/>
            </a:pPr>
            <a:r>
              <a:rPr lang="zh-CN" altLang="zh-CN" sz="2800" dirty="0" smtClean="0">
                <a:latin typeface="Courier New" panose="02070309020205020404" pitchFamily="49" charset="0"/>
              </a:rPr>
              <a:t>翻译为</a:t>
            </a:r>
            <a:r>
              <a:rPr lang="en-US" altLang="zh-CN" sz="2800" dirty="0">
                <a:latin typeface="Courier New" panose="02070309020205020404" pitchFamily="49" charset="0"/>
              </a:rPr>
              <a:t>MIPS</a:t>
            </a:r>
            <a:endParaRPr lang="en-US" altLang="zh-CN" sz="2800" dirty="0" smtClean="0">
              <a:latin typeface="Courier New" panose="02070309020205020404" pitchFamily="49" charset="0"/>
            </a:endParaRPr>
          </a:p>
          <a:p>
            <a:pPr indent="-455613" eaLnBrk="1" hangingPunct="1">
              <a:buSzPct val="100000"/>
              <a:defRPr/>
            </a:pPr>
            <a:r>
              <a:rPr lang="en-US" altLang="zh-CN" dirty="0" smtClean="0">
                <a:latin typeface="Courier New" panose="02070309020205020404" pitchFamily="49" charset="0"/>
              </a:rPr>
              <a:t>    </a:t>
            </a:r>
            <a:r>
              <a:rPr lang="en-US" altLang="zh-CN" sz="2400" dirty="0" smtClean="0"/>
              <a:t>SUBI R3,R1,#2</a:t>
            </a:r>
          </a:p>
          <a:p>
            <a:pPr indent="-455613" eaLnBrk="1" hangingPunct="1">
              <a:buSzPct val="100000"/>
              <a:defRPr/>
            </a:pPr>
            <a:r>
              <a:rPr lang="en-US" altLang="zh-CN" sz="2400" dirty="0" smtClean="0"/>
              <a:t>        BNEZ R3,L1           ; branch b1 (aa!=2)</a:t>
            </a:r>
          </a:p>
          <a:p>
            <a:pPr indent="-455613" eaLnBrk="1" hangingPunct="1">
              <a:buSzPct val="100000"/>
              <a:defRPr/>
            </a:pPr>
            <a:r>
              <a:rPr lang="en-US" altLang="zh-CN" sz="2400" dirty="0" smtClean="0"/>
              <a:t>        ADDI  R1,R0,R0    ;aa=0</a:t>
            </a:r>
          </a:p>
          <a:p>
            <a:pPr indent="-455613" eaLnBrk="1" hangingPunct="1">
              <a:buSzPct val="100000"/>
              <a:defRPr/>
            </a:pPr>
            <a:r>
              <a:rPr lang="en-US" altLang="zh-CN" sz="2400" dirty="0" smtClean="0"/>
              <a:t> L1:  SUBI R3,R2,#2</a:t>
            </a:r>
          </a:p>
          <a:p>
            <a:pPr indent="-455613" eaLnBrk="1" hangingPunct="1">
              <a:buSzPct val="100000"/>
              <a:defRPr/>
            </a:pPr>
            <a:r>
              <a:rPr lang="en-US" altLang="zh-CN" sz="2400" dirty="0" smtClean="0"/>
              <a:t>        BNEZ R3,L2           ;branch b2(bb!=2)</a:t>
            </a:r>
          </a:p>
          <a:p>
            <a:pPr indent="-455613" eaLnBrk="1" hangingPunct="1">
              <a:buSzPct val="100000"/>
              <a:defRPr/>
            </a:pPr>
            <a:r>
              <a:rPr lang="en-US" altLang="zh-CN" sz="2400" dirty="0" smtClean="0"/>
              <a:t>        ADDI R2,R0,R0     ; bb=0</a:t>
            </a:r>
          </a:p>
          <a:p>
            <a:pPr indent="-455613" eaLnBrk="1" hangingPunct="1">
              <a:buSzPct val="100000"/>
              <a:defRPr/>
            </a:pPr>
            <a:r>
              <a:rPr lang="en-US" altLang="zh-CN" sz="2400" dirty="0" smtClean="0"/>
              <a:t>L2:   SUBI R3,R1,R2     ;R3=aa-bb</a:t>
            </a:r>
          </a:p>
          <a:p>
            <a:pPr indent="-455613" eaLnBrk="1" hangingPunct="1">
              <a:buSzPct val="100000"/>
              <a:defRPr/>
            </a:pPr>
            <a:r>
              <a:rPr lang="en-US" altLang="zh-CN" sz="2400" dirty="0" smtClean="0"/>
              <a:t>        BEQZ R3,L3       ;branch b3 (aa==bb)</a:t>
            </a:r>
          </a:p>
          <a:p>
            <a:pPr marL="0" indent="0" eaLnBrk="1" hangingPunct="1">
              <a:lnSpc>
                <a:spcPct val="90000"/>
              </a:lnSpc>
              <a:spcBef>
                <a:spcPts val="1000"/>
              </a:spcBef>
              <a:buClr>
                <a:srgbClr val="000000"/>
              </a:buClr>
              <a:buSzPct val="100000"/>
              <a:defRPr/>
            </a:pPr>
            <a:endParaRPr lang="en-US" altLang="zh-CN" sz="2800" dirty="0" smtClean="0">
              <a:latin typeface="Courier New" panose="02070309020205020404" pitchFamily="49" charset="0"/>
            </a:endParaRPr>
          </a:p>
          <a:p>
            <a:pPr eaLnBrk="1" hangingPunct="1">
              <a:lnSpc>
                <a:spcPct val="90000"/>
              </a:lnSpc>
              <a:spcBef>
                <a:spcPts val="1000"/>
              </a:spcBef>
              <a:buClr>
                <a:srgbClr val="000000"/>
              </a:buClr>
              <a:buSzPct val="100000"/>
              <a:buFont typeface="Wingdings" panose="05000000000000000000" pitchFamily="2" charset="2"/>
              <a:buChar char=""/>
              <a:defRPr/>
            </a:pPr>
            <a:r>
              <a:rPr lang="zh-CN" altLang="zh-CN" sz="2800" dirty="0" smtClean="0">
                <a:latin typeface="Courier New" panose="02070309020205020404" pitchFamily="49" charset="0"/>
              </a:rPr>
              <a:t>观察</a:t>
            </a:r>
            <a:r>
              <a:rPr lang="zh-CN" altLang="zh-CN" sz="2800" dirty="0">
                <a:latin typeface="Courier New" panose="02070309020205020404" pitchFamily="49" charset="0"/>
              </a:rPr>
              <a:t>结果：</a:t>
            </a:r>
            <a:endParaRPr lang="en-US" altLang="zh-CN" sz="2800" dirty="0">
              <a:latin typeface="Courier New" panose="02070309020205020404" pitchFamily="49" charset="0"/>
            </a:endParaRPr>
          </a:p>
          <a:p>
            <a:pPr lvl="1" eaLnBrk="1" hangingPunct="1">
              <a:defRPr/>
            </a:pPr>
            <a:r>
              <a:rPr lang="en-US" altLang="zh-CN" sz="2000" dirty="0">
                <a:solidFill>
                  <a:srgbClr val="0070C0"/>
                </a:solidFill>
              </a:rPr>
              <a:t>b3 </a:t>
            </a:r>
            <a:r>
              <a:rPr lang="zh-CN" altLang="zh-CN" sz="2000" dirty="0">
                <a:solidFill>
                  <a:srgbClr val="0070C0"/>
                </a:solidFill>
              </a:rPr>
              <a:t>与分支</a:t>
            </a:r>
            <a:r>
              <a:rPr lang="en-US" altLang="zh-CN" sz="2000" dirty="0">
                <a:solidFill>
                  <a:srgbClr val="0070C0"/>
                </a:solidFill>
              </a:rPr>
              <a:t>b2 </a:t>
            </a:r>
            <a:r>
              <a:rPr lang="zh-CN" altLang="zh-CN" sz="2000" dirty="0">
                <a:solidFill>
                  <a:srgbClr val="0070C0"/>
                </a:solidFill>
              </a:rPr>
              <a:t>和</a:t>
            </a:r>
            <a:r>
              <a:rPr lang="en-US" altLang="zh-CN" sz="2000" dirty="0">
                <a:solidFill>
                  <a:srgbClr val="0070C0"/>
                </a:solidFill>
              </a:rPr>
              <a:t>b1</a:t>
            </a:r>
            <a:r>
              <a:rPr lang="zh-CN" altLang="zh-CN" sz="2000" dirty="0">
                <a:solidFill>
                  <a:srgbClr val="0070C0"/>
                </a:solidFill>
              </a:rPr>
              <a:t>相关。</a:t>
            </a:r>
            <a:endParaRPr lang="en-US" altLang="zh-CN" sz="2000" dirty="0">
              <a:solidFill>
                <a:srgbClr val="0070C0"/>
              </a:solidFill>
            </a:endParaRPr>
          </a:p>
          <a:p>
            <a:pPr lvl="1" eaLnBrk="1" hangingPunct="1">
              <a:defRPr/>
            </a:pPr>
            <a:r>
              <a:rPr lang="zh-CN" altLang="zh-CN" sz="2000" dirty="0">
                <a:solidFill>
                  <a:srgbClr val="0070C0"/>
                </a:solidFill>
              </a:rPr>
              <a:t>如果</a:t>
            </a:r>
            <a:r>
              <a:rPr lang="en-US" altLang="zh-CN" sz="2000" dirty="0">
                <a:solidFill>
                  <a:srgbClr val="0070C0"/>
                </a:solidFill>
              </a:rPr>
              <a:t>b1</a:t>
            </a:r>
            <a:r>
              <a:rPr lang="zh-CN" altLang="zh-CN" sz="2000" dirty="0">
                <a:solidFill>
                  <a:srgbClr val="0070C0"/>
                </a:solidFill>
              </a:rPr>
              <a:t>和</a:t>
            </a:r>
            <a:r>
              <a:rPr lang="en-US" altLang="zh-CN" sz="2000" dirty="0">
                <a:solidFill>
                  <a:srgbClr val="0070C0"/>
                </a:solidFill>
              </a:rPr>
              <a:t>b2</a:t>
            </a:r>
            <a:r>
              <a:rPr lang="zh-CN" altLang="zh-CN" sz="2000" dirty="0">
                <a:solidFill>
                  <a:srgbClr val="0070C0"/>
                </a:solidFill>
              </a:rPr>
              <a:t>都分支失败，则</a:t>
            </a:r>
            <a:r>
              <a:rPr lang="en-US" altLang="zh-CN" sz="2000" dirty="0">
                <a:solidFill>
                  <a:srgbClr val="0070C0"/>
                </a:solidFill>
              </a:rPr>
              <a:t>b3</a:t>
            </a:r>
            <a:r>
              <a:rPr lang="zh-CN" altLang="en-US" sz="2000" dirty="0">
                <a:solidFill>
                  <a:srgbClr val="0070C0"/>
                </a:solidFill>
              </a:rPr>
              <a:t>一</a:t>
            </a:r>
            <a:r>
              <a:rPr lang="zh-CN" altLang="zh-CN" sz="2000" dirty="0">
                <a:solidFill>
                  <a:srgbClr val="0070C0"/>
                </a:solidFill>
              </a:rPr>
              <a:t>定成功</a:t>
            </a:r>
            <a:r>
              <a:rPr lang="zh-CN" altLang="zh-CN" sz="2000" dirty="0" smtClean="0">
                <a:solidFill>
                  <a:srgbClr val="0070C0"/>
                </a:solidFill>
              </a:rPr>
              <a:t>。</a:t>
            </a:r>
            <a:endParaRPr lang="zh-CN" altLang="zh-CN" sz="2400" dirty="0" smtClean="0">
              <a:solidFill>
                <a:srgbClr val="0070C0"/>
              </a:solidFill>
            </a:endParaRPr>
          </a:p>
        </p:txBody>
      </p:sp>
      <p:sp>
        <p:nvSpPr>
          <p:cNvPr id="169988"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0FDC00-94DD-44EA-AEFC-5861E13B60E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9989"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9990"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76F27C-CDD3-459F-9DE4-AEFDE7E8280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158</a:t>
            </a:fld>
            <a:endParaRPr lang="zh-CN" altLang="zh-CN" sz="1200">
              <a:solidFill>
                <a:srgbClr val="898989"/>
              </a:solidFill>
            </a:endParaRPr>
          </a:p>
        </p:txBody>
      </p:sp>
      <p:sp>
        <p:nvSpPr>
          <p:cNvPr id="169991" name="标题 2"/>
          <p:cNvSpPr>
            <a:spLocks noGrp="1"/>
          </p:cNvSpPr>
          <p:nvPr>
            <p:ph type="title"/>
          </p:nvPr>
        </p:nvSpPr>
        <p:spPr/>
        <p:txBody>
          <a:bodyPr/>
          <a:lstStyle/>
          <a:p>
            <a:r>
              <a:rPr lang="en-US" altLang="zh-CN" dirty="0" smtClean="0"/>
              <a:t>Correlating Branch Predicator </a:t>
            </a:r>
            <a:endParaRPr lang="zh-CN" altLang="en-US" dirty="0" smtClean="0"/>
          </a:p>
        </p:txBody>
      </p:sp>
    </p:spTree>
    <p:extLst>
      <p:ext uri="{BB962C8B-B14F-4D97-AF65-F5344CB8AC3E}">
        <p14:creationId xmlns:p14="http://schemas.microsoft.com/office/powerpoint/2010/main" val="24684090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4E6ABFE-DB75-4A6E-A345-803696034E0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101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101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6FEA0AE-1487-4053-8952-7A601F146ED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159</a:t>
            </a:fld>
            <a:endParaRPr lang="zh-CN" altLang="zh-CN" sz="1200">
              <a:solidFill>
                <a:srgbClr val="898989"/>
              </a:solidFill>
            </a:endParaRPr>
          </a:p>
        </p:txBody>
      </p:sp>
      <p:sp>
        <p:nvSpPr>
          <p:cNvPr id="171013" name="标题 2"/>
          <p:cNvSpPr>
            <a:spLocks noGrp="1"/>
          </p:cNvSpPr>
          <p:nvPr>
            <p:ph type="title"/>
          </p:nvPr>
        </p:nvSpPr>
        <p:spPr/>
        <p:txBody>
          <a:bodyPr/>
          <a:lstStyle/>
          <a:p>
            <a:r>
              <a:rPr lang="en-US" altLang="zh-CN" smtClean="0"/>
              <a:t>Correlating Branches</a:t>
            </a:r>
            <a:endParaRPr lang="zh-CN" altLang="en-US" smtClean="0"/>
          </a:p>
        </p:txBody>
      </p:sp>
      <p:sp>
        <p:nvSpPr>
          <p:cNvPr id="4" name="内容占位符 3"/>
          <p:cNvSpPr>
            <a:spLocks noGrp="1"/>
          </p:cNvSpPr>
          <p:nvPr>
            <p:ph idx="1"/>
          </p:nvPr>
        </p:nvSpPr>
        <p:spPr>
          <a:xfrm>
            <a:off x="74022" y="1188763"/>
            <a:ext cx="3956858" cy="5051833"/>
          </a:xfrm>
        </p:spPr>
        <p:txBody>
          <a:bodyPr/>
          <a:lstStyle/>
          <a:p>
            <a:r>
              <a:rPr lang="en-US" altLang="zh-CN" dirty="0" smtClean="0"/>
              <a:t>Correlating predictors </a:t>
            </a:r>
            <a:r>
              <a:rPr lang="zh-CN" altLang="zh-CN" dirty="0" smtClean="0"/>
              <a:t>或 两级预测器：</a:t>
            </a:r>
            <a:endParaRPr lang="en-US" altLang="zh-CN" dirty="0" smtClean="0"/>
          </a:p>
          <a:p>
            <a:pPr lvl="1"/>
            <a:r>
              <a:rPr lang="zh-CN" altLang="zh-CN" dirty="0" smtClean="0"/>
              <a:t>分支预测器根据其他分支的行为来进行预测。</a:t>
            </a:r>
          </a:p>
          <a:p>
            <a:r>
              <a:rPr lang="zh-CN" altLang="zh-CN" dirty="0" smtClean="0"/>
              <a:t>工作原理：</a:t>
            </a:r>
            <a:endParaRPr lang="en-US" altLang="zh-CN" dirty="0" smtClean="0"/>
          </a:p>
          <a:p>
            <a:pPr lvl="1"/>
            <a:r>
              <a:rPr lang="zh-CN" altLang="zh-CN" dirty="0" smtClean="0"/>
              <a:t>根据一个简单的例子来看其基本原理</a:t>
            </a:r>
            <a:r>
              <a:rPr lang="en-US" altLang="zh-CN" dirty="0" smtClean="0"/>
              <a:t>            </a:t>
            </a:r>
            <a:endParaRPr lang="zh-CN" altLang="en-US" dirty="0"/>
          </a:p>
        </p:txBody>
      </p:sp>
      <p:sp>
        <p:nvSpPr>
          <p:cNvPr id="5" name="文本框 4"/>
          <p:cNvSpPr txBox="1"/>
          <p:nvPr/>
        </p:nvSpPr>
        <p:spPr>
          <a:xfrm>
            <a:off x="3927566" y="1640235"/>
            <a:ext cx="4975683" cy="3724096"/>
          </a:xfrm>
          <a:prstGeom prst="rect">
            <a:avLst/>
          </a:prstGeom>
          <a:noFill/>
          <a:ln>
            <a:solidFill>
              <a:srgbClr val="C00000"/>
            </a:solidFill>
          </a:ln>
        </p:spPr>
        <p:txBody>
          <a:bodyPr wrap="square">
            <a:spAutoFit/>
          </a:bodyPr>
          <a:lstStyle/>
          <a:p>
            <a:pPr marL="88900" lvl="3" indent="0" eaLnBrk="1" hangingPunct="1">
              <a:defRPr/>
            </a:pPr>
            <a:r>
              <a:rPr lang="zh-CN" altLang="zh-CN" sz="1600" dirty="0" smtClean="0">
                <a:solidFill>
                  <a:schemeClr val="tx1"/>
                </a:solidFill>
              </a:rPr>
              <a:t>翻译</a:t>
            </a:r>
            <a:r>
              <a:rPr lang="zh-CN" altLang="en-US" sz="1600" dirty="0" smtClean="0"/>
              <a:t>为</a:t>
            </a:r>
            <a:r>
              <a:rPr lang="en-US" altLang="zh-CN" sz="1600" dirty="0" smtClean="0"/>
              <a:t>MIPS</a:t>
            </a:r>
            <a:endParaRPr lang="en-US" altLang="zh-CN" sz="1600" dirty="0">
              <a:solidFill>
                <a:schemeClr val="tx1"/>
              </a:solidFill>
            </a:endParaRPr>
          </a:p>
          <a:p>
            <a:pPr marL="133350" eaLnBrk="1" hangingPunct="1">
              <a:defRPr/>
            </a:pPr>
            <a:endParaRPr lang="en-US" altLang="zh-CN" sz="2000" dirty="0">
              <a:solidFill>
                <a:schemeClr val="tx1"/>
              </a:solidFill>
            </a:endParaRPr>
          </a:p>
          <a:p>
            <a:pPr marL="133350" eaLnBrk="1" hangingPunct="1">
              <a:defRPr/>
            </a:pPr>
            <a:r>
              <a:rPr lang="en-US" altLang="zh-CN" sz="2000" dirty="0">
                <a:solidFill>
                  <a:schemeClr val="tx1"/>
                </a:solidFill>
              </a:rPr>
              <a:t> if (d==0)d=1;  </a:t>
            </a:r>
          </a:p>
          <a:p>
            <a:pPr marL="133350" eaLnBrk="1" hangingPunct="1">
              <a:defRPr/>
            </a:pPr>
            <a:r>
              <a:rPr lang="en-US" altLang="zh-CN" sz="2000" dirty="0">
                <a:solidFill>
                  <a:schemeClr val="tx1"/>
                </a:solidFill>
              </a:rPr>
              <a:t> if (d==1) d=0; </a:t>
            </a:r>
          </a:p>
          <a:p>
            <a:pPr marL="133350" eaLnBrk="1" hangingPunct="1">
              <a:defRPr/>
            </a:pPr>
            <a:endParaRPr lang="en-US" altLang="zh-CN" sz="2000" dirty="0">
              <a:solidFill>
                <a:schemeClr val="tx1"/>
              </a:solidFill>
            </a:endParaRPr>
          </a:p>
          <a:p>
            <a:pPr marL="133350" eaLnBrk="1" hangingPunct="1">
              <a:defRPr/>
            </a:pPr>
            <a:r>
              <a:rPr lang="en-US" altLang="zh-CN" sz="2000" dirty="0" smtClean="0">
                <a:solidFill>
                  <a:schemeClr val="tx1"/>
                </a:solidFill>
              </a:rPr>
              <a:t>       BNEZ </a:t>
            </a:r>
            <a:r>
              <a:rPr lang="en-US" altLang="zh-CN" sz="2000" dirty="0">
                <a:solidFill>
                  <a:schemeClr val="tx1"/>
                </a:solidFill>
              </a:rPr>
              <a:t>R1,L1       ;branch b1(d!=0)</a:t>
            </a:r>
          </a:p>
          <a:p>
            <a:pPr marL="133350" eaLnBrk="1" hangingPunct="1">
              <a:defRPr/>
            </a:pPr>
            <a:r>
              <a:rPr lang="en-US" altLang="zh-CN" sz="2000" dirty="0">
                <a:solidFill>
                  <a:schemeClr val="tx1"/>
                </a:solidFill>
              </a:rPr>
              <a:t>  </a:t>
            </a:r>
            <a:r>
              <a:rPr lang="en-US" altLang="zh-CN" sz="2000" dirty="0" smtClean="0">
                <a:solidFill>
                  <a:schemeClr val="tx1"/>
                </a:solidFill>
              </a:rPr>
              <a:t>     ADDI </a:t>
            </a:r>
            <a:r>
              <a:rPr lang="en-US" altLang="zh-CN" sz="2000" dirty="0">
                <a:solidFill>
                  <a:schemeClr val="tx1"/>
                </a:solidFill>
              </a:rPr>
              <a:t>R1,R0,#1  ;d==0, so d=1</a:t>
            </a:r>
          </a:p>
          <a:p>
            <a:pPr marL="133350" eaLnBrk="1" hangingPunct="1">
              <a:defRPr/>
            </a:pPr>
            <a:r>
              <a:rPr lang="en-US" altLang="zh-CN" sz="2000" dirty="0">
                <a:solidFill>
                  <a:schemeClr val="tx1"/>
                </a:solidFill>
              </a:rPr>
              <a:t>L1:  </a:t>
            </a:r>
            <a:r>
              <a:rPr lang="en-US" altLang="zh-CN" sz="2000" dirty="0" smtClean="0">
                <a:solidFill>
                  <a:schemeClr val="tx1"/>
                </a:solidFill>
              </a:rPr>
              <a:t>ADDI </a:t>
            </a:r>
            <a:r>
              <a:rPr lang="en-US" altLang="zh-CN" sz="2000" dirty="0">
                <a:solidFill>
                  <a:schemeClr val="tx1"/>
                </a:solidFill>
              </a:rPr>
              <a:t>R3,R1,#-1  </a:t>
            </a:r>
          </a:p>
          <a:p>
            <a:pPr marL="133350" eaLnBrk="1" hangingPunct="1">
              <a:defRPr/>
            </a:pPr>
            <a:r>
              <a:rPr lang="en-US" altLang="zh-CN" sz="2000" dirty="0">
                <a:solidFill>
                  <a:schemeClr val="tx1"/>
                </a:solidFill>
              </a:rPr>
              <a:t>       </a:t>
            </a:r>
            <a:r>
              <a:rPr lang="en-US" altLang="zh-CN" sz="2000" dirty="0" smtClean="0">
                <a:solidFill>
                  <a:schemeClr val="tx1"/>
                </a:solidFill>
              </a:rPr>
              <a:t>BNEZ </a:t>
            </a:r>
            <a:r>
              <a:rPr lang="en-US" altLang="zh-CN" sz="2000" dirty="0">
                <a:solidFill>
                  <a:schemeClr val="tx1"/>
                </a:solidFill>
              </a:rPr>
              <a:t>R3,L2        ;branch  b2(d!=1)</a:t>
            </a:r>
          </a:p>
          <a:p>
            <a:pPr marL="133350" eaLnBrk="1" hangingPunct="1">
              <a:defRPr/>
            </a:pPr>
            <a:r>
              <a:rPr lang="en-US" altLang="zh-CN" sz="2000" dirty="0">
                <a:solidFill>
                  <a:schemeClr val="tx1"/>
                </a:solidFill>
              </a:rPr>
              <a:t>             ...</a:t>
            </a:r>
          </a:p>
          <a:p>
            <a:pPr marL="133350" eaLnBrk="1" hangingPunct="1">
              <a:defRPr/>
            </a:pPr>
            <a:r>
              <a:rPr lang="en-US" altLang="zh-CN" sz="2000" dirty="0" smtClean="0">
                <a:solidFill>
                  <a:schemeClr val="tx1"/>
                </a:solidFill>
              </a:rPr>
              <a:t>L2</a:t>
            </a:r>
            <a:r>
              <a:rPr lang="en-US" altLang="zh-CN" sz="2000" dirty="0">
                <a:solidFill>
                  <a:schemeClr val="tx1"/>
                </a:solidFill>
              </a:rPr>
              <a:t>:</a:t>
            </a:r>
          </a:p>
          <a:p>
            <a:pPr>
              <a:defRPr/>
            </a:pPr>
            <a:endParaRPr lang="zh-CN" altLang="en-US" sz="2000" dirty="0">
              <a:solidFill>
                <a:schemeClr val="tx1"/>
              </a:solidFill>
            </a:endParaRPr>
          </a:p>
        </p:txBody>
      </p:sp>
    </p:spTree>
    <p:extLst>
      <p:ext uri="{BB962C8B-B14F-4D97-AF65-F5344CB8AC3E}">
        <p14:creationId xmlns:p14="http://schemas.microsoft.com/office/powerpoint/2010/main" val="260684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562378-27AA-4C95-BBB3-872436B7719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373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967879A-B289-4B27-A7AB-9A062C0A6AF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endParaRPr lang="zh-CN" altLang="zh-CN" sz="1200">
              <a:solidFill>
                <a:srgbClr val="898989"/>
              </a:solidFill>
            </a:endParaRPr>
          </a:p>
        </p:txBody>
      </p:sp>
      <p:sp>
        <p:nvSpPr>
          <p:cNvPr id="73733" name="标题 1"/>
          <p:cNvSpPr>
            <a:spLocks noGrp="1"/>
          </p:cNvSpPr>
          <p:nvPr>
            <p:ph type="title"/>
          </p:nvPr>
        </p:nvSpPr>
        <p:spPr/>
        <p:txBody>
          <a:bodyPr/>
          <a:lstStyle/>
          <a:p>
            <a:r>
              <a:rPr lang="zh-CN" altLang="zh-CN" dirty="0" smtClean="0"/>
              <a:t>循环展开示例小结</a:t>
            </a:r>
            <a:endParaRPr lang="zh-CN" altLang="en-US" dirty="0" smtClean="0"/>
          </a:p>
        </p:txBody>
      </p:sp>
      <p:sp>
        <p:nvSpPr>
          <p:cNvPr id="73734" name="内容占位符 2"/>
          <p:cNvSpPr>
            <a:spLocks noGrp="1"/>
          </p:cNvSpPr>
          <p:nvPr>
            <p:ph idx="1"/>
          </p:nvPr>
        </p:nvSpPr>
        <p:spPr/>
        <p:txBody>
          <a:bodyPr>
            <a:normAutofit fontScale="92500" lnSpcReduction="20000"/>
          </a:bodyPr>
          <a:lstStyle/>
          <a:p>
            <a:r>
              <a:rPr lang="zh-CN" altLang="zh-CN" dirty="0" smtClean="0"/>
              <a:t>循环展开对循环间无关的程序是有效降低</a:t>
            </a:r>
            <a:r>
              <a:rPr lang="en-US" altLang="zh-CN" dirty="0" smtClean="0"/>
              <a:t>stalls</a:t>
            </a:r>
            <a:r>
              <a:rPr lang="zh-CN" altLang="zh-CN" dirty="0" smtClean="0"/>
              <a:t>的手段(对循环级并行）</a:t>
            </a:r>
            <a:r>
              <a:rPr lang="en-US" altLang="zh-CN" dirty="0" smtClean="0"/>
              <a:t>.</a:t>
            </a:r>
          </a:p>
          <a:p>
            <a:r>
              <a:rPr lang="zh-CN" altLang="zh-CN" dirty="0" smtClean="0"/>
              <a:t>指令调度，必须保证程序运行的结果不变</a:t>
            </a:r>
          </a:p>
          <a:p>
            <a:pPr>
              <a:lnSpc>
                <a:spcPct val="120000"/>
              </a:lnSpc>
            </a:pPr>
            <a:r>
              <a:rPr lang="zh-CN" altLang="zh-CN" dirty="0" smtClean="0"/>
              <a:t>注意循环展开中的</a:t>
            </a:r>
            <a:r>
              <a:rPr lang="en-US" altLang="zh-CN" dirty="0" smtClean="0"/>
              <a:t>Load</a:t>
            </a:r>
            <a:r>
              <a:rPr lang="zh-CN" altLang="zh-CN" dirty="0" smtClean="0"/>
              <a:t>和</a:t>
            </a:r>
            <a:r>
              <a:rPr lang="en-US" altLang="zh-CN" dirty="0" smtClean="0"/>
              <a:t>Store,</a:t>
            </a:r>
            <a:r>
              <a:rPr lang="zh-CN" altLang="zh-CN" dirty="0" smtClean="0"/>
              <a:t>不同次循环的</a:t>
            </a:r>
            <a:r>
              <a:rPr lang="en-US" altLang="zh-CN" dirty="0" smtClean="0"/>
              <a:t>Load </a:t>
            </a:r>
            <a:r>
              <a:rPr lang="zh-CN" altLang="zh-CN" dirty="0" smtClean="0"/>
              <a:t>和</a:t>
            </a:r>
            <a:r>
              <a:rPr lang="en-US" altLang="zh-CN" dirty="0" smtClean="0"/>
              <a:t>Store </a:t>
            </a:r>
            <a:r>
              <a:rPr lang="zh-CN" altLang="zh-CN" dirty="0" smtClean="0"/>
              <a:t>是相互独立的。需要分析对存储器的引用，保证他们没有引用同一地址</a:t>
            </a:r>
            <a:r>
              <a:rPr lang="en-US" altLang="zh-CN" dirty="0" smtClean="0"/>
              <a:t>.</a:t>
            </a:r>
          </a:p>
          <a:p>
            <a:r>
              <a:rPr lang="zh-CN" altLang="zh-CN" dirty="0" smtClean="0"/>
              <a:t>不同次的循环，使用不同的寄存器</a:t>
            </a:r>
          </a:p>
          <a:p>
            <a:r>
              <a:rPr lang="zh-CN" altLang="zh-CN" dirty="0" smtClean="0"/>
              <a:t>删除不必要的测试和分支后，需调整循环步长等控制循环的代码</a:t>
            </a:r>
            <a:r>
              <a:rPr lang="en-US" altLang="zh-CN" dirty="0" smtClean="0"/>
              <a:t>.</a:t>
            </a:r>
          </a:p>
          <a:p>
            <a:r>
              <a:rPr lang="zh-CN" altLang="zh-CN" dirty="0" smtClean="0"/>
              <a:t>移动</a:t>
            </a:r>
            <a:r>
              <a:rPr lang="en-US" altLang="zh-CN" dirty="0" smtClean="0"/>
              <a:t>SD</a:t>
            </a:r>
            <a:r>
              <a:rPr lang="zh-CN" altLang="zh-CN" dirty="0" smtClean="0"/>
              <a:t>到</a:t>
            </a:r>
            <a:r>
              <a:rPr lang="en-US" altLang="zh-CN" dirty="0" smtClean="0"/>
              <a:t>SUBI</a:t>
            </a:r>
            <a:r>
              <a:rPr lang="zh-CN" altLang="zh-CN" dirty="0" smtClean="0"/>
              <a:t>和</a:t>
            </a:r>
            <a:r>
              <a:rPr lang="en-US" altLang="zh-CN" dirty="0" smtClean="0"/>
              <a:t>BNEZ</a:t>
            </a:r>
            <a:r>
              <a:rPr lang="zh-CN" altLang="zh-CN" dirty="0" smtClean="0"/>
              <a:t>后，需要调整</a:t>
            </a:r>
            <a:r>
              <a:rPr lang="en-US" altLang="zh-CN" dirty="0" smtClean="0"/>
              <a:t>SD</a:t>
            </a:r>
            <a:r>
              <a:rPr lang="zh-CN" altLang="zh-CN" dirty="0" smtClean="0"/>
              <a:t>中的偏移</a:t>
            </a:r>
          </a:p>
        </p:txBody>
      </p:sp>
    </p:spTree>
    <p:extLst>
      <p:ext uri="{BB962C8B-B14F-4D97-AF65-F5344CB8AC3E}">
        <p14:creationId xmlns:p14="http://schemas.microsoft.com/office/powerpoint/2010/main" val="9658722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94757" y="1100138"/>
            <a:ext cx="4032069" cy="2713037"/>
          </a:xfrm>
          <a:prstGeom prst="rect">
            <a:avLst/>
          </a:prstGeom>
          <a:noFill/>
          <a:ln w="9360" cap="sq">
            <a:solidFill>
              <a:srgbClr val="5B9BD5"/>
            </a:solidFill>
            <a:miter lim="800000"/>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假设</a:t>
            </a:r>
            <a:r>
              <a:rPr lang="en-US" altLang="zh-CN" sz="2000" dirty="0">
                <a:solidFill>
                  <a:srgbClr val="000000"/>
                </a:solidFill>
              </a:rPr>
              <a:t>d</a:t>
            </a:r>
            <a:r>
              <a:rPr lang="zh-CN" altLang="zh-CN" sz="2000" dirty="0">
                <a:solidFill>
                  <a:srgbClr val="000000"/>
                </a:solidFill>
              </a:rPr>
              <a:t>的初始值序列为0，1，2</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dirty="0">
                <a:solidFill>
                  <a:srgbClr val="000000"/>
                </a:solidFill>
              </a:rPr>
              <a:t>b1 </a:t>
            </a:r>
            <a:r>
              <a:rPr lang="zh-CN" altLang="zh-CN" sz="2000" dirty="0">
                <a:solidFill>
                  <a:srgbClr val="000000"/>
                </a:solidFill>
              </a:rPr>
              <a:t>如果分支失败，</a:t>
            </a:r>
            <a:r>
              <a:rPr lang="en-US" altLang="zh-CN" sz="2000" dirty="0">
                <a:solidFill>
                  <a:srgbClr val="000000"/>
                </a:solidFill>
              </a:rPr>
              <a:t>b2</a:t>
            </a:r>
            <a:r>
              <a:rPr lang="zh-CN" altLang="zh-CN" sz="2000" dirty="0">
                <a:solidFill>
                  <a:srgbClr val="000000"/>
                </a:solidFill>
              </a:rPr>
              <a:t>一定也分支失败。</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前面的两位标准的预测方案就没法利用这一点，而两级预测方案就可以。</a:t>
            </a:r>
          </a:p>
        </p:txBody>
      </p:sp>
      <p:pic>
        <p:nvPicPr>
          <p:cNvPr id="172035" name="Picture 3"/>
          <p:cNvPicPr>
            <a:picLocks noChangeAspect="1" noChangeArrowheads="1"/>
          </p:cNvPicPr>
          <p:nvPr/>
        </p:nvPicPr>
        <p:blipFill>
          <a:blip r:embed="rId3"/>
          <a:srcRect/>
          <a:stretch>
            <a:fillRect/>
          </a:stretch>
        </p:blipFill>
        <p:spPr bwMode="auto">
          <a:xfrm>
            <a:off x="0" y="3888196"/>
            <a:ext cx="9144000" cy="2545623"/>
          </a:xfrm>
          <a:prstGeom prst="rect">
            <a:avLst/>
          </a:prstGeom>
          <a:noFill/>
          <a:ln w="9525">
            <a:noFill/>
            <a:round/>
            <a:headEnd/>
            <a:tailEnd/>
          </a:ln>
        </p:spPr>
      </p:pic>
      <p:sp>
        <p:nvSpPr>
          <p:cNvPr id="303109" name="Rectangle 4"/>
          <p:cNvSpPr>
            <a:spLocks noChangeArrowheads="1"/>
          </p:cNvSpPr>
          <p:nvPr/>
        </p:nvSpPr>
        <p:spPr bwMode="auto">
          <a:xfrm>
            <a:off x="4257590" y="1100138"/>
            <a:ext cx="4805226" cy="2549525"/>
          </a:xfrm>
          <a:prstGeom prst="rect">
            <a:avLst/>
          </a:prstGeom>
          <a:noFill/>
          <a:ln w="9360" cap="sq">
            <a:solidFill>
              <a:srgbClr val="5B9BD5"/>
            </a:solidFill>
            <a:miter lim="800000"/>
            <a:headEnd/>
            <a:tailEnd/>
          </a:ln>
          <a:effectLst/>
          <a:extLst/>
        </p:spPr>
        <p:txBody>
          <a:bodyPr wrap="square" lIns="90000" tIns="46800" rIns="90000" bIns="46800">
            <a:spAutoFit/>
          </a:bodyPr>
          <a:lstStyle>
            <a:lvl1pPr>
              <a:lnSpc>
                <a:spcPct val="90000"/>
              </a:lnSpc>
              <a:spcBef>
                <a:spcPts val="1000"/>
              </a:spcBef>
              <a:buClr>
                <a:srgbClr val="000000"/>
              </a:buClr>
              <a:buSzPct val="10000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宋体" panose="02010600030101010101" pitchFamily="2" charset="-122"/>
              </a:defRPr>
            </a:lvl1pPr>
            <a:lvl2pPr marL="800100" indent="-342900">
              <a:lnSpc>
                <a:spcPct val="90000"/>
              </a:lnSpc>
              <a:spcBef>
                <a:spcPts val="500"/>
              </a:spcBef>
              <a:buClr>
                <a:srgbClr val="000000"/>
              </a:buClr>
              <a:buSzPct val="100000"/>
              <a:buFont typeface="Calibri" panose="020F050202020403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宋体" panose="02010600030101010101" pitchFamily="2" charset="-122"/>
              </a:defRPr>
            </a:lvl2pPr>
            <a:lvl3pPr marL="1257300" indent="-342900">
              <a:lnSpc>
                <a:spcPct val="90000"/>
              </a:lnSpc>
              <a:spcBef>
                <a:spcPts val="500"/>
              </a:spcBef>
              <a:buClr>
                <a:srgbClr val="000000"/>
              </a:buClr>
              <a:buSzPct val="100000"/>
              <a:buFont typeface="Wingdings" panose="05000000000000000000"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marL="133350" eaLnBrk="1" hangingPunct="1">
              <a:buFont typeface="Arial" panose="020B0604020202020204" pitchFamily="34" charset="0"/>
              <a:buNone/>
              <a:defRPr/>
            </a:pPr>
            <a:r>
              <a:rPr lang="en-US" altLang="zh-CN" sz="2400" dirty="0">
                <a:solidFill>
                  <a:schemeClr val="tx1"/>
                </a:solidFill>
              </a:rPr>
              <a:t>if (d==0)d=1;  </a:t>
            </a:r>
          </a:p>
          <a:p>
            <a:pPr marL="133350" eaLnBrk="1" hangingPunct="1">
              <a:buFont typeface="Arial" panose="020B0604020202020204" pitchFamily="34" charset="0"/>
              <a:buNone/>
              <a:defRPr/>
            </a:pPr>
            <a:r>
              <a:rPr lang="en-US" altLang="zh-CN" sz="2400" dirty="0">
                <a:solidFill>
                  <a:schemeClr val="tx1"/>
                </a:solidFill>
              </a:rPr>
              <a:t> if (d==1) d=0; </a:t>
            </a:r>
            <a:endParaRPr lang="en-US" altLang="zh-CN" sz="2400" dirty="0" smtClean="0"/>
          </a:p>
          <a:p>
            <a:pPr eaLnBrk="1" hangingPunct="1">
              <a:spcBef>
                <a:spcPct val="0"/>
              </a:spcBef>
              <a:buClrTx/>
              <a:buFontTx/>
              <a:buNone/>
              <a:defRPr/>
            </a:pPr>
            <a:r>
              <a:rPr lang="zh-CN" altLang="zh-CN" sz="2400" dirty="0" smtClean="0"/>
              <a:t>翻译为</a:t>
            </a:r>
            <a:r>
              <a:rPr lang="en-US" altLang="zh-CN" sz="2400" dirty="0" smtClean="0"/>
              <a:t>DLX</a:t>
            </a:r>
          </a:p>
          <a:p>
            <a:pPr eaLnBrk="1" hangingPunct="1">
              <a:spcBef>
                <a:spcPct val="0"/>
              </a:spcBef>
              <a:buClrTx/>
              <a:buFontTx/>
              <a:buNone/>
              <a:defRPr/>
            </a:pPr>
            <a:r>
              <a:rPr lang="en-US" altLang="zh-CN" sz="2400" dirty="0" smtClean="0"/>
              <a:t>        BNEZ R1,L1     ;branch b1(d!=0)</a:t>
            </a:r>
          </a:p>
          <a:p>
            <a:pPr eaLnBrk="1" hangingPunct="1">
              <a:spcBef>
                <a:spcPct val="0"/>
              </a:spcBef>
              <a:buClrTx/>
              <a:buFontTx/>
              <a:buNone/>
              <a:defRPr/>
            </a:pPr>
            <a:r>
              <a:rPr lang="en-US" altLang="zh-CN" sz="2400" dirty="0" smtClean="0"/>
              <a:t>        ADDI R1,R0,#1     ;d==0, so d=1</a:t>
            </a:r>
          </a:p>
          <a:p>
            <a:pPr eaLnBrk="1" hangingPunct="1">
              <a:spcBef>
                <a:spcPct val="0"/>
              </a:spcBef>
              <a:buClrTx/>
              <a:buFontTx/>
              <a:buNone/>
              <a:defRPr/>
            </a:pPr>
            <a:r>
              <a:rPr lang="en-US" altLang="zh-CN" sz="2400" dirty="0" smtClean="0"/>
              <a:t> L1:  ADDI R3,R1,#-1</a:t>
            </a:r>
          </a:p>
          <a:p>
            <a:pPr eaLnBrk="1" hangingPunct="1">
              <a:spcBef>
                <a:spcPct val="0"/>
              </a:spcBef>
              <a:buClrTx/>
              <a:buFontTx/>
              <a:buNone/>
              <a:defRPr/>
            </a:pPr>
            <a:r>
              <a:rPr lang="en-US" altLang="zh-CN" sz="2400" dirty="0" smtClean="0"/>
              <a:t>        BNEZ R3,L2     ;branch b2(d!=1)</a:t>
            </a:r>
          </a:p>
        </p:txBody>
      </p:sp>
      <p:sp>
        <p:nvSpPr>
          <p:cNvPr id="172037"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A56B8E-F085-41A7-BA12-3332A76DB4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2038"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2039"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405681-6812-4AFB-AF9F-04A5C9465A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160</a:t>
            </a:fld>
            <a:endParaRPr lang="zh-CN" altLang="zh-CN" sz="1200">
              <a:solidFill>
                <a:srgbClr val="898989"/>
              </a:solidFill>
            </a:endParaRPr>
          </a:p>
        </p:txBody>
      </p:sp>
      <p:sp>
        <p:nvSpPr>
          <p:cNvPr id="172040" name="标题 1"/>
          <p:cNvSpPr>
            <a:spLocks noGrp="1"/>
          </p:cNvSpPr>
          <p:nvPr>
            <p:ph type="title"/>
          </p:nvPr>
        </p:nvSpPr>
        <p:spPr/>
        <p:txBody>
          <a:bodyPr/>
          <a:lstStyle/>
          <a:p>
            <a:r>
              <a:rPr lang="zh-CN" altLang="zh-CN" smtClean="0"/>
              <a:t>两级预测器基本工作原理</a:t>
            </a:r>
            <a:endParaRPr lang="zh-CN" altLang="en-US" smtClean="0"/>
          </a:p>
        </p:txBody>
      </p:sp>
    </p:spTree>
    <p:extLst>
      <p:ext uri="{BB962C8B-B14F-4D97-AF65-F5344CB8AC3E}">
        <p14:creationId xmlns:p14="http://schemas.microsoft.com/office/powerpoint/2010/main" val="15400079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1"/>
          <p:cNvSpPr txBox="1">
            <a:spLocks noChangeArrowheads="1"/>
          </p:cNvSpPr>
          <p:nvPr/>
        </p:nvSpPr>
        <p:spPr bwMode="auto">
          <a:xfrm>
            <a:off x="292100" y="1051942"/>
            <a:ext cx="8610600" cy="1657350"/>
          </a:xfrm>
          <a:prstGeom prst="rect">
            <a:avLst/>
          </a:prstGeom>
          <a:noFill/>
          <a:ln w="9525">
            <a:noFill/>
            <a:round/>
            <a:headEnd/>
            <a:tailEnd/>
          </a:ln>
        </p:spPr>
        <p:txBody>
          <a:bodyPr/>
          <a:lstStyle/>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假设</a:t>
            </a:r>
            <a:r>
              <a:rPr lang="en-US" altLang="zh-CN" sz="2400" dirty="0">
                <a:solidFill>
                  <a:srgbClr val="000000"/>
                </a:solidFill>
              </a:rPr>
              <a:t>d</a:t>
            </a:r>
            <a:r>
              <a:rPr lang="zh-CN" altLang="zh-CN" sz="2400" dirty="0">
                <a:solidFill>
                  <a:srgbClr val="000000"/>
                </a:solidFill>
              </a:rPr>
              <a:t>的初始值在2和0之间切换。</a:t>
            </a:r>
          </a:p>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用1-</a:t>
            </a:r>
            <a:r>
              <a:rPr lang="en-US" altLang="zh-CN" sz="2400" dirty="0">
                <a:solidFill>
                  <a:srgbClr val="000000"/>
                </a:solidFill>
              </a:rPr>
              <a:t>bit</a:t>
            </a:r>
            <a:r>
              <a:rPr lang="zh-CN" altLang="zh-CN" sz="2400" dirty="0">
                <a:solidFill>
                  <a:srgbClr val="000000"/>
                </a:solidFill>
              </a:rPr>
              <a:t>预测器，初始设置为预测失败，</a:t>
            </a:r>
            <a:r>
              <a:rPr lang="en-US" altLang="zh-CN" sz="2400" dirty="0">
                <a:solidFill>
                  <a:srgbClr val="000000"/>
                </a:solidFill>
              </a:rPr>
              <a:t>T</a:t>
            </a:r>
            <a:r>
              <a:rPr lang="zh-CN" altLang="zh-CN" sz="2400" dirty="0">
                <a:solidFill>
                  <a:srgbClr val="000000"/>
                </a:solidFill>
              </a:rPr>
              <a:t>表示预测成功，</a:t>
            </a:r>
            <a:r>
              <a:rPr lang="en-US" altLang="zh-CN" sz="2400" dirty="0">
                <a:solidFill>
                  <a:srgbClr val="000000"/>
                </a:solidFill>
              </a:rPr>
              <a:t>NT</a:t>
            </a:r>
            <a:r>
              <a:rPr lang="zh-CN" altLang="zh-CN" sz="2400" dirty="0">
                <a:solidFill>
                  <a:srgbClr val="000000"/>
                </a:solidFill>
              </a:rPr>
              <a:t>表示预测失败。</a:t>
            </a:r>
          </a:p>
          <a:p>
            <a:pPr marL="228600" indent="-228600" eaLnBrk="1" hangingPunct="1">
              <a:lnSpc>
                <a:spcPct val="8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结论：这样的序列每次预测都错，预测错误率100％</a:t>
            </a:r>
          </a:p>
        </p:txBody>
      </p:sp>
      <p:pic>
        <p:nvPicPr>
          <p:cNvPr id="173059" name="Picture 2"/>
          <p:cNvPicPr>
            <a:picLocks noChangeAspect="1" noChangeArrowheads="1"/>
          </p:cNvPicPr>
          <p:nvPr/>
        </p:nvPicPr>
        <p:blipFill>
          <a:blip r:embed="rId3"/>
          <a:srcRect/>
          <a:stretch>
            <a:fillRect/>
          </a:stretch>
        </p:blipFill>
        <p:spPr bwMode="auto">
          <a:xfrm>
            <a:off x="428682" y="3980656"/>
            <a:ext cx="8229600" cy="2351087"/>
          </a:xfrm>
          <a:prstGeom prst="rect">
            <a:avLst/>
          </a:prstGeom>
          <a:noFill/>
          <a:ln w="9525">
            <a:noFill/>
            <a:round/>
            <a:headEnd/>
            <a:tailEnd/>
          </a:ln>
        </p:spPr>
      </p:pic>
      <p:sp>
        <p:nvSpPr>
          <p:cNvPr id="173060" name="Rectangle 3"/>
          <p:cNvSpPr>
            <a:spLocks noChangeArrowheads="1"/>
          </p:cNvSpPr>
          <p:nvPr/>
        </p:nvSpPr>
        <p:spPr bwMode="auto">
          <a:xfrm>
            <a:off x="320618" y="2621868"/>
            <a:ext cx="8502764" cy="1446212"/>
          </a:xfrm>
          <a:prstGeom prst="rect">
            <a:avLst/>
          </a:prstGeom>
          <a:noFill/>
          <a:ln w="9525">
            <a:noFill/>
            <a:round/>
            <a:headEnd/>
            <a:tailEnd/>
          </a:ln>
        </p:spPr>
        <p:txBody>
          <a:bodyPr wrap="square" lIns="90000" tIns="46800" rIns="90000" bIns="46800">
            <a:spAutoFit/>
          </a:bodyP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BNEZ R1,L1                 ;branch b1(d!=0)</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ADDI R1,R0,#1           ;d==0, so d=1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L1:  ADDI R3,R1,#-1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rPr>
              <a:t>              BNEZ R3,L2                  ;branch b2(d!=1)</a:t>
            </a:r>
          </a:p>
        </p:txBody>
      </p:sp>
      <p:sp>
        <p:nvSpPr>
          <p:cNvPr id="17306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53A373-C537-482E-9DA6-478ACBF4A2E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306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306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5A61E15-B0E9-4FC1-97CB-E6AD25AFA81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161</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36305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Text Box 2"/>
          <p:cNvSpPr txBox="1">
            <a:spLocks noChangeArrowheads="1"/>
          </p:cNvSpPr>
          <p:nvPr/>
        </p:nvSpPr>
        <p:spPr bwMode="auto">
          <a:xfrm>
            <a:off x="215900" y="1225550"/>
            <a:ext cx="8712200" cy="2293938"/>
          </a:xfrm>
          <a:prstGeom prst="rect">
            <a:avLst/>
          </a:prstGeom>
          <a:noFill/>
          <a:ln w="9525">
            <a:noFill/>
            <a:round/>
            <a:headEnd/>
            <a:tailEnd/>
          </a:ln>
        </p:spPr>
        <p:txBody>
          <a:bodyPr/>
          <a:lstStyle/>
          <a:p>
            <a:pPr marL="228600"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基本思想：记为 （1，1）</a:t>
            </a:r>
          </a:p>
          <a:p>
            <a:pPr marL="685800" lvl="1"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smtClean="0">
                <a:solidFill>
                  <a:srgbClr val="000000"/>
                </a:solidFill>
              </a:rPr>
              <a:t>用</a:t>
            </a:r>
            <a:r>
              <a:rPr lang="zh-CN" altLang="zh-CN" sz="2000" dirty="0">
                <a:solidFill>
                  <a:srgbClr val="000000"/>
                </a:solidFill>
              </a:rPr>
              <a:t>1位作为</a:t>
            </a:r>
            <a:r>
              <a:rPr lang="en-US" altLang="zh-CN" sz="2000" dirty="0">
                <a:solidFill>
                  <a:srgbClr val="000000"/>
                </a:solidFill>
              </a:rPr>
              <a:t>correlation</a:t>
            </a:r>
            <a:r>
              <a:rPr lang="zh-CN" altLang="zh-CN" sz="2000" dirty="0">
                <a:solidFill>
                  <a:srgbClr val="000000"/>
                </a:solidFill>
              </a:rPr>
              <a:t>位</a:t>
            </a:r>
            <a:r>
              <a:rPr lang="zh-CN" altLang="zh-CN" sz="2000" dirty="0" smtClean="0">
                <a:solidFill>
                  <a:srgbClr val="000000"/>
                </a:solidFill>
              </a:rPr>
              <a:t>。</a:t>
            </a:r>
            <a:r>
              <a:rPr lang="zh-CN" altLang="en-US" sz="2000" dirty="0" smtClean="0">
                <a:solidFill>
                  <a:srgbClr val="000000"/>
                </a:solidFill>
              </a:rPr>
              <a:t>记录最近一次执行的分支</a:t>
            </a:r>
            <a:endParaRPr lang="en-US" altLang="zh-CN" sz="2000" dirty="0" smtClean="0">
              <a:solidFill>
                <a:srgbClr val="000000"/>
              </a:solidFill>
            </a:endParaRPr>
          </a:p>
          <a:p>
            <a:pPr marL="685800" lvl="1" indent="-228600">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smtClean="0">
                <a:solidFill>
                  <a:srgbClr val="000000"/>
                </a:solidFill>
              </a:rPr>
              <a:t>每个</a:t>
            </a:r>
            <a:r>
              <a:rPr lang="zh-CN" altLang="zh-CN" sz="2000" dirty="0">
                <a:solidFill>
                  <a:srgbClr val="000000"/>
                </a:solidFill>
              </a:rPr>
              <a:t>分支都有两个相互独立的预测位：一个预测位假设最近一次执行的分支失败时的预测位，另一个预测位是假设最近一次执行的分支成功时的预测位。</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最近一次执行的分支与要预测的分支</a:t>
            </a:r>
            <a:r>
              <a:rPr lang="zh-CN" altLang="en-US" sz="2000" dirty="0">
                <a:solidFill>
                  <a:srgbClr val="000000"/>
                </a:solidFill>
              </a:rPr>
              <a:t>可能不是</a:t>
            </a:r>
            <a:r>
              <a:rPr lang="zh-CN" altLang="zh-CN" sz="2000" dirty="0">
                <a:solidFill>
                  <a:srgbClr val="000000"/>
                </a:solidFill>
              </a:rPr>
              <a:t>同一条</a:t>
            </a:r>
            <a:r>
              <a:rPr lang="zh-CN" altLang="zh-CN" sz="2000" dirty="0" smtClean="0">
                <a:solidFill>
                  <a:srgbClr val="000000"/>
                </a:solidFill>
              </a:rPr>
              <a:t>指令</a:t>
            </a:r>
            <a:endParaRPr lang="zh-CN" altLang="zh-CN" sz="2000" dirty="0">
              <a:solidFill>
                <a:srgbClr val="000000"/>
              </a:solidFill>
            </a:endParaRPr>
          </a:p>
        </p:txBody>
      </p:sp>
      <p:pic>
        <p:nvPicPr>
          <p:cNvPr id="174084" name="Picture 3"/>
          <p:cNvPicPr>
            <a:picLocks noChangeAspect="1" noChangeArrowheads="1"/>
          </p:cNvPicPr>
          <p:nvPr/>
        </p:nvPicPr>
        <p:blipFill>
          <a:blip r:embed="rId3"/>
          <a:srcRect/>
          <a:stretch>
            <a:fillRect/>
          </a:stretch>
        </p:blipFill>
        <p:spPr bwMode="auto">
          <a:xfrm>
            <a:off x="296863" y="3432175"/>
            <a:ext cx="8534400" cy="2924175"/>
          </a:xfrm>
          <a:prstGeom prst="rect">
            <a:avLst/>
          </a:prstGeom>
          <a:noFill/>
          <a:ln w="9525">
            <a:noFill/>
            <a:round/>
            <a:headEnd/>
            <a:tailEnd/>
          </a:ln>
        </p:spPr>
      </p:pic>
      <p:sp>
        <p:nvSpPr>
          <p:cNvPr id="17408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14F02F-EADA-4580-8319-737C9D9B5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408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408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9565520-7305-4FE0-A682-B8C31CD6C3E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Correlating Branches</a:t>
            </a:r>
            <a:endParaRPr lang="zh-CN" altLang="en-US" dirty="0"/>
          </a:p>
        </p:txBody>
      </p:sp>
    </p:spTree>
    <p:extLst>
      <p:ext uri="{BB962C8B-B14F-4D97-AF65-F5344CB8AC3E}">
        <p14:creationId xmlns:p14="http://schemas.microsoft.com/office/powerpoint/2010/main" val="53499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1"/>
          <p:cNvSpPr txBox="1">
            <a:spLocks noChangeArrowheads="1"/>
          </p:cNvSpPr>
          <p:nvPr/>
        </p:nvSpPr>
        <p:spPr bwMode="auto">
          <a:xfrm>
            <a:off x="-685800" y="-101600"/>
            <a:ext cx="10515600" cy="7032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75107" name="Text Box 2"/>
          <p:cNvSpPr txBox="1">
            <a:spLocks noChangeArrowheads="1"/>
          </p:cNvSpPr>
          <p:nvPr/>
        </p:nvSpPr>
        <p:spPr bwMode="auto">
          <a:xfrm>
            <a:off x="271462" y="1042753"/>
            <a:ext cx="8601075" cy="2218806"/>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dirty="0">
                <a:solidFill>
                  <a:srgbClr val="000000"/>
                </a:solidFill>
              </a:rPr>
              <a:t>Correlating </a:t>
            </a:r>
            <a:r>
              <a:rPr lang="zh-CN" altLang="zh-CN" sz="2000" dirty="0">
                <a:solidFill>
                  <a:srgbClr val="000000"/>
                </a:solidFill>
              </a:rPr>
              <a:t>预测器的预测和执行情况</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显然只有在第一次</a:t>
            </a:r>
            <a:r>
              <a:rPr lang="en-US" altLang="zh-CN" sz="2000" dirty="0">
                <a:solidFill>
                  <a:srgbClr val="000000"/>
                </a:solidFill>
              </a:rPr>
              <a:t>d=2</a:t>
            </a:r>
            <a:r>
              <a:rPr lang="zh-CN" altLang="zh-CN" sz="2000" dirty="0">
                <a:solidFill>
                  <a:srgbClr val="000000"/>
                </a:solidFill>
              </a:rPr>
              <a:t>时，预测错误，其他都预测正确</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记为（1，1）预测器，即根据最近一次分支的行为来选择一对1-</a:t>
            </a:r>
            <a:r>
              <a:rPr lang="en-US" altLang="zh-CN" sz="2000" dirty="0">
                <a:solidFill>
                  <a:srgbClr val="000000"/>
                </a:solidFill>
              </a:rPr>
              <a:t>bit</a:t>
            </a:r>
            <a:r>
              <a:rPr lang="zh-CN" altLang="zh-CN" sz="2000" dirty="0">
                <a:solidFill>
                  <a:srgbClr val="000000"/>
                </a:solidFill>
              </a:rPr>
              <a:t>预测器中的一个。</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更一般的表示为（</a:t>
            </a:r>
            <a:r>
              <a:rPr lang="en-US" altLang="zh-CN" sz="2000" dirty="0">
                <a:solidFill>
                  <a:srgbClr val="000000"/>
                </a:solidFill>
              </a:rPr>
              <a:t>m, n)，</a:t>
            </a:r>
            <a:r>
              <a:rPr lang="zh-CN" altLang="zh-CN" sz="2000" dirty="0">
                <a:solidFill>
                  <a:srgbClr val="000000"/>
                </a:solidFill>
              </a:rPr>
              <a:t>即根据最近的</a:t>
            </a:r>
            <a:r>
              <a:rPr lang="en-US" altLang="zh-CN" sz="2000" dirty="0">
                <a:solidFill>
                  <a:srgbClr val="000000"/>
                </a:solidFill>
              </a:rPr>
              <a:t>m</a:t>
            </a:r>
            <a:r>
              <a:rPr lang="zh-CN" altLang="zh-CN" sz="2000" dirty="0">
                <a:solidFill>
                  <a:srgbClr val="000000"/>
                </a:solidFill>
              </a:rPr>
              <a:t>个分支，从2</a:t>
            </a:r>
            <a:r>
              <a:rPr lang="en-US" altLang="zh-CN" sz="2000" baseline="30000" dirty="0">
                <a:solidFill>
                  <a:srgbClr val="000000"/>
                </a:solidFill>
              </a:rPr>
              <a:t>m</a:t>
            </a:r>
            <a:r>
              <a:rPr lang="zh-CN" altLang="zh-CN" sz="2000" dirty="0">
                <a:solidFill>
                  <a:srgbClr val="000000"/>
                </a:solidFill>
              </a:rPr>
              <a:t>个分支预测器中选择预测器，每个预测器的位数为</a:t>
            </a:r>
            <a:r>
              <a:rPr lang="en-US" altLang="zh-CN" sz="2000" dirty="0">
                <a:solidFill>
                  <a:srgbClr val="000000"/>
                </a:solidFill>
              </a:rPr>
              <a:t>n</a:t>
            </a:r>
          </a:p>
        </p:txBody>
      </p:sp>
      <p:pic>
        <p:nvPicPr>
          <p:cNvPr id="175108" name="Picture 3"/>
          <p:cNvPicPr>
            <a:picLocks noChangeAspect="1" noChangeArrowheads="1"/>
          </p:cNvPicPr>
          <p:nvPr/>
        </p:nvPicPr>
        <p:blipFill>
          <a:blip r:embed="rId3"/>
          <a:srcRect/>
          <a:stretch>
            <a:fillRect/>
          </a:stretch>
        </p:blipFill>
        <p:spPr bwMode="auto">
          <a:xfrm>
            <a:off x="101600" y="4155640"/>
            <a:ext cx="8690638" cy="2329811"/>
          </a:xfrm>
          <a:prstGeom prst="rect">
            <a:avLst/>
          </a:prstGeom>
          <a:noFill/>
          <a:ln w="9525">
            <a:noFill/>
            <a:round/>
            <a:headEnd/>
            <a:tailEnd/>
          </a:ln>
        </p:spPr>
      </p:pic>
      <p:sp>
        <p:nvSpPr>
          <p:cNvPr id="175109" name="Rectangle 4"/>
          <p:cNvSpPr>
            <a:spLocks noChangeArrowheads="1"/>
          </p:cNvSpPr>
          <p:nvPr/>
        </p:nvSpPr>
        <p:spPr bwMode="auto">
          <a:xfrm>
            <a:off x="271462" y="3205653"/>
            <a:ext cx="8520776" cy="1091710"/>
          </a:xfrm>
          <a:prstGeom prst="rect">
            <a:avLst/>
          </a:prstGeom>
          <a:noFill/>
          <a:ln w="9525">
            <a:noFill/>
            <a:round/>
            <a:headEnd/>
            <a:tailEnd/>
          </a:ln>
        </p:spPr>
        <p:txBody>
          <a:bodyPr wrap="square" lIns="90000" tIns="46800" rIns="90000" bIns="46800">
            <a:spAutoFit/>
          </a:bodyP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BNEZ R1,L1                 ;branch b1(d!=0)</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ADDI R1,R0,#1           ;d==0, so d=1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L1:  ADDI R3,R1,#-1</a:t>
            </a:r>
          </a:p>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rPr>
              <a:t>              BNEZ R3,L2                  ;branch b2(d!=1)</a:t>
            </a:r>
          </a:p>
        </p:txBody>
      </p:sp>
      <p:sp>
        <p:nvSpPr>
          <p:cNvPr id="175110"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99166DF-E1AB-4230-A152-CA1CE792D0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5111"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5112"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4DC4E7-D12C-4744-AEC4-46A144244F2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163</a:t>
            </a:fld>
            <a:endParaRPr lang="zh-CN" altLang="zh-CN" sz="1200">
              <a:solidFill>
                <a:srgbClr val="898989"/>
              </a:solidFill>
            </a:endParaRPr>
          </a:p>
        </p:txBody>
      </p:sp>
      <p:sp>
        <p:nvSpPr>
          <p:cNvPr id="2" name="标题 1"/>
          <p:cNvSpPr>
            <a:spLocks noGrp="1"/>
          </p:cNvSpPr>
          <p:nvPr>
            <p:ph type="title"/>
          </p:nvPr>
        </p:nvSpPr>
        <p:spPr>
          <a:xfrm>
            <a:off x="989215" y="37788"/>
            <a:ext cx="8229600" cy="902312"/>
          </a:xfrm>
        </p:spPr>
        <p:txBody>
          <a:bodyPr/>
          <a:lstStyle/>
          <a:p>
            <a:endParaRPr lang="zh-CN" altLang="en-US"/>
          </a:p>
        </p:txBody>
      </p:sp>
    </p:spTree>
    <p:extLst>
      <p:ext uri="{BB962C8B-B14F-4D97-AF65-F5344CB8AC3E}">
        <p14:creationId xmlns:p14="http://schemas.microsoft.com/office/powerpoint/2010/main" val="26526069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Text Box 2"/>
          <p:cNvSpPr txBox="1">
            <a:spLocks noChangeArrowheads="1"/>
          </p:cNvSpPr>
          <p:nvPr/>
        </p:nvSpPr>
        <p:spPr bwMode="auto">
          <a:xfrm>
            <a:off x="511175" y="5981700"/>
            <a:ext cx="8121650" cy="584200"/>
          </a:xfrm>
          <a:prstGeom prst="rect">
            <a:avLst/>
          </a:prstGeom>
          <a:noFill/>
          <a:ln w="9525">
            <a:noFill/>
            <a:round/>
            <a:headEnd/>
            <a:tailEnd/>
          </a:ln>
        </p:spPr>
        <p:txBody>
          <a:bodyPr lIns="90360" tIns="44280" rIns="90360" bIns="44280"/>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 (2,2) predictor: 2-bit global, 2-bit local</a:t>
            </a:r>
          </a:p>
        </p:txBody>
      </p:sp>
      <p:grpSp>
        <p:nvGrpSpPr>
          <p:cNvPr id="176132" name="Group 3"/>
          <p:cNvGrpSpPr>
            <a:grpSpLocks/>
          </p:cNvGrpSpPr>
          <p:nvPr/>
        </p:nvGrpSpPr>
        <p:grpSpPr bwMode="auto">
          <a:xfrm>
            <a:off x="2057400" y="896938"/>
            <a:ext cx="4400550" cy="5024437"/>
            <a:chOff x="1296" y="565"/>
            <a:chExt cx="2772" cy="3165"/>
          </a:xfrm>
        </p:grpSpPr>
        <p:sp>
          <p:nvSpPr>
            <p:cNvPr id="176136" name="Rectangle 4"/>
            <p:cNvSpPr>
              <a:spLocks noChangeArrowheads="1"/>
            </p:cNvSpPr>
            <p:nvPr/>
          </p:nvSpPr>
          <p:spPr bwMode="auto">
            <a:xfrm>
              <a:off x="1467" y="565"/>
              <a:ext cx="2001" cy="228"/>
            </a:xfrm>
            <a:prstGeom prst="rect">
              <a:avLst/>
            </a:prstGeom>
            <a:solidFill>
              <a:srgbClr val="FFFFFF"/>
            </a:solidFill>
            <a:ln w="9525">
              <a:noFill/>
              <a:round/>
              <a:headEnd/>
              <a:tailEnd/>
            </a:ln>
          </p:spPr>
          <p:txBody>
            <a:bodyPr wrap="none" lIns="90360" tIns="44280" rIns="90360" bIns="44280">
              <a:spAutoFit/>
            </a:bodyPr>
            <a:lstStyle/>
            <a:p>
              <a:pPr marL="457200" lvl="1" indent="0" eaLnBrk="1" hangingPunct="1">
                <a:lnSpc>
                  <a:spcPct val="90000"/>
                </a:lnSpc>
                <a:spcBef>
                  <a:spcPts val="675"/>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b="1">
                  <a:solidFill>
                    <a:srgbClr val="000000"/>
                  </a:solidFill>
                  <a:latin typeface="Arial" pitchFamily="34" charset="0"/>
                </a:rPr>
                <a:t>Branch address (4 bits)</a:t>
              </a:r>
            </a:p>
          </p:txBody>
        </p:sp>
        <p:sp>
          <p:nvSpPr>
            <p:cNvPr id="176137" name="Rectangle 5"/>
            <p:cNvSpPr>
              <a:spLocks noChangeArrowheads="1"/>
            </p:cNvSpPr>
            <p:nvPr/>
          </p:nvSpPr>
          <p:spPr bwMode="auto">
            <a:xfrm>
              <a:off x="1672" y="997"/>
              <a:ext cx="1200" cy="367"/>
            </a:xfrm>
            <a:prstGeom prst="rect">
              <a:avLst/>
            </a:prstGeom>
            <a:solidFill>
              <a:srgbClr val="FFFFFF"/>
            </a:solid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a:solidFill>
                    <a:srgbClr val="000000"/>
                  </a:solidFill>
                  <a:latin typeface="Arial" pitchFamily="34" charset="0"/>
                </a:rPr>
                <a:t>2-bits per branch </a:t>
              </a:r>
              <a:br>
                <a:rPr lang="en-US" altLang="zh-CN" sz="1600" b="1">
                  <a:solidFill>
                    <a:srgbClr val="000000"/>
                  </a:solidFill>
                  <a:latin typeface="Arial" pitchFamily="34" charset="0"/>
                </a:rPr>
              </a:br>
              <a:r>
                <a:rPr lang="en-US" altLang="zh-CN" sz="1600" b="1">
                  <a:solidFill>
                    <a:srgbClr val="000000"/>
                  </a:solidFill>
                  <a:latin typeface="Arial" pitchFamily="34" charset="0"/>
                </a:rPr>
                <a:t>local predictors</a:t>
              </a:r>
            </a:p>
          </p:txBody>
        </p:sp>
        <p:sp>
          <p:nvSpPr>
            <p:cNvPr id="314378" name="Rectangle 6"/>
            <p:cNvSpPr>
              <a:spLocks noChangeArrowheads="1"/>
            </p:cNvSpPr>
            <p:nvPr/>
          </p:nvSpPr>
          <p:spPr bwMode="auto">
            <a:xfrm>
              <a:off x="3250" y="1923"/>
              <a:ext cx="818" cy="228"/>
            </a:xfrm>
            <a:prstGeom prst="rect">
              <a:avLst/>
            </a:prstGeom>
            <a:solidFill>
              <a:srgbClr val="FFFFFF"/>
            </a:solidFill>
            <a:ln w="9525">
              <a:noFill/>
              <a:round/>
              <a:headEnd/>
              <a:tailEnd/>
            </a:ln>
            <a:effectLst>
              <a:outerShdw dist="107933" dir="2700000" algn="ctr" rotWithShape="0">
                <a:srgbClr val="FFFFFF"/>
              </a:outerShdw>
            </a:effectLst>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Arial" pitchFamily="34" charset="0"/>
                </a:rPr>
                <a:t>Prediction</a:t>
              </a:r>
            </a:p>
          </p:txBody>
        </p:sp>
        <p:sp>
          <p:nvSpPr>
            <p:cNvPr id="176139" name="Rectangle 7"/>
            <p:cNvSpPr>
              <a:spLocks noChangeArrowheads="1"/>
            </p:cNvSpPr>
            <p:nvPr/>
          </p:nvSpPr>
          <p:spPr bwMode="auto">
            <a:xfrm>
              <a:off x="1296" y="3157"/>
              <a:ext cx="1934" cy="573"/>
            </a:xfrm>
            <a:prstGeom prst="rect">
              <a:avLst/>
            </a:prstGeom>
            <a:solidFill>
              <a:srgbClr val="FFFFFF"/>
            </a:solid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2-bit </a:t>
              </a:r>
              <a:r>
                <a:rPr lang="en-US" altLang="zh-CN" b="1">
                  <a:solidFill>
                    <a:srgbClr val="0563C1"/>
                  </a:solidFill>
                  <a:latin typeface="Arial" pitchFamily="34" charset="0"/>
                </a:rPr>
                <a:t>recent </a:t>
              </a:r>
              <a:r>
                <a:rPr lang="en-US" altLang="zh-CN" b="1">
                  <a:solidFill>
                    <a:srgbClr val="000000"/>
                  </a:solidFill>
                  <a:latin typeface="Arial" pitchFamily="34" charset="0"/>
                </a:rPr>
                <a:t>global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branch history</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(01 = not taken then taken)</a:t>
              </a:r>
            </a:p>
          </p:txBody>
        </p:sp>
        <p:sp>
          <p:nvSpPr>
            <p:cNvPr id="176140" name="Rectangle 8"/>
            <p:cNvSpPr>
              <a:spLocks noChangeArrowheads="1"/>
            </p:cNvSpPr>
            <p:nvPr/>
          </p:nvSpPr>
          <p:spPr bwMode="auto">
            <a:xfrm>
              <a:off x="3051" y="2005"/>
              <a:ext cx="175" cy="95"/>
            </a:xfrm>
            <a:prstGeom prst="rect">
              <a:avLst/>
            </a:prstGeom>
            <a:solidFill>
              <a:srgbClr val="0563C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nvGrpSpPr>
            <p:cNvPr id="176141" name="Group 9"/>
            <p:cNvGrpSpPr>
              <a:grpSpLocks/>
            </p:cNvGrpSpPr>
            <p:nvPr/>
          </p:nvGrpSpPr>
          <p:grpSpPr bwMode="auto">
            <a:xfrm>
              <a:off x="1691" y="1990"/>
              <a:ext cx="1127" cy="79"/>
              <a:chOff x="1691" y="1990"/>
              <a:chExt cx="1127" cy="79"/>
            </a:xfrm>
          </p:grpSpPr>
          <p:sp>
            <p:nvSpPr>
              <p:cNvPr id="176208" name="Rectangle 10"/>
              <p:cNvSpPr>
                <a:spLocks noChangeArrowheads="1"/>
              </p:cNvSpPr>
              <p:nvPr/>
            </p:nvSpPr>
            <p:spPr bwMode="auto">
              <a:xfrm>
                <a:off x="2059" y="1990"/>
                <a:ext cx="183" cy="79"/>
              </a:xfrm>
              <a:prstGeom prst="rect">
                <a:avLst/>
              </a:prstGeom>
              <a:solidFill>
                <a:srgbClr val="0563C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9" name="Rectangle 11"/>
              <p:cNvSpPr>
                <a:spLocks noChangeArrowheads="1"/>
              </p:cNvSpPr>
              <p:nvPr/>
            </p:nvSpPr>
            <p:spPr bwMode="auto">
              <a:xfrm>
                <a:off x="1691"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10" name="Rectangle 12"/>
              <p:cNvSpPr>
                <a:spLocks noChangeArrowheads="1"/>
              </p:cNvSpPr>
              <p:nvPr/>
            </p:nvSpPr>
            <p:spPr bwMode="auto">
              <a:xfrm>
                <a:off x="2355"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11" name="Rectangle 13"/>
              <p:cNvSpPr>
                <a:spLocks noChangeArrowheads="1"/>
              </p:cNvSpPr>
              <p:nvPr/>
            </p:nvSpPr>
            <p:spPr bwMode="auto">
              <a:xfrm>
                <a:off x="2635" y="1990"/>
                <a:ext cx="183" cy="79"/>
              </a:xfrm>
              <a:prstGeom prst="rect">
                <a:avLst/>
              </a:prstGeom>
              <a:solidFill>
                <a:srgbClr val="ED7D31"/>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2" name="Group 14"/>
            <p:cNvGrpSpPr>
              <a:grpSpLocks/>
            </p:cNvGrpSpPr>
            <p:nvPr/>
          </p:nvGrpSpPr>
          <p:grpSpPr bwMode="auto">
            <a:xfrm>
              <a:off x="1691" y="2088"/>
              <a:ext cx="1127" cy="79"/>
              <a:chOff x="1691" y="2088"/>
              <a:chExt cx="1127" cy="79"/>
            </a:xfrm>
          </p:grpSpPr>
          <p:sp>
            <p:nvSpPr>
              <p:cNvPr id="176204" name="Rectangle 15"/>
              <p:cNvSpPr>
                <a:spLocks noChangeArrowheads="1"/>
              </p:cNvSpPr>
              <p:nvPr/>
            </p:nvSpPr>
            <p:spPr bwMode="auto">
              <a:xfrm>
                <a:off x="2059"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5" name="Rectangle 16"/>
              <p:cNvSpPr>
                <a:spLocks noChangeArrowheads="1"/>
              </p:cNvSpPr>
              <p:nvPr/>
            </p:nvSpPr>
            <p:spPr bwMode="auto">
              <a:xfrm>
                <a:off x="1691"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6" name="Rectangle 17"/>
              <p:cNvSpPr>
                <a:spLocks noChangeArrowheads="1"/>
              </p:cNvSpPr>
              <p:nvPr/>
            </p:nvSpPr>
            <p:spPr bwMode="auto">
              <a:xfrm>
                <a:off x="2355"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7" name="Rectangle 18"/>
              <p:cNvSpPr>
                <a:spLocks noChangeArrowheads="1"/>
              </p:cNvSpPr>
              <p:nvPr/>
            </p:nvSpPr>
            <p:spPr bwMode="auto">
              <a:xfrm>
                <a:off x="2635" y="2088"/>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3" name="Group 19"/>
            <p:cNvGrpSpPr>
              <a:grpSpLocks/>
            </p:cNvGrpSpPr>
            <p:nvPr/>
          </p:nvGrpSpPr>
          <p:grpSpPr bwMode="auto">
            <a:xfrm>
              <a:off x="1691" y="2187"/>
              <a:ext cx="1127" cy="79"/>
              <a:chOff x="1691" y="2187"/>
              <a:chExt cx="1127" cy="79"/>
            </a:xfrm>
          </p:grpSpPr>
          <p:sp>
            <p:nvSpPr>
              <p:cNvPr id="176200" name="Rectangle 20"/>
              <p:cNvSpPr>
                <a:spLocks noChangeArrowheads="1"/>
              </p:cNvSpPr>
              <p:nvPr/>
            </p:nvSpPr>
            <p:spPr bwMode="auto">
              <a:xfrm>
                <a:off x="2059"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1" name="Rectangle 21"/>
              <p:cNvSpPr>
                <a:spLocks noChangeArrowheads="1"/>
              </p:cNvSpPr>
              <p:nvPr/>
            </p:nvSpPr>
            <p:spPr bwMode="auto">
              <a:xfrm>
                <a:off x="1691"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2" name="Rectangle 22"/>
              <p:cNvSpPr>
                <a:spLocks noChangeArrowheads="1"/>
              </p:cNvSpPr>
              <p:nvPr/>
            </p:nvSpPr>
            <p:spPr bwMode="auto">
              <a:xfrm>
                <a:off x="2355"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203" name="Rectangle 23"/>
              <p:cNvSpPr>
                <a:spLocks noChangeArrowheads="1"/>
              </p:cNvSpPr>
              <p:nvPr/>
            </p:nvSpPr>
            <p:spPr bwMode="auto">
              <a:xfrm>
                <a:off x="2635" y="218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4" name="Group 24"/>
            <p:cNvGrpSpPr>
              <a:grpSpLocks/>
            </p:cNvGrpSpPr>
            <p:nvPr/>
          </p:nvGrpSpPr>
          <p:grpSpPr bwMode="auto">
            <a:xfrm>
              <a:off x="1691" y="2285"/>
              <a:ext cx="1127" cy="79"/>
              <a:chOff x="1691" y="2285"/>
              <a:chExt cx="1127" cy="79"/>
            </a:xfrm>
          </p:grpSpPr>
          <p:sp>
            <p:nvSpPr>
              <p:cNvPr id="176196" name="Rectangle 25"/>
              <p:cNvSpPr>
                <a:spLocks noChangeArrowheads="1"/>
              </p:cNvSpPr>
              <p:nvPr/>
            </p:nvSpPr>
            <p:spPr bwMode="auto">
              <a:xfrm>
                <a:off x="2059"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7" name="Rectangle 26"/>
              <p:cNvSpPr>
                <a:spLocks noChangeArrowheads="1"/>
              </p:cNvSpPr>
              <p:nvPr/>
            </p:nvSpPr>
            <p:spPr bwMode="auto">
              <a:xfrm>
                <a:off x="1691"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8" name="Rectangle 27"/>
              <p:cNvSpPr>
                <a:spLocks noChangeArrowheads="1"/>
              </p:cNvSpPr>
              <p:nvPr/>
            </p:nvSpPr>
            <p:spPr bwMode="auto">
              <a:xfrm>
                <a:off x="2355"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9" name="Rectangle 28"/>
              <p:cNvSpPr>
                <a:spLocks noChangeArrowheads="1"/>
              </p:cNvSpPr>
              <p:nvPr/>
            </p:nvSpPr>
            <p:spPr bwMode="auto">
              <a:xfrm>
                <a:off x="2635" y="2285"/>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5" name="Group 29"/>
            <p:cNvGrpSpPr>
              <a:grpSpLocks/>
            </p:cNvGrpSpPr>
            <p:nvPr/>
          </p:nvGrpSpPr>
          <p:grpSpPr bwMode="auto">
            <a:xfrm>
              <a:off x="1691" y="2384"/>
              <a:ext cx="1127" cy="79"/>
              <a:chOff x="1691" y="2384"/>
              <a:chExt cx="1127" cy="79"/>
            </a:xfrm>
          </p:grpSpPr>
          <p:sp>
            <p:nvSpPr>
              <p:cNvPr id="176192" name="Rectangle 30"/>
              <p:cNvSpPr>
                <a:spLocks noChangeArrowheads="1"/>
              </p:cNvSpPr>
              <p:nvPr/>
            </p:nvSpPr>
            <p:spPr bwMode="auto">
              <a:xfrm>
                <a:off x="2059"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3" name="Rectangle 31"/>
              <p:cNvSpPr>
                <a:spLocks noChangeArrowheads="1"/>
              </p:cNvSpPr>
              <p:nvPr/>
            </p:nvSpPr>
            <p:spPr bwMode="auto">
              <a:xfrm>
                <a:off x="1691"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4" name="Rectangle 32"/>
              <p:cNvSpPr>
                <a:spLocks noChangeArrowheads="1"/>
              </p:cNvSpPr>
              <p:nvPr/>
            </p:nvSpPr>
            <p:spPr bwMode="auto">
              <a:xfrm>
                <a:off x="2355"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5" name="Rectangle 33"/>
              <p:cNvSpPr>
                <a:spLocks noChangeArrowheads="1"/>
              </p:cNvSpPr>
              <p:nvPr/>
            </p:nvSpPr>
            <p:spPr bwMode="auto">
              <a:xfrm>
                <a:off x="2635" y="238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6" name="Group 34"/>
            <p:cNvGrpSpPr>
              <a:grpSpLocks/>
            </p:cNvGrpSpPr>
            <p:nvPr/>
          </p:nvGrpSpPr>
          <p:grpSpPr bwMode="auto">
            <a:xfrm>
              <a:off x="1691" y="2482"/>
              <a:ext cx="1127" cy="79"/>
              <a:chOff x="1691" y="2482"/>
              <a:chExt cx="1127" cy="79"/>
            </a:xfrm>
          </p:grpSpPr>
          <p:sp>
            <p:nvSpPr>
              <p:cNvPr id="176188" name="Rectangle 35"/>
              <p:cNvSpPr>
                <a:spLocks noChangeArrowheads="1"/>
              </p:cNvSpPr>
              <p:nvPr/>
            </p:nvSpPr>
            <p:spPr bwMode="auto">
              <a:xfrm>
                <a:off x="2059"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9" name="Rectangle 36"/>
              <p:cNvSpPr>
                <a:spLocks noChangeArrowheads="1"/>
              </p:cNvSpPr>
              <p:nvPr/>
            </p:nvSpPr>
            <p:spPr bwMode="auto">
              <a:xfrm>
                <a:off x="1691"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0" name="Rectangle 37"/>
              <p:cNvSpPr>
                <a:spLocks noChangeArrowheads="1"/>
              </p:cNvSpPr>
              <p:nvPr/>
            </p:nvSpPr>
            <p:spPr bwMode="auto">
              <a:xfrm>
                <a:off x="2355"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91" name="Rectangle 38"/>
              <p:cNvSpPr>
                <a:spLocks noChangeArrowheads="1"/>
              </p:cNvSpPr>
              <p:nvPr/>
            </p:nvSpPr>
            <p:spPr bwMode="auto">
              <a:xfrm>
                <a:off x="2635" y="2482"/>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7" name="Group 39"/>
            <p:cNvGrpSpPr>
              <a:grpSpLocks/>
            </p:cNvGrpSpPr>
            <p:nvPr/>
          </p:nvGrpSpPr>
          <p:grpSpPr bwMode="auto">
            <a:xfrm>
              <a:off x="1691" y="2581"/>
              <a:ext cx="1127" cy="79"/>
              <a:chOff x="1691" y="2581"/>
              <a:chExt cx="1127" cy="79"/>
            </a:xfrm>
          </p:grpSpPr>
          <p:sp>
            <p:nvSpPr>
              <p:cNvPr id="176184" name="Rectangle 40"/>
              <p:cNvSpPr>
                <a:spLocks noChangeArrowheads="1"/>
              </p:cNvSpPr>
              <p:nvPr/>
            </p:nvSpPr>
            <p:spPr bwMode="auto">
              <a:xfrm>
                <a:off x="2059"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5" name="Rectangle 41"/>
              <p:cNvSpPr>
                <a:spLocks noChangeArrowheads="1"/>
              </p:cNvSpPr>
              <p:nvPr/>
            </p:nvSpPr>
            <p:spPr bwMode="auto">
              <a:xfrm>
                <a:off x="1691"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6" name="Rectangle 42"/>
              <p:cNvSpPr>
                <a:spLocks noChangeArrowheads="1"/>
              </p:cNvSpPr>
              <p:nvPr/>
            </p:nvSpPr>
            <p:spPr bwMode="auto">
              <a:xfrm>
                <a:off x="2355"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7" name="Rectangle 43"/>
              <p:cNvSpPr>
                <a:spLocks noChangeArrowheads="1"/>
              </p:cNvSpPr>
              <p:nvPr/>
            </p:nvSpPr>
            <p:spPr bwMode="auto">
              <a:xfrm>
                <a:off x="2635" y="25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8" name="Group 44"/>
            <p:cNvGrpSpPr>
              <a:grpSpLocks/>
            </p:cNvGrpSpPr>
            <p:nvPr/>
          </p:nvGrpSpPr>
          <p:grpSpPr bwMode="auto">
            <a:xfrm>
              <a:off x="1691" y="1381"/>
              <a:ext cx="1127" cy="79"/>
              <a:chOff x="1691" y="1381"/>
              <a:chExt cx="1127" cy="79"/>
            </a:xfrm>
          </p:grpSpPr>
          <p:sp>
            <p:nvSpPr>
              <p:cNvPr id="176180" name="Rectangle 45"/>
              <p:cNvSpPr>
                <a:spLocks noChangeArrowheads="1"/>
              </p:cNvSpPr>
              <p:nvPr/>
            </p:nvSpPr>
            <p:spPr bwMode="auto">
              <a:xfrm>
                <a:off x="2059"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1" name="Rectangle 46"/>
              <p:cNvSpPr>
                <a:spLocks noChangeArrowheads="1"/>
              </p:cNvSpPr>
              <p:nvPr/>
            </p:nvSpPr>
            <p:spPr bwMode="auto">
              <a:xfrm>
                <a:off x="1691"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2" name="Rectangle 47"/>
              <p:cNvSpPr>
                <a:spLocks noChangeArrowheads="1"/>
              </p:cNvSpPr>
              <p:nvPr/>
            </p:nvSpPr>
            <p:spPr bwMode="auto">
              <a:xfrm>
                <a:off x="2355"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83" name="Rectangle 48"/>
              <p:cNvSpPr>
                <a:spLocks noChangeArrowheads="1"/>
              </p:cNvSpPr>
              <p:nvPr/>
            </p:nvSpPr>
            <p:spPr bwMode="auto">
              <a:xfrm>
                <a:off x="2635" y="138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49" name="Group 49"/>
            <p:cNvGrpSpPr>
              <a:grpSpLocks/>
            </p:cNvGrpSpPr>
            <p:nvPr/>
          </p:nvGrpSpPr>
          <p:grpSpPr bwMode="auto">
            <a:xfrm>
              <a:off x="1691" y="1479"/>
              <a:ext cx="1127" cy="79"/>
              <a:chOff x="1691" y="1479"/>
              <a:chExt cx="1127" cy="79"/>
            </a:xfrm>
          </p:grpSpPr>
          <p:sp>
            <p:nvSpPr>
              <p:cNvPr id="176176" name="Rectangle 50"/>
              <p:cNvSpPr>
                <a:spLocks noChangeArrowheads="1"/>
              </p:cNvSpPr>
              <p:nvPr/>
            </p:nvSpPr>
            <p:spPr bwMode="auto">
              <a:xfrm>
                <a:off x="2059"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7" name="Rectangle 51"/>
              <p:cNvSpPr>
                <a:spLocks noChangeArrowheads="1"/>
              </p:cNvSpPr>
              <p:nvPr/>
            </p:nvSpPr>
            <p:spPr bwMode="auto">
              <a:xfrm>
                <a:off x="1691"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8" name="Rectangle 52"/>
              <p:cNvSpPr>
                <a:spLocks noChangeArrowheads="1"/>
              </p:cNvSpPr>
              <p:nvPr/>
            </p:nvSpPr>
            <p:spPr bwMode="auto">
              <a:xfrm>
                <a:off x="2355"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9" name="Rectangle 53"/>
              <p:cNvSpPr>
                <a:spLocks noChangeArrowheads="1"/>
              </p:cNvSpPr>
              <p:nvPr/>
            </p:nvSpPr>
            <p:spPr bwMode="auto">
              <a:xfrm>
                <a:off x="2635" y="1479"/>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0" name="Group 54"/>
            <p:cNvGrpSpPr>
              <a:grpSpLocks/>
            </p:cNvGrpSpPr>
            <p:nvPr/>
          </p:nvGrpSpPr>
          <p:grpSpPr bwMode="auto">
            <a:xfrm>
              <a:off x="1691" y="1577"/>
              <a:ext cx="1127" cy="79"/>
              <a:chOff x="1691" y="1577"/>
              <a:chExt cx="1127" cy="79"/>
            </a:xfrm>
          </p:grpSpPr>
          <p:sp>
            <p:nvSpPr>
              <p:cNvPr id="176172" name="Rectangle 55"/>
              <p:cNvSpPr>
                <a:spLocks noChangeArrowheads="1"/>
              </p:cNvSpPr>
              <p:nvPr/>
            </p:nvSpPr>
            <p:spPr bwMode="auto">
              <a:xfrm>
                <a:off x="2059"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3" name="Rectangle 56"/>
              <p:cNvSpPr>
                <a:spLocks noChangeArrowheads="1"/>
              </p:cNvSpPr>
              <p:nvPr/>
            </p:nvSpPr>
            <p:spPr bwMode="auto">
              <a:xfrm>
                <a:off x="1691"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4" name="Rectangle 57"/>
              <p:cNvSpPr>
                <a:spLocks noChangeArrowheads="1"/>
              </p:cNvSpPr>
              <p:nvPr/>
            </p:nvSpPr>
            <p:spPr bwMode="auto">
              <a:xfrm>
                <a:off x="2355"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5" name="Rectangle 58"/>
              <p:cNvSpPr>
                <a:spLocks noChangeArrowheads="1"/>
              </p:cNvSpPr>
              <p:nvPr/>
            </p:nvSpPr>
            <p:spPr bwMode="auto">
              <a:xfrm>
                <a:off x="2635" y="1577"/>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1" name="Group 59"/>
            <p:cNvGrpSpPr>
              <a:grpSpLocks/>
            </p:cNvGrpSpPr>
            <p:nvPr/>
          </p:nvGrpSpPr>
          <p:grpSpPr bwMode="auto">
            <a:xfrm>
              <a:off x="1691" y="1676"/>
              <a:ext cx="1127" cy="79"/>
              <a:chOff x="1691" y="1676"/>
              <a:chExt cx="1127" cy="79"/>
            </a:xfrm>
          </p:grpSpPr>
          <p:sp>
            <p:nvSpPr>
              <p:cNvPr id="176168" name="Rectangle 60"/>
              <p:cNvSpPr>
                <a:spLocks noChangeArrowheads="1"/>
              </p:cNvSpPr>
              <p:nvPr/>
            </p:nvSpPr>
            <p:spPr bwMode="auto">
              <a:xfrm>
                <a:off x="2059"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9" name="Rectangle 61"/>
              <p:cNvSpPr>
                <a:spLocks noChangeArrowheads="1"/>
              </p:cNvSpPr>
              <p:nvPr/>
            </p:nvSpPr>
            <p:spPr bwMode="auto">
              <a:xfrm>
                <a:off x="1691"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0" name="Rectangle 62"/>
              <p:cNvSpPr>
                <a:spLocks noChangeArrowheads="1"/>
              </p:cNvSpPr>
              <p:nvPr/>
            </p:nvSpPr>
            <p:spPr bwMode="auto">
              <a:xfrm>
                <a:off x="2355"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71" name="Rectangle 63"/>
              <p:cNvSpPr>
                <a:spLocks noChangeArrowheads="1"/>
              </p:cNvSpPr>
              <p:nvPr/>
            </p:nvSpPr>
            <p:spPr bwMode="auto">
              <a:xfrm>
                <a:off x="2635" y="1676"/>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2" name="Group 64"/>
            <p:cNvGrpSpPr>
              <a:grpSpLocks/>
            </p:cNvGrpSpPr>
            <p:nvPr/>
          </p:nvGrpSpPr>
          <p:grpSpPr bwMode="auto">
            <a:xfrm>
              <a:off x="1691" y="1774"/>
              <a:ext cx="1127" cy="79"/>
              <a:chOff x="1691" y="1774"/>
              <a:chExt cx="1127" cy="79"/>
            </a:xfrm>
          </p:grpSpPr>
          <p:sp>
            <p:nvSpPr>
              <p:cNvPr id="176164" name="Rectangle 65"/>
              <p:cNvSpPr>
                <a:spLocks noChangeArrowheads="1"/>
              </p:cNvSpPr>
              <p:nvPr/>
            </p:nvSpPr>
            <p:spPr bwMode="auto">
              <a:xfrm>
                <a:off x="2059"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5" name="Rectangle 66"/>
              <p:cNvSpPr>
                <a:spLocks noChangeArrowheads="1"/>
              </p:cNvSpPr>
              <p:nvPr/>
            </p:nvSpPr>
            <p:spPr bwMode="auto">
              <a:xfrm>
                <a:off x="1691"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6" name="Rectangle 67"/>
              <p:cNvSpPr>
                <a:spLocks noChangeArrowheads="1"/>
              </p:cNvSpPr>
              <p:nvPr/>
            </p:nvSpPr>
            <p:spPr bwMode="auto">
              <a:xfrm>
                <a:off x="2355"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7" name="Rectangle 68"/>
              <p:cNvSpPr>
                <a:spLocks noChangeArrowheads="1"/>
              </p:cNvSpPr>
              <p:nvPr/>
            </p:nvSpPr>
            <p:spPr bwMode="auto">
              <a:xfrm>
                <a:off x="2635" y="1774"/>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176153" name="Group 69"/>
            <p:cNvGrpSpPr>
              <a:grpSpLocks/>
            </p:cNvGrpSpPr>
            <p:nvPr/>
          </p:nvGrpSpPr>
          <p:grpSpPr bwMode="auto">
            <a:xfrm>
              <a:off x="1691" y="1873"/>
              <a:ext cx="1127" cy="79"/>
              <a:chOff x="1691" y="1873"/>
              <a:chExt cx="1127" cy="79"/>
            </a:xfrm>
          </p:grpSpPr>
          <p:sp>
            <p:nvSpPr>
              <p:cNvPr id="176160" name="Rectangle 70"/>
              <p:cNvSpPr>
                <a:spLocks noChangeArrowheads="1"/>
              </p:cNvSpPr>
              <p:nvPr/>
            </p:nvSpPr>
            <p:spPr bwMode="auto">
              <a:xfrm>
                <a:off x="2059"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1" name="Rectangle 71"/>
              <p:cNvSpPr>
                <a:spLocks noChangeArrowheads="1"/>
              </p:cNvSpPr>
              <p:nvPr/>
            </p:nvSpPr>
            <p:spPr bwMode="auto">
              <a:xfrm>
                <a:off x="1691"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2" name="Rectangle 72"/>
              <p:cNvSpPr>
                <a:spLocks noChangeArrowheads="1"/>
              </p:cNvSpPr>
              <p:nvPr/>
            </p:nvSpPr>
            <p:spPr bwMode="auto">
              <a:xfrm>
                <a:off x="2355"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63" name="Rectangle 73"/>
              <p:cNvSpPr>
                <a:spLocks noChangeArrowheads="1"/>
              </p:cNvSpPr>
              <p:nvPr/>
            </p:nvSpPr>
            <p:spPr bwMode="auto">
              <a:xfrm>
                <a:off x="2635" y="1873"/>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cxnSp>
          <p:nvCxnSpPr>
            <p:cNvPr id="176154" name="AutoShape 74"/>
            <p:cNvCxnSpPr>
              <a:cxnSpLocks noChangeShapeType="1"/>
              <a:stCxn id="176136" idx="2"/>
              <a:endCxn id="176209" idx="1"/>
            </p:cNvCxnSpPr>
            <p:nvPr/>
          </p:nvCxnSpPr>
          <p:spPr bwMode="auto">
            <a:xfrm rot="5400000">
              <a:off x="1461" y="1023"/>
              <a:ext cx="1235" cy="778"/>
            </a:xfrm>
            <a:prstGeom prst="bentConnector4">
              <a:avLst>
                <a:gd name="adj1" fmla="val 48208"/>
                <a:gd name="adj2" fmla="val 118912"/>
              </a:avLst>
            </a:prstGeom>
            <a:noFill/>
            <a:ln w="28440" cap="sq">
              <a:solidFill>
                <a:srgbClr val="000000"/>
              </a:solidFill>
              <a:miter lim="800000"/>
              <a:headEnd/>
              <a:tailEnd type="triangle" w="med" len="med"/>
            </a:ln>
          </p:spPr>
        </p:cxnSp>
        <p:sp>
          <p:nvSpPr>
            <p:cNvPr id="176155" name="Line 75"/>
            <p:cNvSpPr>
              <a:spLocks noChangeShapeType="1"/>
            </p:cNvSpPr>
            <p:nvPr/>
          </p:nvSpPr>
          <p:spPr bwMode="auto">
            <a:xfrm>
              <a:off x="2859" y="2053"/>
              <a:ext cx="191" cy="0"/>
            </a:xfrm>
            <a:prstGeom prst="line">
              <a:avLst/>
            </a:prstGeom>
            <a:noFill/>
            <a:ln w="28440" cap="sq">
              <a:solidFill>
                <a:srgbClr val="000000"/>
              </a:solidFill>
              <a:miter lim="800000"/>
              <a:headEnd/>
              <a:tailEnd type="triangle" w="med" len="med"/>
            </a:ln>
          </p:spPr>
          <p:txBody>
            <a:bodyPr/>
            <a:lstStyle/>
            <a:p>
              <a:endParaRPr lang="zh-CN" altLang="en-US"/>
            </a:p>
          </p:txBody>
        </p:sp>
        <p:sp>
          <p:nvSpPr>
            <p:cNvPr id="176156" name="Rectangle 76"/>
            <p:cNvSpPr>
              <a:spLocks noChangeArrowheads="1"/>
            </p:cNvSpPr>
            <p:nvPr/>
          </p:nvSpPr>
          <p:spPr bwMode="auto">
            <a:xfrm>
              <a:off x="2283" y="306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57" name="Rectangle 77"/>
            <p:cNvSpPr>
              <a:spLocks noChangeArrowheads="1"/>
            </p:cNvSpPr>
            <p:nvPr/>
          </p:nvSpPr>
          <p:spPr bwMode="auto">
            <a:xfrm>
              <a:off x="2091" y="3061"/>
              <a:ext cx="183" cy="79"/>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76158" name="Freeform 78"/>
            <p:cNvSpPr>
              <a:spLocks noChangeArrowheads="1"/>
            </p:cNvSpPr>
            <p:nvPr/>
          </p:nvSpPr>
          <p:spPr bwMode="auto">
            <a:xfrm>
              <a:off x="2091" y="2942"/>
              <a:ext cx="383" cy="118"/>
            </a:xfrm>
            <a:custGeom>
              <a:avLst/>
              <a:gdLst>
                <a:gd name="T0" fmla="*/ 0 w 384"/>
                <a:gd name="T1" fmla="*/ 65 h 119"/>
                <a:gd name="T2" fmla="*/ 192 w 384"/>
                <a:gd name="T3" fmla="*/ 0 h 119"/>
                <a:gd name="T4" fmla="*/ 330 w 384"/>
                <a:gd name="T5" fmla="*/ 59 h 119"/>
                <a:gd name="T6" fmla="*/ 0 60000 65536"/>
                <a:gd name="T7" fmla="*/ 0 60000 65536"/>
                <a:gd name="T8" fmla="*/ 0 60000 65536"/>
                <a:gd name="T9" fmla="*/ 0 w 384"/>
                <a:gd name="T10" fmla="*/ 0 h 119"/>
                <a:gd name="T11" fmla="*/ 384 w 384"/>
                <a:gd name="T12" fmla="*/ 119 h 119"/>
              </a:gdLst>
              <a:ahLst/>
              <a:cxnLst>
                <a:cxn ang="T6">
                  <a:pos x="T0" y="T1"/>
                </a:cxn>
                <a:cxn ang="T7">
                  <a:pos x="T2" y="T3"/>
                </a:cxn>
                <a:cxn ang="T8">
                  <a:pos x="T4" y="T5"/>
                </a:cxn>
              </a:cxnLst>
              <a:rect l="T9" t="T10" r="T11" b="T12"/>
              <a:pathLst>
                <a:path w="384" h="119">
                  <a:moveTo>
                    <a:pt x="0" y="119"/>
                  </a:moveTo>
                  <a:lnTo>
                    <a:pt x="192" y="0"/>
                  </a:lnTo>
                  <a:lnTo>
                    <a:pt x="384" y="111"/>
                  </a:lnTo>
                </a:path>
              </a:pathLst>
            </a:custGeom>
            <a:noFill/>
            <a:ln w="28440">
              <a:solidFill>
                <a:srgbClr val="000000"/>
              </a:solidFill>
              <a:round/>
              <a:headEnd/>
              <a:tailEnd/>
            </a:ln>
          </p:spPr>
          <p:txBody>
            <a:bodyPr wrap="none" anchor="ctr"/>
            <a:lstStyle/>
            <a:p>
              <a:endParaRPr lang="zh-CN" altLang="en-US"/>
            </a:p>
          </p:txBody>
        </p:sp>
        <p:cxnSp>
          <p:nvCxnSpPr>
            <p:cNvPr id="176159" name="AutoShape 79"/>
            <p:cNvCxnSpPr>
              <a:cxnSpLocks noChangeShapeType="1"/>
              <a:stCxn id="176158" idx="1"/>
              <a:endCxn id="176184" idx="2"/>
            </p:cNvCxnSpPr>
            <p:nvPr/>
          </p:nvCxnSpPr>
          <p:spPr bwMode="auto">
            <a:xfrm rot="16200000" flipV="1">
              <a:off x="2076" y="2734"/>
              <a:ext cx="282" cy="133"/>
            </a:xfrm>
            <a:prstGeom prst="bentConnector3">
              <a:avLst>
                <a:gd name="adj1" fmla="val 50926"/>
              </a:avLst>
            </a:prstGeom>
            <a:noFill/>
            <a:ln w="28440" cap="sq">
              <a:solidFill>
                <a:srgbClr val="000000"/>
              </a:solidFill>
              <a:miter lim="800000"/>
              <a:headEnd/>
              <a:tailEnd type="triangle" w="med" len="med"/>
            </a:ln>
          </p:spPr>
        </p:cxnSp>
      </p:grpSp>
      <p:sp>
        <p:nvSpPr>
          <p:cNvPr id="176133" name="Text Box 80"/>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1695FC-3AA2-412F-9B00-06E3B99596E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6134" name="Text Box 81"/>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6135" name="Text Box 82"/>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9C8B12-7505-402C-AE16-7A420EA60FB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Correlating Branches</a:t>
            </a:r>
            <a:endParaRPr lang="zh-CN" altLang="en-US" dirty="0"/>
          </a:p>
        </p:txBody>
      </p:sp>
    </p:spTree>
    <p:extLst>
      <p:ext uri="{BB962C8B-B14F-4D97-AF65-F5344CB8AC3E}">
        <p14:creationId xmlns:p14="http://schemas.microsoft.com/office/powerpoint/2010/main" val="120347534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Gshare</a:t>
            </a:r>
            <a:r>
              <a:rPr lang="en-US" altLang="zh-CN" dirty="0" smtClean="0"/>
              <a:t> predictor</a:t>
            </a:r>
            <a:endParaRPr lang="zh-CN" altLang="en-US" dirty="0"/>
          </a:p>
        </p:txBody>
      </p:sp>
      <p:pic>
        <p:nvPicPr>
          <p:cNvPr id="3" name="图片 2"/>
          <p:cNvPicPr>
            <a:picLocks noChangeAspect="1"/>
          </p:cNvPicPr>
          <p:nvPr/>
        </p:nvPicPr>
        <p:blipFill>
          <a:blip r:embed="rId2"/>
          <a:stretch>
            <a:fillRect/>
          </a:stretch>
        </p:blipFill>
        <p:spPr>
          <a:xfrm>
            <a:off x="1306285" y="1488699"/>
            <a:ext cx="6566264" cy="4781387"/>
          </a:xfrm>
          <a:prstGeom prst="rect">
            <a:avLst/>
          </a:prstGeom>
        </p:spPr>
      </p:pic>
    </p:spTree>
    <p:extLst>
      <p:ext uri="{BB962C8B-B14F-4D97-AF65-F5344CB8AC3E}">
        <p14:creationId xmlns:p14="http://schemas.microsoft.com/office/powerpoint/2010/main" val="959853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77155" name="Picture 2"/>
          <p:cNvPicPr>
            <a:picLocks noChangeAspect="1" noChangeArrowheads="1"/>
          </p:cNvPicPr>
          <p:nvPr/>
        </p:nvPicPr>
        <p:blipFill>
          <a:blip r:embed="rId3"/>
          <a:srcRect/>
          <a:stretch>
            <a:fillRect/>
          </a:stretch>
        </p:blipFill>
        <p:spPr bwMode="auto">
          <a:xfrm>
            <a:off x="1122217" y="922485"/>
            <a:ext cx="6643253" cy="5616427"/>
          </a:xfrm>
          <a:prstGeom prst="rect">
            <a:avLst/>
          </a:prstGeom>
          <a:noFill/>
          <a:ln w="9525">
            <a:noFill/>
            <a:round/>
            <a:headEnd/>
            <a:tailEnd/>
          </a:ln>
        </p:spPr>
      </p:pic>
      <p:sp>
        <p:nvSpPr>
          <p:cNvPr id="1771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543C11D-3B82-41D9-89B2-AFA7E56D884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71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71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ADDB3BB-B143-4E9E-886F-CD0E34D0956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166</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827302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9" name="Group 2"/>
          <p:cNvGrpSpPr>
            <a:grpSpLocks/>
          </p:cNvGrpSpPr>
          <p:nvPr/>
        </p:nvGrpSpPr>
        <p:grpSpPr bwMode="auto">
          <a:xfrm>
            <a:off x="523875" y="1052513"/>
            <a:ext cx="7720013" cy="5459412"/>
            <a:chOff x="330" y="663"/>
            <a:chExt cx="4863" cy="3439"/>
          </a:xfrm>
        </p:grpSpPr>
        <p:graphicFrame>
          <p:nvGraphicFramePr>
            <p:cNvPr id="50178" name="Object 3"/>
            <p:cNvGraphicFramePr>
              <a:graphicFrameLocks noChangeAspect="1"/>
            </p:cNvGraphicFramePr>
            <p:nvPr/>
          </p:nvGraphicFramePr>
          <p:xfrm>
            <a:off x="330" y="663"/>
            <a:ext cx="4863" cy="3439"/>
          </p:xfrm>
          <a:graphic>
            <a:graphicData uri="http://schemas.openxmlformats.org/presentationml/2006/ole">
              <mc:AlternateContent xmlns:mc="http://schemas.openxmlformats.org/markup-compatibility/2006">
                <mc:Choice xmlns:v="urn:schemas-microsoft-com:vml" Requires="v">
                  <p:oleObj spid="_x0000_s59500" r:id="rId4" imgW="7734300" imgH="5473700" progId="">
                    <p:embed/>
                  </p:oleObj>
                </mc:Choice>
                <mc:Fallback>
                  <p:oleObj r:id="rId4" imgW="7734300" imgH="547370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 y="663"/>
                          <a:ext cx="4863" cy="3439"/>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0184" name="Rectangle 4"/>
            <p:cNvSpPr>
              <a:spLocks noChangeArrowheads="1"/>
            </p:cNvSpPr>
            <p:nvPr/>
          </p:nvSpPr>
          <p:spPr bwMode="auto">
            <a:xfrm>
              <a:off x="1106" y="899"/>
              <a:ext cx="2601" cy="746"/>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5B9BD5"/>
                  </a:solidFill>
                  <a:latin typeface="Arial" pitchFamily="34" charset="0"/>
                </a:rPr>
                <a:t>4096 </a:t>
              </a:r>
              <a:r>
                <a:rPr lang="en-US" altLang="zh-CN" sz="2400" b="1">
                  <a:solidFill>
                    <a:srgbClr val="5B9BD5"/>
                  </a:solidFill>
                  <a:latin typeface="Arial" pitchFamily="34" charset="0"/>
                </a:rPr>
                <a:t>Entries 2-bit BHT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9900"/>
                  </a:solidFill>
                  <a:latin typeface="Arial" pitchFamily="34" charset="0"/>
                </a:rPr>
                <a:t>Unlimited Entries 2-bit BHT</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279F"/>
                  </a:solidFill>
                  <a:latin typeface="Arial" pitchFamily="34" charset="0"/>
                </a:rPr>
                <a:t>1024 Entries (2,2) BHT</a:t>
              </a:r>
            </a:p>
          </p:txBody>
        </p:sp>
        <p:sp>
          <p:nvSpPr>
            <p:cNvPr id="50185" name="Rectangle 5"/>
            <p:cNvSpPr>
              <a:spLocks noChangeArrowheads="1"/>
            </p:cNvSpPr>
            <p:nvPr/>
          </p:nvSpPr>
          <p:spPr bwMode="auto">
            <a:xfrm>
              <a:off x="605" y="3177"/>
              <a:ext cx="321" cy="228"/>
            </a:xfrm>
            <a:prstGeom prst="rect">
              <a:avLst/>
            </a:prstGeom>
            <a:solidFill>
              <a:srgbClr val="FFFF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latin typeface="Arial" pitchFamily="34" charset="0"/>
                </a:rPr>
                <a:t>0%</a:t>
              </a:r>
            </a:p>
          </p:txBody>
        </p:sp>
        <p:sp>
          <p:nvSpPr>
            <p:cNvPr id="50186" name="Rectangle 6"/>
            <p:cNvSpPr>
              <a:spLocks noChangeArrowheads="1"/>
            </p:cNvSpPr>
            <p:nvPr/>
          </p:nvSpPr>
          <p:spPr bwMode="auto">
            <a:xfrm>
              <a:off x="509" y="1017"/>
              <a:ext cx="400" cy="228"/>
            </a:xfrm>
            <a:prstGeom prst="rect">
              <a:avLst/>
            </a:prstGeom>
            <a:solidFill>
              <a:srgbClr val="FFFF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latin typeface="Arial" pitchFamily="34" charset="0"/>
                </a:rPr>
                <a:t>18%</a:t>
              </a:r>
            </a:p>
          </p:txBody>
        </p:sp>
        <p:sp>
          <p:nvSpPr>
            <p:cNvPr id="50187" name="Rectangle 7"/>
            <p:cNvSpPr>
              <a:spLocks noChangeArrowheads="1"/>
            </p:cNvSpPr>
            <p:nvPr/>
          </p:nvSpPr>
          <p:spPr bwMode="auto">
            <a:xfrm rot="-5400000">
              <a:off x="-555" y="2143"/>
              <a:ext cx="2097" cy="228"/>
            </a:xfrm>
            <a:prstGeom prst="rect">
              <a:avLst/>
            </a:prstGeom>
            <a:solidFill>
              <a:srgbClr val="FFFFFF"/>
            </a:solid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Frequency of </a:t>
              </a:r>
              <a:r>
                <a:rPr lang="en-US" altLang="zh-CN" b="1" u="sng">
                  <a:solidFill>
                    <a:srgbClr val="5B9BD5"/>
                  </a:solidFill>
                  <a:latin typeface="Arial" pitchFamily="34" charset="0"/>
                </a:rPr>
                <a:t>Mispredictions</a:t>
              </a:r>
            </a:p>
          </p:txBody>
        </p:sp>
        <p:sp>
          <p:nvSpPr>
            <p:cNvPr id="50188" name="Rectangle 8"/>
            <p:cNvSpPr>
              <a:spLocks noChangeArrowheads="1"/>
            </p:cNvSpPr>
            <p:nvPr/>
          </p:nvSpPr>
          <p:spPr bwMode="auto">
            <a:xfrm>
              <a:off x="338" y="3635"/>
              <a:ext cx="4703" cy="431"/>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grpSp>
      <p:sp>
        <p:nvSpPr>
          <p:cNvPr id="50180" name="Text Box 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FBB16B5-4835-489D-85A7-C0377A5B4B7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50181" name="Text Box 1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0182" name="Text Box 1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11F783-0F34-4266-9A6A-462D3D2DE77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167</a:t>
            </a:fld>
            <a:endParaRPr lang="zh-CN" altLang="zh-CN" sz="1200">
              <a:solidFill>
                <a:srgbClr val="898989"/>
              </a:solidFill>
            </a:endParaRPr>
          </a:p>
        </p:txBody>
      </p:sp>
      <p:sp>
        <p:nvSpPr>
          <p:cNvPr id="50183" name="标题 1"/>
          <p:cNvSpPr>
            <a:spLocks noGrp="1"/>
          </p:cNvSpPr>
          <p:nvPr>
            <p:ph type="title"/>
          </p:nvPr>
        </p:nvSpPr>
        <p:spPr/>
        <p:txBody>
          <a:bodyPr/>
          <a:lstStyle/>
          <a:p>
            <a:r>
              <a:rPr lang="en-US" altLang="zh-CN" smtClean="0"/>
              <a:t>Accuracy of Different Schemes</a:t>
            </a:r>
            <a:endParaRPr lang="zh-CN" altLang="en-US" smtClean="0"/>
          </a:p>
        </p:txBody>
      </p:sp>
    </p:spTree>
    <p:extLst>
      <p:ext uri="{BB962C8B-B14F-4D97-AF65-F5344CB8AC3E}">
        <p14:creationId xmlns:p14="http://schemas.microsoft.com/office/powerpoint/2010/main" val="49617229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35BDB0-23D5-4682-A25C-3C8A976C6F0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817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818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F717F13-8AA6-42AF-B720-172DADB0A31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168</a:t>
            </a:fld>
            <a:endParaRPr lang="zh-CN" altLang="zh-CN" sz="1200">
              <a:solidFill>
                <a:srgbClr val="898989"/>
              </a:solidFill>
            </a:endParaRPr>
          </a:p>
        </p:txBody>
      </p:sp>
      <p:sp>
        <p:nvSpPr>
          <p:cNvPr id="178181" name="标题 1"/>
          <p:cNvSpPr>
            <a:spLocks noGrp="1"/>
          </p:cNvSpPr>
          <p:nvPr>
            <p:ph type="title"/>
          </p:nvPr>
        </p:nvSpPr>
        <p:spPr/>
        <p:txBody>
          <a:bodyPr/>
          <a:lstStyle/>
          <a:p>
            <a:r>
              <a:rPr lang="en-AU" altLang="zh-CN" smtClean="0"/>
              <a:t>Branch Prediction</a:t>
            </a:r>
            <a:endParaRPr lang="zh-CN" altLang="en-US" smtClean="0"/>
          </a:p>
        </p:txBody>
      </p:sp>
      <p:sp>
        <p:nvSpPr>
          <p:cNvPr id="3" name="内容占位符 2"/>
          <p:cNvSpPr>
            <a:spLocks noGrp="1"/>
          </p:cNvSpPr>
          <p:nvPr>
            <p:ph idx="1"/>
          </p:nvPr>
        </p:nvSpPr>
        <p:spPr/>
        <p:txBody>
          <a:bodyPr>
            <a:normAutofit lnSpcReduction="10000"/>
          </a:bodyPr>
          <a:lstStyle/>
          <a:p>
            <a:r>
              <a:rPr lang="en-US" altLang="zh-CN" dirty="0" smtClean="0"/>
              <a:t>Basic 2-bit predictor:</a:t>
            </a:r>
          </a:p>
          <a:p>
            <a:r>
              <a:rPr lang="zh-CN" altLang="en-US" dirty="0" smtClean="0"/>
              <a:t>关联预测器</a:t>
            </a:r>
            <a:r>
              <a:rPr lang="en-US" altLang="zh-CN" dirty="0" smtClean="0"/>
              <a:t>(n,2):</a:t>
            </a:r>
          </a:p>
          <a:p>
            <a:pPr lvl="1"/>
            <a:r>
              <a:rPr lang="zh-CN" altLang="en-US" dirty="0" smtClean="0"/>
              <a:t>每个分支有多个</a:t>
            </a:r>
            <a:r>
              <a:rPr lang="en-US" altLang="zh-CN" dirty="0" smtClean="0"/>
              <a:t> 2-bit </a:t>
            </a:r>
            <a:r>
              <a:rPr lang="zh-CN" altLang="en-US" dirty="0" smtClean="0"/>
              <a:t>预测器</a:t>
            </a:r>
            <a:endParaRPr lang="en-US" altLang="zh-CN" dirty="0" smtClean="0"/>
          </a:p>
          <a:p>
            <a:pPr lvl="1"/>
            <a:r>
              <a:rPr lang="zh-CN" altLang="en-US" dirty="0" smtClean="0"/>
              <a:t>根据最近</a:t>
            </a:r>
            <a:r>
              <a:rPr lang="en-US" altLang="zh-CN" dirty="0" smtClean="0"/>
              <a:t>n</a:t>
            </a:r>
            <a:r>
              <a:rPr lang="zh-CN" altLang="en-US" dirty="0" smtClean="0"/>
              <a:t>次分支的执行情况从</a:t>
            </a:r>
            <a:r>
              <a:rPr lang="en-US" altLang="zh-CN" dirty="0" smtClean="0"/>
              <a:t>2</a:t>
            </a:r>
            <a:r>
              <a:rPr lang="en-US" altLang="zh-CN" baseline="30000" dirty="0" smtClean="0"/>
              <a:t>n</a:t>
            </a:r>
            <a:r>
              <a:rPr lang="zh-CN" altLang="en-US" dirty="0" smtClean="0"/>
              <a:t>中选择预测器</a:t>
            </a:r>
            <a:endParaRPr lang="en-US" altLang="zh-CN" dirty="0" smtClean="0"/>
          </a:p>
          <a:p>
            <a:r>
              <a:rPr lang="zh-CN" altLang="en-US" dirty="0" smtClean="0"/>
              <a:t>两级局部预测器</a:t>
            </a:r>
            <a:r>
              <a:rPr lang="en-US" altLang="zh-CN" dirty="0" smtClean="0"/>
              <a:t>(Local predictor):</a:t>
            </a:r>
          </a:p>
          <a:p>
            <a:pPr lvl="1"/>
            <a:r>
              <a:rPr lang="zh-CN" altLang="en-US" dirty="0" smtClean="0"/>
              <a:t>每个分支有多个</a:t>
            </a:r>
            <a:r>
              <a:rPr lang="en-US" altLang="zh-CN" dirty="0" smtClean="0"/>
              <a:t>2-bit </a:t>
            </a:r>
            <a:r>
              <a:rPr lang="zh-CN" altLang="en-US" dirty="0" smtClean="0"/>
              <a:t>预测器</a:t>
            </a:r>
            <a:endParaRPr lang="en-US" altLang="zh-CN" dirty="0" smtClean="0"/>
          </a:p>
          <a:p>
            <a:pPr lvl="1"/>
            <a:r>
              <a:rPr lang="zh-CN" altLang="en-US" dirty="0" smtClean="0"/>
              <a:t>根据该分支的最近</a:t>
            </a:r>
            <a:r>
              <a:rPr lang="en-US" altLang="zh-CN" dirty="0" smtClean="0"/>
              <a:t>n</a:t>
            </a:r>
            <a:r>
              <a:rPr lang="zh-CN" altLang="en-US" dirty="0" smtClean="0"/>
              <a:t>次分支的执行情况从</a:t>
            </a:r>
            <a:r>
              <a:rPr lang="en-US" altLang="zh-CN" dirty="0" smtClean="0"/>
              <a:t>2</a:t>
            </a:r>
            <a:r>
              <a:rPr lang="en-US" altLang="zh-CN" baseline="30000" dirty="0" smtClean="0"/>
              <a:t>n</a:t>
            </a:r>
            <a:r>
              <a:rPr lang="zh-CN" altLang="en-US" dirty="0" smtClean="0"/>
              <a:t>中选择预测器</a:t>
            </a:r>
            <a:endParaRPr lang="en-US" altLang="zh-CN" dirty="0" smtClean="0"/>
          </a:p>
          <a:p>
            <a:r>
              <a:rPr lang="zh-CN" altLang="en-US" dirty="0" smtClean="0"/>
              <a:t>竞赛预测器</a:t>
            </a:r>
            <a:r>
              <a:rPr lang="en-US" altLang="zh-CN" dirty="0" smtClean="0"/>
              <a:t>(Tournament predictor):</a:t>
            </a:r>
          </a:p>
          <a:p>
            <a:pPr lvl="1"/>
            <a:r>
              <a:rPr lang="zh-CN" altLang="en-US" dirty="0" smtClean="0"/>
              <a:t>结合关联预测器和两级局部预测器</a:t>
            </a:r>
            <a:endParaRPr lang="en-US" altLang="zh-CN" dirty="0" smtClean="0"/>
          </a:p>
          <a:p>
            <a:endParaRPr lang="zh-CN" altLang="en-US" dirty="0"/>
          </a:p>
        </p:txBody>
      </p:sp>
    </p:spTree>
    <p:extLst>
      <p:ext uri="{BB962C8B-B14F-4D97-AF65-F5344CB8AC3E}">
        <p14:creationId xmlns:p14="http://schemas.microsoft.com/office/powerpoint/2010/main" val="7583861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标题 19"/>
          <p:cNvSpPr>
            <a:spLocks noGrp="1"/>
          </p:cNvSpPr>
          <p:nvPr>
            <p:ph type="title"/>
          </p:nvPr>
        </p:nvSpPr>
        <p:spPr/>
        <p:txBody>
          <a:bodyPr/>
          <a:lstStyle/>
          <a:p>
            <a:r>
              <a:rPr lang="zh-CN" altLang="en-US" smtClean="0"/>
              <a:t>竞赛预测器</a:t>
            </a:r>
            <a:endParaRPr lang="zh-CN" altLang="en-US" dirty="0"/>
          </a:p>
        </p:txBody>
      </p:sp>
      <p:sp>
        <p:nvSpPr>
          <p:cNvPr id="179203" name="内容占位符 20"/>
          <p:cNvSpPr>
            <a:spLocks noGrp="1"/>
          </p:cNvSpPr>
          <p:nvPr>
            <p:ph idx="1"/>
          </p:nvPr>
        </p:nvSpPr>
        <p:spPr>
          <a:xfrm>
            <a:off x="457200" y="3753492"/>
            <a:ext cx="8229600" cy="2838501"/>
          </a:xfrm>
        </p:spPr>
        <p:txBody>
          <a:bodyPr>
            <a:noAutofit/>
          </a:bodyPr>
          <a:lstStyle/>
          <a:p>
            <a:r>
              <a:rPr lang="zh-CN" altLang="en-US" sz="1400" dirty="0" smtClean="0"/>
              <a:t>全局预测器</a:t>
            </a:r>
            <a:endParaRPr lang="en-US" altLang="zh-CN" sz="1400" dirty="0" smtClean="0"/>
          </a:p>
          <a:p>
            <a:pPr lvl="1"/>
            <a:r>
              <a:rPr lang="zh-CN" altLang="en-US" sz="1200" dirty="0" smtClean="0"/>
              <a:t>使用最近</a:t>
            </a:r>
            <a:r>
              <a:rPr lang="en-US" altLang="zh-CN" sz="1200" dirty="0" smtClean="0"/>
              <a:t>n</a:t>
            </a:r>
            <a:r>
              <a:rPr lang="zh-CN" altLang="en-US" sz="1200" dirty="0" smtClean="0"/>
              <a:t>次分支跳转情况来索引，即全局预测器入口数：</a:t>
            </a:r>
            <a:r>
              <a:rPr lang="en-US" altLang="zh-CN" sz="1200" dirty="0" smtClean="0"/>
              <a:t>2</a:t>
            </a:r>
            <a:r>
              <a:rPr lang="en-US" altLang="zh-CN" sz="1200" baseline="30000" dirty="0" smtClean="0"/>
              <a:t>n</a:t>
            </a:r>
            <a:r>
              <a:rPr lang="zh-CN" altLang="en-US" sz="1200" dirty="0" smtClean="0"/>
              <a:t>每个入口是一个标准的</a:t>
            </a:r>
            <a:r>
              <a:rPr lang="en-US" altLang="zh-CN" sz="1200" dirty="0" smtClean="0"/>
              <a:t>2</a:t>
            </a:r>
            <a:r>
              <a:rPr lang="zh-CN" altLang="en-US" sz="1200" dirty="0" smtClean="0"/>
              <a:t>位预测器</a:t>
            </a:r>
            <a:endParaRPr lang="en-US" altLang="zh-CN" sz="1200" dirty="0" smtClean="0"/>
          </a:p>
          <a:p>
            <a:r>
              <a:rPr lang="zh-CN" altLang="en-US" sz="1400" dirty="0" smtClean="0"/>
              <a:t>局部预测器：设计为两层。</a:t>
            </a:r>
            <a:endParaRPr lang="en-US" altLang="zh-CN" sz="1400" dirty="0" smtClean="0"/>
          </a:p>
          <a:p>
            <a:pPr lvl="1"/>
            <a:r>
              <a:rPr lang="zh-CN" altLang="en-US" sz="1200" dirty="0" smtClean="0"/>
              <a:t>一个局部历史记录</a:t>
            </a:r>
            <a:r>
              <a:rPr lang="en-US" altLang="zh-CN" sz="1200" dirty="0" smtClean="0"/>
              <a:t>,</a:t>
            </a:r>
            <a:r>
              <a:rPr lang="zh-CN" altLang="en-US" sz="1200" dirty="0" smtClean="0"/>
              <a:t>使用指令地址的低</a:t>
            </a:r>
            <a:r>
              <a:rPr lang="en-US" altLang="zh-CN" sz="1200" dirty="0" smtClean="0"/>
              <a:t>m</a:t>
            </a:r>
            <a:r>
              <a:rPr lang="zh-CN" altLang="en-US" sz="1200" dirty="0" smtClean="0"/>
              <a:t>位进行索引，每个入口</a:t>
            </a:r>
            <a:r>
              <a:rPr lang="en-US" altLang="zh-CN" sz="1200" dirty="0" smtClean="0"/>
              <a:t>k</a:t>
            </a:r>
            <a:r>
              <a:rPr lang="zh-CN" altLang="en-US" sz="1200" dirty="0" smtClean="0"/>
              <a:t>位，分别对应这个入口最近的</a:t>
            </a:r>
            <a:r>
              <a:rPr lang="en-US" altLang="zh-CN" sz="1200" dirty="0" smtClean="0"/>
              <a:t>k</a:t>
            </a:r>
            <a:r>
              <a:rPr lang="zh-CN" altLang="en-US" sz="1200" dirty="0" smtClean="0"/>
              <a:t>次分支，即最近</a:t>
            </a:r>
            <a:r>
              <a:rPr lang="en-US" altLang="zh-CN" sz="1200" dirty="0" smtClean="0"/>
              <a:t>k</a:t>
            </a:r>
            <a:r>
              <a:rPr lang="zh-CN" altLang="en-US" sz="1200" dirty="0" smtClean="0"/>
              <a:t>次分支的 跳转情况</a:t>
            </a:r>
            <a:endParaRPr lang="en-US" altLang="zh-CN" sz="1200" dirty="0" smtClean="0"/>
          </a:p>
          <a:p>
            <a:pPr lvl="1"/>
            <a:r>
              <a:rPr lang="zh-CN" altLang="en-US" sz="1200" dirty="0" smtClean="0"/>
              <a:t>从局部历史记录选择出的入口对一个</a:t>
            </a:r>
            <a:r>
              <a:rPr lang="en-US" altLang="zh-CN" sz="1200" dirty="0" smtClean="0"/>
              <a:t>2</a:t>
            </a:r>
            <a:r>
              <a:rPr lang="en-US" altLang="zh-CN" sz="1200" baseline="30000" dirty="0" smtClean="0"/>
              <a:t>K</a:t>
            </a:r>
            <a:r>
              <a:rPr lang="zh-CN" altLang="en-US" sz="1200" dirty="0" smtClean="0"/>
              <a:t>的入口表进行索引，这些入口由</a:t>
            </a:r>
            <a:r>
              <a:rPr lang="en-US" altLang="zh-CN" sz="1200" dirty="0" smtClean="0"/>
              <a:t>2</a:t>
            </a:r>
            <a:r>
              <a:rPr lang="zh-CN" altLang="en-US" sz="1200" dirty="0" smtClean="0"/>
              <a:t>位计数器构成，以提供本地预测。</a:t>
            </a:r>
            <a:endParaRPr lang="en-US" altLang="zh-CN" sz="1200" dirty="0" smtClean="0"/>
          </a:p>
          <a:p>
            <a:r>
              <a:rPr lang="zh-CN" altLang="en-US" sz="1400" dirty="0" smtClean="0"/>
              <a:t>选择器：</a:t>
            </a:r>
            <a:endParaRPr lang="en-US" altLang="zh-CN" sz="1400" dirty="0" smtClean="0"/>
          </a:p>
          <a:p>
            <a:pPr lvl="1"/>
            <a:r>
              <a:rPr lang="zh-CN" altLang="en-US" sz="1200" dirty="0" smtClean="0"/>
              <a:t>使用分支局部地址的低</a:t>
            </a:r>
            <a:r>
              <a:rPr lang="en-US" altLang="zh-CN" sz="1200" dirty="0" smtClean="0"/>
              <a:t>m</a:t>
            </a:r>
            <a:r>
              <a:rPr lang="zh-CN" altLang="en-US" sz="1200" dirty="0" smtClean="0"/>
              <a:t>位分支局部地址索引，每个索引得到一个两位计数器，用来选择使用局部预测器还是使用全局预测器的预测结果。</a:t>
            </a:r>
            <a:endParaRPr lang="en-US" altLang="zh-CN" sz="1200" dirty="0" smtClean="0"/>
          </a:p>
          <a:p>
            <a:pPr lvl="1"/>
            <a:r>
              <a:rPr lang="zh-CN" altLang="en-US" sz="1200" dirty="0" smtClean="0"/>
              <a:t>在设计时默认使用局部预测器，当两个预测器都正确或都不正确时，不改变计数器；当全局预测器正确而局部预测器预测错误时，计数器加</a:t>
            </a:r>
            <a:r>
              <a:rPr lang="en-US" altLang="zh-CN" sz="1200" dirty="0" smtClean="0"/>
              <a:t>1</a:t>
            </a:r>
            <a:r>
              <a:rPr lang="zh-CN" altLang="en-US" sz="1200" dirty="0" smtClean="0"/>
              <a:t>，否则减</a:t>
            </a:r>
            <a:r>
              <a:rPr lang="en-US" altLang="zh-CN" sz="1200" dirty="0" smtClean="0"/>
              <a:t>1</a:t>
            </a:r>
            <a:r>
              <a:rPr lang="zh-CN" altLang="en-US" sz="1200" dirty="0" smtClean="0"/>
              <a:t>。</a:t>
            </a:r>
          </a:p>
        </p:txBody>
      </p:sp>
      <p:grpSp>
        <p:nvGrpSpPr>
          <p:cNvPr id="179206" name="组合 18"/>
          <p:cNvGrpSpPr>
            <a:grpSpLocks/>
          </p:cNvGrpSpPr>
          <p:nvPr/>
        </p:nvGrpSpPr>
        <p:grpSpPr bwMode="auto">
          <a:xfrm>
            <a:off x="1405212" y="1138394"/>
            <a:ext cx="6209247" cy="2409210"/>
            <a:chOff x="113162" y="1438761"/>
            <a:chExt cx="8872579" cy="2796439"/>
          </a:xfrm>
        </p:grpSpPr>
        <p:sp>
          <p:nvSpPr>
            <p:cNvPr id="4" name="矩形 3"/>
            <p:cNvSpPr/>
            <p:nvPr/>
          </p:nvSpPr>
          <p:spPr>
            <a:xfrm>
              <a:off x="1401893" y="1484604"/>
              <a:ext cx="1500032"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t>Local History</a:t>
              </a:r>
            </a:p>
            <a:p>
              <a:pPr algn="ctr">
                <a:defRPr/>
              </a:pPr>
              <a:r>
                <a:rPr lang="en-US" altLang="zh-CN" sz="1200" dirty="0" err="1"/>
                <a:t>Eg</a:t>
              </a:r>
              <a:r>
                <a:rPr lang="en-US" altLang="zh-CN" sz="1200" dirty="0"/>
                <a:t>.</a:t>
              </a:r>
              <a:r>
                <a:rPr lang="zh-CN" altLang="en-US" sz="1200" dirty="0"/>
                <a:t>（</a:t>
              </a:r>
              <a:r>
                <a:rPr lang="en-US" altLang="zh-CN" sz="1200" dirty="0"/>
                <a:t>1024*10)</a:t>
              </a:r>
              <a:endParaRPr lang="zh-CN" altLang="en-US" sz="1200" dirty="0"/>
            </a:p>
          </p:txBody>
        </p:sp>
        <p:sp>
          <p:nvSpPr>
            <p:cNvPr id="5" name="矩形 4"/>
            <p:cNvSpPr/>
            <p:nvPr/>
          </p:nvSpPr>
          <p:spPr>
            <a:xfrm>
              <a:off x="6602844" y="1438761"/>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bg1"/>
                  </a:solidFill>
                </a:rPr>
                <a:t>Global Prediction</a:t>
              </a:r>
              <a:endParaRPr lang="zh-CN" altLang="en-US" sz="1400" dirty="0">
                <a:solidFill>
                  <a:schemeClr val="bg1"/>
                </a:solidFill>
              </a:endParaRPr>
            </a:p>
          </p:txBody>
        </p:sp>
        <p:sp>
          <p:nvSpPr>
            <p:cNvPr id="6" name="矩形 5"/>
            <p:cNvSpPr/>
            <p:nvPr/>
          </p:nvSpPr>
          <p:spPr>
            <a:xfrm>
              <a:off x="3132056" y="1484604"/>
              <a:ext cx="1646480" cy="534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t>Local Prediction</a:t>
              </a:r>
            </a:p>
            <a:p>
              <a:pPr algn="ctr">
                <a:defRPr/>
              </a:pPr>
              <a:r>
                <a:rPr lang="en-US" altLang="zh-CN" sz="1200" dirty="0" err="1"/>
                <a:t>Eg</a:t>
              </a:r>
              <a:r>
                <a:rPr lang="en-US" altLang="zh-CN" sz="1200" dirty="0"/>
                <a:t>.(1024*2)</a:t>
              </a:r>
              <a:endParaRPr lang="zh-CN" altLang="en-US" sz="1200" dirty="0"/>
            </a:p>
          </p:txBody>
        </p:sp>
        <p:sp>
          <p:nvSpPr>
            <p:cNvPr id="7" name="矩形 6"/>
            <p:cNvSpPr/>
            <p:nvPr/>
          </p:nvSpPr>
          <p:spPr>
            <a:xfrm>
              <a:off x="2548362" y="3036952"/>
              <a:ext cx="1502125" cy="5343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Choice Prediction</a:t>
              </a:r>
              <a:endParaRPr lang="zh-CN" altLang="en-US" sz="1400" dirty="0"/>
            </a:p>
          </p:txBody>
        </p:sp>
        <p:sp>
          <p:nvSpPr>
            <p:cNvPr id="8" name="矩形 7"/>
            <p:cNvSpPr/>
            <p:nvPr/>
          </p:nvSpPr>
          <p:spPr>
            <a:xfrm>
              <a:off x="7485709" y="3008497"/>
              <a:ext cx="1500032" cy="5343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Global History</a:t>
              </a:r>
              <a:endParaRPr lang="zh-CN" altLang="en-US" sz="1400" dirty="0"/>
            </a:p>
          </p:txBody>
        </p:sp>
        <p:sp>
          <p:nvSpPr>
            <p:cNvPr id="9" name="矩形 8"/>
            <p:cNvSpPr/>
            <p:nvPr/>
          </p:nvSpPr>
          <p:spPr>
            <a:xfrm>
              <a:off x="113162" y="3062245"/>
              <a:ext cx="1500032" cy="537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t>PC</a:t>
              </a:r>
            </a:p>
          </p:txBody>
        </p:sp>
        <p:cxnSp>
          <p:nvCxnSpPr>
            <p:cNvPr id="10" name="肘形连接符 9"/>
            <p:cNvCxnSpPr>
              <a:stCxn id="8" idx="0"/>
              <a:endCxn id="5" idx="3"/>
            </p:cNvCxnSpPr>
            <p:nvPr/>
          </p:nvCxnSpPr>
          <p:spPr>
            <a:xfrm rot="16200000" flipV="1">
              <a:off x="7518279" y="2292096"/>
              <a:ext cx="1301000" cy="1318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7" idx="3"/>
              <a:endCxn id="17" idx="1"/>
            </p:cNvCxnSpPr>
            <p:nvPr/>
          </p:nvCxnSpPr>
          <p:spPr>
            <a:xfrm>
              <a:off x="4050487" y="3305688"/>
              <a:ext cx="1029311" cy="126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7" idx="1"/>
            </p:cNvCxnSpPr>
            <p:nvPr/>
          </p:nvCxnSpPr>
          <p:spPr>
            <a:xfrm flipV="1">
              <a:off x="1613194" y="3305688"/>
              <a:ext cx="935168" cy="25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a:endCxn id="6" idx="1"/>
            </p:cNvCxnSpPr>
            <p:nvPr/>
          </p:nvCxnSpPr>
          <p:spPr>
            <a:xfrm>
              <a:off x="2901925" y="1753340"/>
              <a:ext cx="23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9" idx="0"/>
              <a:endCxn id="4" idx="1"/>
            </p:cNvCxnSpPr>
            <p:nvPr/>
          </p:nvCxnSpPr>
          <p:spPr>
            <a:xfrm rot="5400000" flipH="1" flipV="1">
              <a:off x="478606" y="2138958"/>
              <a:ext cx="1308904" cy="5376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2"/>
              <a:endCxn id="17" idx="0"/>
            </p:cNvCxnSpPr>
            <p:nvPr/>
          </p:nvCxnSpPr>
          <p:spPr>
            <a:xfrm rot="5400000">
              <a:off x="6007889" y="1618216"/>
              <a:ext cx="991163" cy="17008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682322" y="3642400"/>
              <a:ext cx="0" cy="59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流程图: 手动操作 16"/>
            <p:cNvSpPr/>
            <p:nvPr/>
          </p:nvSpPr>
          <p:spPr>
            <a:xfrm>
              <a:off x="4935443" y="2964235"/>
              <a:ext cx="1437271" cy="679745"/>
            </a:xfrm>
            <a:prstGeom prst="flowChartManualOperati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p>
          </p:txBody>
        </p:sp>
        <p:cxnSp>
          <p:nvCxnSpPr>
            <p:cNvPr id="18" name="肘形连接符 17"/>
            <p:cNvCxnSpPr>
              <a:stCxn id="6" idx="2"/>
              <a:endCxn id="17" idx="0"/>
            </p:cNvCxnSpPr>
            <p:nvPr/>
          </p:nvCxnSpPr>
          <p:spPr>
            <a:xfrm rot="16200000" flipH="1">
              <a:off x="4330981" y="1642184"/>
              <a:ext cx="945320" cy="16987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9843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911810-7389-46CE-A965-5ACDF7731C7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475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475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D415E8-F790-4B38-AFF7-1ADF6B84C5A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endParaRPr lang="zh-CN" altLang="zh-CN" sz="1200">
              <a:solidFill>
                <a:srgbClr val="898989"/>
              </a:solidFill>
            </a:endParaRPr>
          </a:p>
        </p:txBody>
      </p:sp>
      <p:sp>
        <p:nvSpPr>
          <p:cNvPr id="74757" name="标题 1"/>
          <p:cNvSpPr>
            <a:spLocks noGrp="1"/>
          </p:cNvSpPr>
          <p:nvPr>
            <p:ph type="title"/>
          </p:nvPr>
        </p:nvSpPr>
        <p:spPr/>
        <p:txBody>
          <a:bodyPr/>
          <a:lstStyle/>
          <a:p>
            <a:r>
              <a:rPr lang="en-US" altLang="zh-CN" smtClean="0"/>
              <a:t>-Review </a:t>
            </a:r>
            <a:endParaRPr lang="zh-CN" altLang="en-US" smtClean="0"/>
          </a:p>
        </p:txBody>
      </p:sp>
      <p:sp>
        <p:nvSpPr>
          <p:cNvPr id="74758" name="内容占位符 2"/>
          <p:cNvSpPr>
            <a:spLocks noGrp="1"/>
          </p:cNvSpPr>
          <p:nvPr>
            <p:ph idx="1"/>
          </p:nvPr>
        </p:nvSpPr>
        <p:spPr/>
        <p:txBody>
          <a:bodyPr>
            <a:normAutofit fontScale="92500" lnSpcReduction="20000"/>
          </a:bodyPr>
          <a:lstStyle/>
          <a:p>
            <a:r>
              <a:rPr lang="zh-CN" altLang="zh-CN" dirty="0" smtClean="0"/>
              <a:t>指令级并行</a:t>
            </a:r>
            <a:r>
              <a:rPr lang="en-US" altLang="zh-CN" dirty="0" smtClean="0"/>
              <a:t>(ILP) :  </a:t>
            </a:r>
            <a:r>
              <a:rPr lang="zh-CN" altLang="zh-CN" dirty="0" smtClean="0"/>
              <a:t>流水线的平均</a:t>
            </a:r>
            <a:r>
              <a:rPr lang="en-US" altLang="zh-CN" dirty="0" smtClean="0"/>
              <a:t>CPI</a:t>
            </a:r>
          </a:p>
          <a:p>
            <a:pPr lvl="1"/>
            <a:r>
              <a:rPr lang="en-US" altLang="zh-CN" dirty="0" smtClean="0"/>
              <a:t>Pipeline  CPI = Ideal Pipeline CPI + </a:t>
            </a:r>
            <a:r>
              <a:rPr lang="en-US" altLang="zh-CN" dirty="0" err="1" smtClean="0"/>
              <a:t>Struct</a:t>
            </a:r>
            <a:r>
              <a:rPr lang="en-US" altLang="zh-CN" dirty="0" smtClean="0"/>
              <a:t> Stalls + RAW Stalls + WAR Stalls + WAW Stalls + Control Stalls +……</a:t>
            </a:r>
          </a:p>
          <a:p>
            <a:pPr lvl="1"/>
            <a:r>
              <a:rPr lang="zh-CN" altLang="zh-CN" dirty="0" smtClean="0"/>
              <a:t>提高指令级并行的方法</a:t>
            </a:r>
          </a:p>
          <a:p>
            <a:pPr lvl="2"/>
            <a:r>
              <a:rPr lang="zh-CN" altLang="zh-CN" dirty="0" smtClean="0"/>
              <a:t>软件方法：指令流调度，循环展开，软件流水线，</a:t>
            </a:r>
            <a:r>
              <a:rPr lang="en-US" altLang="zh-CN" dirty="0" smtClean="0"/>
              <a:t>trace scheduling</a:t>
            </a:r>
          </a:p>
          <a:p>
            <a:pPr lvl="2"/>
            <a:r>
              <a:rPr lang="zh-CN" altLang="zh-CN" dirty="0" smtClean="0"/>
              <a:t>硬件方法</a:t>
            </a:r>
          </a:p>
          <a:p>
            <a:r>
              <a:rPr lang="zh-CN" altLang="en-US" dirty="0" smtClean="0"/>
              <a:t>软件方法：指令流调度</a:t>
            </a:r>
            <a:r>
              <a:rPr lang="en-US" altLang="zh-CN" dirty="0" smtClean="0"/>
              <a:t>-</a:t>
            </a:r>
            <a:r>
              <a:rPr lang="zh-CN" altLang="zh-CN" dirty="0" smtClean="0"/>
              <a:t>循环展开</a:t>
            </a:r>
          </a:p>
          <a:p>
            <a:pPr lvl="2"/>
            <a:r>
              <a:rPr lang="zh-CN" altLang="zh-CN" dirty="0" smtClean="0"/>
              <a:t>指令调度，必须保证程序运行的结果不变</a:t>
            </a:r>
          </a:p>
          <a:p>
            <a:pPr lvl="2"/>
            <a:r>
              <a:rPr lang="zh-CN" altLang="zh-CN" dirty="0" smtClean="0"/>
              <a:t>偏移量的修改</a:t>
            </a:r>
          </a:p>
          <a:p>
            <a:pPr lvl="2"/>
            <a:r>
              <a:rPr lang="zh-CN" altLang="zh-CN" dirty="0" smtClean="0"/>
              <a:t>寄存器的重命名</a:t>
            </a:r>
          </a:p>
          <a:p>
            <a:pPr lvl="2"/>
            <a:r>
              <a:rPr lang="zh-CN" altLang="zh-CN" dirty="0" smtClean="0"/>
              <a:t>循环步长的调整</a:t>
            </a:r>
          </a:p>
          <a:p>
            <a:endParaRPr lang="zh-CN" altLang="en-US" dirty="0" smtClean="0"/>
          </a:p>
        </p:txBody>
      </p:sp>
    </p:spTree>
    <p:extLst>
      <p:ext uri="{BB962C8B-B14F-4D97-AF65-F5344CB8AC3E}">
        <p14:creationId xmlns:p14="http://schemas.microsoft.com/office/powerpoint/2010/main" val="1499435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p:txBody>
          <a:bodyPr/>
          <a:lstStyle/>
          <a:p>
            <a:r>
              <a:rPr lang="en-US" altLang="zh-CN" smtClean="0"/>
              <a:t>Alpha 21264</a:t>
            </a:r>
            <a:endParaRPr lang="zh-CN" altLang="en-US" dirty="0" smtClean="0"/>
          </a:p>
        </p:txBody>
      </p:sp>
      <p:grpSp>
        <p:nvGrpSpPr>
          <p:cNvPr id="35" name="组合 34"/>
          <p:cNvGrpSpPr/>
          <p:nvPr/>
        </p:nvGrpSpPr>
        <p:grpSpPr>
          <a:xfrm>
            <a:off x="844797" y="991433"/>
            <a:ext cx="7358677" cy="5075600"/>
            <a:chOff x="844797" y="991433"/>
            <a:chExt cx="7358677" cy="5075600"/>
          </a:xfrm>
        </p:grpSpPr>
        <p:sp>
          <p:nvSpPr>
            <p:cNvPr id="189445" name="矩形 5"/>
            <p:cNvSpPr>
              <a:spLocks noChangeArrowheads="1"/>
            </p:cNvSpPr>
            <p:nvPr/>
          </p:nvSpPr>
          <p:spPr bwMode="auto">
            <a:xfrm>
              <a:off x="2089101" y="4230204"/>
              <a:ext cx="799730" cy="1300217"/>
            </a:xfrm>
            <a:prstGeom prst="rect">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sz="1000">
                <a:solidFill>
                  <a:schemeClr val="tx1"/>
                </a:solidFill>
              </a:endParaRPr>
            </a:p>
          </p:txBody>
        </p:sp>
        <p:sp>
          <p:nvSpPr>
            <p:cNvPr id="7" name="矩形 6"/>
            <p:cNvSpPr/>
            <p:nvPr/>
          </p:nvSpPr>
          <p:spPr bwMode="auto">
            <a:xfrm>
              <a:off x="1609265" y="2126834"/>
              <a:ext cx="598222" cy="23806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chemeClr val="tx1"/>
                  </a:solidFill>
                </a:rPr>
                <a:t>12 bits</a:t>
              </a:r>
              <a:endParaRPr lang="zh-CN" altLang="en-US" sz="1000" dirty="0">
                <a:solidFill>
                  <a:schemeClr val="tx1"/>
                </a:solidFill>
              </a:endParaRPr>
            </a:p>
          </p:txBody>
        </p:sp>
        <p:sp>
          <p:nvSpPr>
            <p:cNvPr id="8" name="矩形 7"/>
            <p:cNvSpPr/>
            <p:nvPr/>
          </p:nvSpPr>
          <p:spPr bwMode="auto">
            <a:xfrm>
              <a:off x="3358594" y="1879610"/>
              <a:ext cx="706533" cy="163769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2bits</a:t>
              </a:r>
              <a:endParaRPr lang="zh-CN" altLang="en-US" sz="1000" dirty="0">
                <a:solidFill>
                  <a:schemeClr val="tx1"/>
                </a:solidFill>
              </a:endParaRPr>
            </a:p>
          </p:txBody>
        </p:sp>
        <p:sp>
          <p:nvSpPr>
            <p:cNvPr id="9" name="椭圆 8"/>
            <p:cNvSpPr/>
            <p:nvPr/>
          </p:nvSpPr>
          <p:spPr bwMode="auto">
            <a:xfrm>
              <a:off x="2490857" y="2113754"/>
              <a:ext cx="822398" cy="269462"/>
            </a:xfrm>
            <a:prstGeom prst="ellipse">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rgbClr val="FF0000"/>
                  </a:solidFill>
                </a:rPr>
                <a:t>Hash</a:t>
              </a:r>
              <a:endParaRPr lang="zh-CN" altLang="en-US" sz="1000" dirty="0">
                <a:solidFill>
                  <a:srgbClr val="FF0000"/>
                </a:solidFill>
              </a:endParaRPr>
            </a:p>
          </p:txBody>
        </p:sp>
        <p:sp>
          <p:nvSpPr>
            <p:cNvPr id="10" name="梯形 9"/>
            <p:cNvSpPr/>
            <p:nvPr/>
          </p:nvSpPr>
          <p:spPr bwMode="auto">
            <a:xfrm rot="10800000">
              <a:off x="3684783" y="4850227"/>
              <a:ext cx="1421882" cy="533691"/>
            </a:xfrm>
            <a:prstGeom prst="trapezoi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b="1" dirty="0">
                <a:solidFill>
                  <a:schemeClr val="tx1"/>
                </a:solidFill>
              </a:endParaRPr>
            </a:p>
          </p:txBody>
        </p:sp>
        <p:sp>
          <p:nvSpPr>
            <p:cNvPr id="11" name="矩形 10"/>
            <p:cNvSpPr/>
            <p:nvPr/>
          </p:nvSpPr>
          <p:spPr bwMode="auto">
            <a:xfrm>
              <a:off x="4385019" y="1890075"/>
              <a:ext cx="701495" cy="1637698"/>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3 bits</a:t>
              </a:r>
              <a:endParaRPr lang="zh-CN" altLang="en-US" sz="1000" dirty="0">
                <a:solidFill>
                  <a:schemeClr val="tx1"/>
                </a:solidFill>
              </a:endParaRPr>
            </a:p>
          </p:txBody>
        </p:sp>
        <p:sp>
          <p:nvSpPr>
            <p:cNvPr id="12" name="椭圆 11"/>
            <p:cNvSpPr/>
            <p:nvPr/>
          </p:nvSpPr>
          <p:spPr bwMode="auto">
            <a:xfrm>
              <a:off x="5206159" y="2146455"/>
              <a:ext cx="763207" cy="287774"/>
            </a:xfrm>
            <a:prstGeom prst="ellipse">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r>
                <a:rPr lang="en-US" altLang="zh-CN" sz="1000" dirty="0">
                  <a:solidFill>
                    <a:srgbClr val="FF0000"/>
                  </a:solidFill>
                </a:rPr>
                <a:t>Hash</a:t>
              </a:r>
              <a:endParaRPr lang="zh-CN" altLang="en-US" sz="1000" dirty="0">
                <a:solidFill>
                  <a:srgbClr val="FF0000"/>
                </a:solidFill>
              </a:endParaRPr>
            </a:p>
          </p:txBody>
        </p:sp>
        <p:sp>
          <p:nvSpPr>
            <p:cNvPr id="13" name="矩形 12"/>
            <p:cNvSpPr/>
            <p:nvPr/>
          </p:nvSpPr>
          <p:spPr bwMode="auto">
            <a:xfrm>
              <a:off x="6237621" y="1903155"/>
              <a:ext cx="892927" cy="1717490"/>
            </a:xfrm>
            <a:prstGeom prst="rect">
              <a:avLst/>
            </a:prstGeom>
            <a:ln>
              <a:solidFill>
                <a:schemeClr val="bg2"/>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en-US" altLang="zh-CN" sz="1000" dirty="0">
                <a:solidFill>
                  <a:schemeClr val="tx1"/>
                </a:solidFill>
              </a:endParaRPr>
            </a:p>
            <a:p>
              <a:pPr>
                <a:buClr>
                  <a:srgbClr val="000000"/>
                </a:buClr>
                <a:buSzPct val="100000"/>
                <a:buFont typeface="Times New Roman" panose="02020603050405020304" pitchFamily="18" charset="0"/>
                <a:buNone/>
                <a:defRPr/>
              </a:pPr>
              <a:r>
                <a:rPr lang="en-US" altLang="zh-CN" sz="1000" dirty="0">
                  <a:solidFill>
                    <a:schemeClr val="tx1"/>
                  </a:solidFill>
                </a:rPr>
                <a:t>10 bits</a:t>
              </a:r>
              <a:endParaRPr lang="zh-CN" altLang="en-US" sz="1000" dirty="0">
                <a:solidFill>
                  <a:schemeClr val="tx1"/>
                </a:solidFill>
              </a:endParaRPr>
            </a:p>
          </p:txBody>
        </p:sp>
        <p:cxnSp>
          <p:nvCxnSpPr>
            <p:cNvPr id="189453" name="直接连接符 14"/>
            <p:cNvCxnSpPr>
              <a:cxnSpLocks noChangeShapeType="1"/>
            </p:cNvCxnSpPr>
            <p:nvPr/>
          </p:nvCxnSpPr>
          <p:spPr bwMode="auto">
            <a:xfrm>
              <a:off x="6237621" y="2146455"/>
              <a:ext cx="892927" cy="0"/>
            </a:xfrm>
            <a:prstGeom prst="line">
              <a:avLst/>
            </a:prstGeom>
            <a:noFill/>
            <a:ln w="9525" algn="ctr">
              <a:solidFill>
                <a:schemeClr val="bg2"/>
              </a:solidFill>
              <a:round/>
              <a:headEnd/>
              <a:tailEnd/>
            </a:ln>
          </p:spPr>
        </p:cxnSp>
        <p:cxnSp>
          <p:nvCxnSpPr>
            <p:cNvPr id="189454" name="直接连接符 17"/>
            <p:cNvCxnSpPr>
              <a:cxnSpLocks noChangeShapeType="1"/>
            </p:cNvCxnSpPr>
            <p:nvPr/>
          </p:nvCxnSpPr>
          <p:spPr bwMode="auto">
            <a:xfrm>
              <a:off x="3363631" y="2152995"/>
              <a:ext cx="685123" cy="0"/>
            </a:xfrm>
            <a:prstGeom prst="line">
              <a:avLst/>
            </a:prstGeom>
            <a:noFill/>
            <a:ln w="9525" algn="ctr">
              <a:solidFill>
                <a:schemeClr val="tx1"/>
              </a:solidFill>
              <a:round/>
              <a:headEnd/>
              <a:tailEnd/>
            </a:ln>
          </p:spPr>
        </p:cxnSp>
        <p:cxnSp>
          <p:nvCxnSpPr>
            <p:cNvPr id="189455" name="直接连接符 18"/>
            <p:cNvCxnSpPr>
              <a:cxnSpLocks noChangeShapeType="1"/>
            </p:cNvCxnSpPr>
            <p:nvPr/>
          </p:nvCxnSpPr>
          <p:spPr bwMode="auto">
            <a:xfrm>
              <a:off x="3369929" y="2748166"/>
              <a:ext cx="686382" cy="14388"/>
            </a:xfrm>
            <a:prstGeom prst="line">
              <a:avLst/>
            </a:prstGeom>
            <a:noFill/>
            <a:ln w="9525" algn="ctr">
              <a:solidFill>
                <a:schemeClr val="tx1"/>
              </a:solidFill>
              <a:round/>
              <a:headEnd/>
              <a:tailEnd/>
            </a:ln>
          </p:spPr>
        </p:cxnSp>
        <p:cxnSp>
          <p:nvCxnSpPr>
            <p:cNvPr id="189456" name="直接连接符 22"/>
            <p:cNvCxnSpPr>
              <a:cxnSpLocks noChangeShapeType="1"/>
            </p:cNvCxnSpPr>
            <p:nvPr/>
          </p:nvCxnSpPr>
          <p:spPr bwMode="auto">
            <a:xfrm>
              <a:off x="3363631" y="3012395"/>
              <a:ext cx="685123" cy="14388"/>
            </a:xfrm>
            <a:prstGeom prst="line">
              <a:avLst/>
            </a:prstGeom>
            <a:noFill/>
            <a:ln w="9525" algn="ctr">
              <a:solidFill>
                <a:schemeClr val="tx1"/>
              </a:solidFill>
              <a:round/>
              <a:headEnd/>
              <a:tailEnd/>
            </a:ln>
          </p:spPr>
        </p:cxnSp>
        <p:cxnSp>
          <p:nvCxnSpPr>
            <p:cNvPr id="189457" name="直接箭头连接符 28"/>
            <p:cNvCxnSpPr>
              <a:cxnSpLocks noChangeShapeType="1"/>
              <a:stCxn id="7" idx="3"/>
              <a:endCxn id="9" idx="2"/>
            </p:cNvCxnSpPr>
            <p:nvPr/>
          </p:nvCxnSpPr>
          <p:spPr bwMode="auto">
            <a:xfrm>
              <a:off x="2207487" y="2245868"/>
              <a:ext cx="283370" cy="2617"/>
            </a:xfrm>
            <a:prstGeom prst="straightConnector1">
              <a:avLst/>
            </a:prstGeom>
            <a:noFill/>
            <a:ln w="9525" algn="ctr">
              <a:solidFill>
                <a:schemeClr val="tx1"/>
              </a:solidFill>
              <a:round/>
              <a:headEnd/>
              <a:tailEnd type="triangle" w="med" len="med"/>
            </a:ln>
          </p:spPr>
        </p:cxnSp>
        <p:cxnSp>
          <p:nvCxnSpPr>
            <p:cNvPr id="189458" name="肘形连接符 30"/>
            <p:cNvCxnSpPr>
              <a:cxnSpLocks noChangeShapeType="1"/>
              <a:stCxn id="9" idx="4"/>
            </p:cNvCxnSpPr>
            <p:nvPr/>
          </p:nvCxnSpPr>
          <p:spPr bwMode="auto">
            <a:xfrm rot="16200000" flipH="1">
              <a:off x="2881066" y="2404206"/>
              <a:ext cx="502296" cy="460316"/>
            </a:xfrm>
            <a:prstGeom prst="bentConnector3">
              <a:avLst>
                <a:gd name="adj1" fmla="val 50000"/>
              </a:avLst>
            </a:prstGeom>
            <a:noFill/>
            <a:ln w="9525" algn="ctr">
              <a:solidFill>
                <a:schemeClr val="tx1"/>
              </a:solidFill>
              <a:round/>
              <a:headEnd/>
              <a:tailEnd type="triangle" w="med" len="med"/>
            </a:ln>
          </p:spPr>
        </p:cxnSp>
        <p:cxnSp>
          <p:nvCxnSpPr>
            <p:cNvPr id="189459" name="直接连接符 34"/>
            <p:cNvCxnSpPr>
              <a:cxnSpLocks noChangeShapeType="1"/>
            </p:cNvCxnSpPr>
            <p:nvPr/>
          </p:nvCxnSpPr>
          <p:spPr bwMode="auto">
            <a:xfrm>
              <a:off x="6237621" y="2383215"/>
              <a:ext cx="892927" cy="0"/>
            </a:xfrm>
            <a:prstGeom prst="line">
              <a:avLst/>
            </a:prstGeom>
            <a:noFill/>
            <a:ln w="9525" algn="ctr">
              <a:solidFill>
                <a:schemeClr val="tx1"/>
              </a:solidFill>
              <a:round/>
              <a:headEnd/>
              <a:tailEnd/>
            </a:ln>
          </p:spPr>
        </p:cxnSp>
        <p:cxnSp>
          <p:nvCxnSpPr>
            <p:cNvPr id="189460" name="直接箭头连接符 36"/>
            <p:cNvCxnSpPr>
              <a:cxnSpLocks noChangeShapeType="1"/>
              <a:endCxn id="12" idx="6"/>
            </p:cNvCxnSpPr>
            <p:nvPr/>
          </p:nvCxnSpPr>
          <p:spPr bwMode="auto">
            <a:xfrm flipH="1">
              <a:off x="5969366" y="2290343"/>
              <a:ext cx="268255" cy="0"/>
            </a:xfrm>
            <a:prstGeom prst="straightConnector1">
              <a:avLst/>
            </a:prstGeom>
            <a:noFill/>
            <a:ln w="9525" algn="ctr">
              <a:solidFill>
                <a:schemeClr val="tx1"/>
              </a:solidFill>
              <a:round/>
              <a:headEnd/>
              <a:tailEnd type="triangle" w="med" len="med"/>
            </a:ln>
          </p:spPr>
        </p:cxnSp>
        <p:sp>
          <p:nvSpPr>
            <p:cNvPr id="51" name="右箭头 50"/>
            <p:cNvSpPr/>
            <p:nvPr/>
          </p:nvSpPr>
          <p:spPr bwMode="auto">
            <a:xfrm rot="10800000">
              <a:off x="7119213" y="2113753"/>
              <a:ext cx="808546" cy="320477"/>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a:solidFill>
                  <a:schemeClr val="bg1"/>
                </a:solidFill>
              </a:endParaRPr>
            </a:p>
          </p:txBody>
        </p:sp>
        <p:sp>
          <p:nvSpPr>
            <p:cNvPr id="189462" name="文本框 51"/>
            <p:cNvSpPr txBox="1">
              <a:spLocks noChangeArrowheads="1"/>
            </p:cNvSpPr>
            <p:nvPr/>
          </p:nvSpPr>
          <p:spPr bwMode="auto">
            <a:xfrm>
              <a:off x="7398803" y="2388457"/>
              <a:ext cx="457169" cy="246221"/>
            </a:xfrm>
            <a:prstGeom prst="rect">
              <a:avLst/>
            </a:prstGeom>
            <a:noFill/>
            <a:ln w="9525">
              <a:noFill/>
              <a:miter lim="800000"/>
              <a:headEnd/>
              <a:tailEnd/>
            </a:ln>
          </p:spPr>
          <p:txBody>
            <a:bodyPr>
              <a:spAutoFit/>
            </a:bodyPr>
            <a:lstStyle/>
            <a:p>
              <a:r>
                <a:rPr lang="en-US" altLang="zh-CN" sz="1000">
                  <a:solidFill>
                    <a:schemeClr val="tx1"/>
                  </a:solidFill>
                </a:rPr>
                <a:t>PC</a:t>
              </a:r>
              <a:endParaRPr lang="zh-CN" altLang="en-US" sz="1000">
                <a:solidFill>
                  <a:schemeClr val="tx1"/>
                </a:solidFill>
              </a:endParaRPr>
            </a:p>
          </p:txBody>
        </p:sp>
        <p:cxnSp>
          <p:nvCxnSpPr>
            <p:cNvPr id="189463" name="肘形连接符 64"/>
            <p:cNvCxnSpPr>
              <a:cxnSpLocks noChangeShapeType="1"/>
              <a:stCxn id="12" idx="4"/>
            </p:cNvCxnSpPr>
            <p:nvPr/>
          </p:nvCxnSpPr>
          <p:spPr bwMode="auto">
            <a:xfrm rot="5400000">
              <a:off x="5111497" y="2409247"/>
              <a:ext cx="451282" cy="501248"/>
            </a:xfrm>
            <a:prstGeom prst="bentConnector2">
              <a:avLst/>
            </a:prstGeom>
            <a:noFill/>
            <a:ln w="9525" algn="ctr">
              <a:solidFill>
                <a:schemeClr val="tx1"/>
              </a:solidFill>
              <a:round/>
              <a:headEnd/>
              <a:tailEnd type="triangle" w="med" len="med"/>
            </a:ln>
          </p:spPr>
        </p:cxnSp>
        <p:cxnSp>
          <p:nvCxnSpPr>
            <p:cNvPr id="189464" name="直接连接符 66"/>
            <p:cNvCxnSpPr>
              <a:cxnSpLocks noChangeShapeType="1"/>
              <a:stCxn id="11" idx="1"/>
              <a:endCxn id="11" idx="3"/>
            </p:cNvCxnSpPr>
            <p:nvPr/>
          </p:nvCxnSpPr>
          <p:spPr bwMode="auto">
            <a:xfrm>
              <a:off x="4385019" y="2708924"/>
              <a:ext cx="701495" cy="0"/>
            </a:xfrm>
            <a:prstGeom prst="line">
              <a:avLst/>
            </a:prstGeom>
            <a:noFill/>
            <a:ln w="9525" algn="ctr">
              <a:solidFill>
                <a:schemeClr val="tx1"/>
              </a:solidFill>
              <a:round/>
              <a:headEnd/>
              <a:tailEnd/>
            </a:ln>
          </p:spPr>
        </p:cxnSp>
        <p:cxnSp>
          <p:nvCxnSpPr>
            <p:cNvPr id="189465" name="直接连接符 68"/>
            <p:cNvCxnSpPr>
              <a:cxnSpLocks noChangeShapeType="1"/>
            </p:cNvCxnSpPr>
            <p:nvPr/>
          </p:nvCxnSpPr>
          <p:spPr bwMode="auto">
            <a:xfrm>
              <a:off x="4386278" y="3012395"/>
              <a:ext cx="700236" cy="14388"/>
            </a:xfrm>
            <a:prstGeom prst="line">
              <a:avLst/>
            </a:prstGeom>
            <a:noFill/>
            <a:ln w="9525" algn="ctr">
              <a:solidFill>
                <a:schemeClr val="tx1"/>
              </a:solidFill>
              <a:round/>
              <a:headEnd/>
              <a:tailEnd/>
            </a:ln>
          </p:spPr>
        </p:cxnSp>
        <p:sp>
          <p:nvSpPr>
            <p:cNvPr id="70" name="右箭头 69"/>
            <p:cNvSpPr/>
            <p:nvPr/>
          </p:nvSpPr>
          <p:spPr bwMode="auto">
            <a:xfrm>
              <a:off x="1293150" y="4644861"/>
              <a:ext cx="808546" cy="311320"/>
            </a:xfrm>
            <a:prstGeom prst="rightArrow">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a:buClr>
                  <a:srgbClr val="000000"/>
                </a:buClr>
                <a:buSzPct val="100000"/>
                <a:buFont typeface="Times New Roman" panose="02020603050405020304" pitchFamily="18" charset="0"/>
                <a:buNone/>
                <a:defRPr/>
              </a:pPr>
              <a:endParaRPr lang="zh-CN" altLang="en-US" sz="1000">
                <a:solidFill>
                  <a:schemeClr val="bg1"/>
                </a:solidFill>
              </a:endParaRPr>
            </a:p>
          </p:txBody>
        </p:sp>
        <p:sp>
          <p:nvSpPr>
            <p:cNvPr id="189467" name="文本框 70"/>
            <p:cNvSpPr txBox="1">
              <a:spLocks noChangeArrowheads="1"/>
            </p:cNvSpPr>
            <p:nvPr/>
          </p:nvSpPr>
          <p:spPr bwMode="auto">
            <a:xfrm>
              <a:off x="1272999" y="4503590"/>
              <a:ext cx="457169" cy="246221"/>
            </a:xfrm>
            <a:prstGeom prst="rect">
              <a:avLst/>
            </a:prstGeom>
            <a:noFill/>
            <a:ln w="9525">
              <a:noFill/>
              <a:miter lim="800000"/>
              <a:headEnd/>
              <a:tailEnd/>
            </a:ln>
          </p:spPr>
          <p:txBody>
            <a:bodyPr>
              <a:spAutoFit/>
            </a:bodyPr>
            <a:lstStyle/>
            <a:p>
              <a:r>
                <a:rPr lang="en-US" altLang="zh-CN" sz="1000">
                  <a:solidFill>
                    <a:schemeClr val="tx1"/>
                  </a:solidFill>
                </a:rPr>
                <a:t>PC</a:t>
              </a:r>
              <a:endParaRPr lang="zh-CN" altLang="en-US" sz="1000">
                <a:solidFill>
                  <a:schemeClr val="tx1"/>
                </a:solidFill>
              </a:endParaRPr>
            </a:p>
          </p:txBody>
        </p:sp>
        <p:cxnSp>
          <p:nvCxnSpPr>
            <p:cNvPr id="189468" name="直接连接符 72"/>
            <p:cNvCxnSpPr>
              <a:cxnSpLocks noChangeShapeType="1"/>
            </p:cNvCxnSpPr>
            <p:nvPr/>
          </p:nvCxnSpPr>
          <p:spPr bwMode="auto">
            <a:xfrm>
              <a:off x="2089101" y="4703724"/>
              <a:ext cx="799730" cy="0"/>
            </a:xfrm>
            <a:prstGeom prst="line">
              <a:avLst/>
            </a:prstGeom>
            <a:noFill/>
            <a:ln w="9525" algn="ctr">
              <a:solidFill>
                <a:schemeClr val="tx1"/>
              </a:solidFill>
              <a:round/>
              <a:headEnd/>
              <a:tailEnd/>
            </a:ln>
          </p:spPr>
        </p:cxnSp>
        <p:cxnSp>
          <p:nvCxnSpPr>
            <p:cNvPr id="189469" name="直接连接符 73"/>
            <p:cNvCxnSpPr>
              <a:cxnSpLocks noChangeShapeType="1"/>
            </p:cNvCxnSpPr>
            <p:nvPr/>
          </p:nvCxnSpPr>
          <p:spPr bwMode="auto">
            <a:xfrm>
              <a:off x="2101695" y="4941792"/>
              <a:ext cx="799730" cy="0"/>
            </a:xfrm>
            <a:prstGeom prst="line">
              <a:avLst/>
            </a:prstGeom>
            <a:noFill/>
            <a:ln w="9525" algn="ctr">
              <a:solidFill>
                <a:schemeClr val="tx1"/>
              </a:solidFill>
              <a:round/>
              <a:headEnd/>
              <a:tailEnd/>
            </a:ln>
          </p:spPr>
        </p:cxnSp>
        <p:cxnSp>
          <p:nvCxnSpPr>
            <p:cNvPr id="189470" name="肘形连接符 75"/>
            <p:cNvCxnSpPr>
              <a:cxnSpLocks noChangeShapeType="1"/>
              <a:stCxn id="189445" idx="3"/>
              <a:endCxn id="10" idx="3"/>
            </p:cNvCxnSpPr>
            <p:nvPr/>
          </p:nvCxnSpPr>
          <p:spPr bwMode="auto">
            <a:xfrm>
              <a:off x="2888831" y="4880313"/>
              <a:ext cx="860182" cy="236759"/>
            </a:xfrm>
            <a:prstGeom prst="bentConnector3">
              <a:avLst>
                <a:gd name="adj1" fmla="val 50000"/>
              </a:avLst>
            </a:prstGeom>
            <a:noFill/>
            <a:ln w="9525" algn="ctr">
              <a:solidFill>
                <a:schemeClr val="tx1"/>
              </a:solidFill>
              <a:round/>
              <a:headEnd/>
              <a:tailEnd type="triangle" w="med" len="med"/>
            </a:ln>
          </p:spPr>
        </p:cxnSp>
        <p:cxnSp>
          <p:nvCxnSpPr>
            <p:cNvPr id="189471" name="直接箭头连接符 78"/>
            <p:cNvCxnSpPr>
              <a:cxnSpLocks noChangeShapeType="1"/>
              <a:stCxn id="10" idx="0"/>
            </p:cNvCxnSpPr>
            <p:nvPr/>
          </p:nvCxnSpPr>
          <p:spPr bwMode="auto">
            <a:xfrm flipH="1">
              <a:off x="4386278" y="5383918"/>
              <a:ext cx="10075" cy="664497"/>
            </a:xfrm>
            <a:prstGeom prst="straightConnector1">
              <a:avLst/>
            </a:prstGeom>
            <a:noFill/>
            <a:ln w="9525" algn="ctr">
              <a:solidFill>
                <a:schemeClr val="tx1"/>
              </a:solidFill>
              <a:round/>
              <a:headEnd/>
              <a:tailEnd type="triangle" w="med" len="med"/>
            </a:ln>
          </p:spPr>
        </p:cxnSp>
        <p:sp>
          <p:nvSpPr>
            <p:cNvPr id="189472" name="文本框 79"/>
            <p:cNvSpPr txBox="1">
              <a:spLocks noChangeArrowheads="1"/>
            </p:cNvSpPr>
            <p:nvPr/>
          </p:nvSpPr>
          <p:spPr bwMode="auto">
            <a:xfrm>
              <a:off x="4500885" y="5778954"/>
              <a:ext cx="1027684" cy="246221"/>
            </a:xfrm>
            <a:prstGeom prst="rect">
              <a:avLst/>
            </a:prstGeom>
            <a:noFill/>
            <a:ln w="9525">
              <a:noFill/>
              <a:miter lim="800000"/>
              <a:headEnd/>
              <a:tailEnd/>
            </a:ln>
          </p:spPr>
          <p:txBody>
            <a:bodyPr>
              <a:spAutoFit/>
            </a:bodyPr>
            <a:lstStyle/>
            <a:p>
              <a:r>
                <a:rPr lang="en-US" altLang="zh-CN" sz="1000">
                  <a:solidFill>
                    <a:schemeClr val="tx1"/>
                  </a:solidFill>
                </a:rPr>
                <a:t>NT or T</a:t>
              </a:r>
              <a:endParaRPr lang="zh-CN" altLang="en-US" sz="1000">
                <a:solidFill>
                  <a:schemeClr val="tx1"/>
                </a:solidFill>
              </a:endParaRPr>
            </a:p>
          </p:txBody>
        </p:sp>
        <p:cxnSp>
          <p:nvCxnSpPr>
            <p:cNvPr id="189473" name="直接箭头连接符 81"/>
            <p:cNvCxnSpPr>
              <a:cxnSpLocks noChangeShapeType="1"/>
              <a:stCxn id="8" idx="2"/>
            </p:cNvCxnSpPr>
            <p:nvPr/>
          </p:nvCxnSpPr>
          <p:spPr bwMode="auto">
            <a:xfrm>
              <a:off x="3711230" y="3517308"/>
              <a:ext cx="435758" cy="1322454"/>
            </a:xfrm>
            <a:prstGeom prst="straightConnector1">
              <a:avLst/>
            </a:prstGeom>
            <a:noFill/>
            <a:ln w="9525" algn="ctr">
              <a:solidFill>
                <a:schemeClr val="tx1"/>
              </a:solidFill>
              <a:round/>
              <a:headEnd/>
              <a:tailEnd type="triangle" w="med" len="med"/>
            </a:ln>
          </p:spPr>
        </p:cxnSp>
        <p:cxnSp>
          <p:nvCxnSpPr>
            <p:cNvPr id="189474" name="直接箭头连接符 83"/>
            <p:cNvCxnSpPr>
              <a:cxnSpLocks noChangeShapeType="1"/>
              <a:stCxn id="11" idx="2"/>
            </p:cNvCxnSpPr>
            <p:nvPr/>
          </p:nvCxnSpPr>
          <p:spPr bwMode="auto">
            <a:xfrm flipH="1">
              <a:off x="4735137" y="3527773"/>
              <a:ext cx="1259" cy="1322454"/>
            </a:xfrm>
            <a:prstGeom prst="straightConnector1">
              <a:avLst/>
            </a:prstGeom>
            <a:noFill/>
            <a:ln w="9525" algn="ctr">
              <a:solidFill>
                <a:schemeClr val="tx1"/>
              </a:solidFill>
              <a:round/>
              <a:headEnd/>
              <a:tailEnd type="triangle" w="med" len="med"/>
            </a:ln>
          </p:spPr>
        </p:cxnSp>
        <p:cxnSp>
          <p:nvCxnSpPr>
            <p:cNvPr id="189475" name="肘形连接符 91"/>
            <p:cNvCxnSpPr>
              <a:cxnSpLocks noChangeShapeType="1"/>
              <a:endCxn id="12" idx="0"/>
            </p:cNvCxnSpPr>
            <p:nvPr/>
          </p:nvCxnSpPr>
          <p:spPr bwMode="auto">
            <a:xfrm rot="10800000">
              <a:off x="5587763" y="2146456"/>
              <a:ext cx="1988694" cy="99413"/>
            </a:xfrm>
            <a:prstGeom prst="bentConnector4">
              <a:avLst>
                <a:gd name="adj1" fmla="val -319"/>
                <a:gd name="adj2" fmla="val 329950"/>
              </a:avLst>
            </a:prstGeom>
            <a:noFill/>
            <a:ln w="9525" algn="ctr">
              <a:solidFill>
                <a:schemeClr val="tx1"/>
              </a:solidFill>
              <a:round/>
              <a:headEnd/>
              <a:tailEnd type="triangle" w="med" len="med"/>
            </a:ln>
          </p:spPr>
        </p:cxnSp>
        <p:cxnSp>
          <p:nvCxnSpPr>
            <p:cNvPr id="189476" name="肘形连接符 103"/>
            <p:cNvCxnSpPr>
              <a:cxnSpLocks noChangeShapeType="1"/>
              <a:stCxn id="189467" idx="2"/>
            </p:cNvCxnSpPr>
            <p:nvPr/>
          </p:nvCxnSpPr>
          <p:spPr bwMode="auto">
            <a:xfrm rot="5400000" flipH="1" flipV="1">
              <a:off x="864303" y="2740572"/>
              <a:ext cx="2646519" cy="1371959"/>
            </a:xfrm>
            <a:prstGeom prst="bentConnector3">
              <a:avLst>
                <a:gd name="adj1" fmla="val 136147"/>
              </a:avLst>
            </a:prstGeom>
            <a:noFill/>
            <a:ln w="9525" algn="ctr">
              <a:solidFill>
                <a:schemeClr val="tx1"/>
              </a:solidFill>
              <a:round/>
              <a:headEnd/>
              <a:tailEnd type="triangle" w="med" len="med"/>
            </a:ln>
          </p:spPr>
        </p:cxnSp>
        <p:sp>
          <p:nvSpPr>
            <p:cNvPr id="189477" name="文本框 108"/>
            <p:cNvSpPr txBox="1">
              <a:spLocks noChangeArrowheads="1"/>
            </p:cNvSpPr>
            <p:nvPr/>
          </p:nvSpPr>
          <p:spPr bwMode="auto">
            <a:xfrm>
              <a:off x="6102864" y="1557826"/>
              <a:ext cx="1287124" cy="246221"/>
            </a:xfrm>
            <a:prstGeom prst="rect">
              <a:avLst/>
            </a:prstGeom>
            <a:noFill/>
            <a:ln w="9525">
              <a:noFill/>
              <a:miter lim="800000"/>
              <a:headEnd/>
              <a:tailEnd/>
            </a:ln>
          </p:spPr>
          <p:txBody>
            <a:bodyPr>
              <a:spAutoFit/>
            </a:bodyPr>
            <a:lstStyle/>
            <a:p>
              <a:r>
                <a:rPr lang="en-US" altLang="zh-CN" sz="1000">
                  <a:solidFill>
                    <a:schemeClr val="tx1"/>
                  </a:solidFill>
                </a:rPr>
                <a:t>1024 entries</a:t>
              </a:r>
              <a:endParaRPr lang="zh-CN" altLang="en-US" sz="1000">
                <a:solidFill>
                  <a:schemeClr val="tx1"/>
                </a:solidFill>
              </a:endParaRPr>
            </a:p>
          </p:txBody>
        </p:sp>
        <p:sp>
          <p:nvSpPr>
            <p:cNvPr id="189478" name="文本框 109"/>
            <p:cNvSpPr txBox="1">
              <a:spLocks noChangeArrowheads="1"/>
            </p:cNvSpPr>
            <p:nvPr/>
          </p:nvSpPr>
          <p:spPr bwMode="auto">
            <a:xfrm>
              <a:off x="1973235" y="5820812"/>
              <a:ext cx="1285865" cy="246221"/>
            </a:xfrm>
            <a:prstGeom prst="rect">
              <a:avLst/>
            </a:prstGeom>
            <a:noFill/>
            <a:ln w="9525">
              <a:noFill/>
              <a:miter lim="800000"/>
              <a:headEnd/>
              <a:tailEnd/>
            </a:ln>
          </p:spPr>
          <p:txBody>
            <a:bodyPr>
              <a:spAutoFit/>
            </a:bodyPr>
            <a:lstStyle/>
            <a:p>
              <a:r>
                <a:rPr lang="en-US" altLang="zh-CN" sz="1000">
                  <a:solidFill>
                    <a:schemeClr val="tx1"/>
                  </a:solidFill>
                </a:rPr>
                <a:t>4096 entries</a:t>
              </a:r>
              <a:endParaRPr lang="zh-CN" altLang="en-US" sz="1000">
                <a:solidFill>
                  <a:schemeClr val="tx1"/>
                </a:solidFill>
              </a:endParaRPr>
            </a:p>
          </p:txBody>
        </p:sp>
        <p:sp>
          <p:nvSpPr>
            <p:cNvPr id="189479" name="文本框 110"/>
            <p:cNvSpPr txBox="1">
              <a:spLocks noChangeArrowheads="1"/>
            </p:cNvSpPr>
            <p:nvPr/>
          </p:nvSpPr>
          <p:spPr bwMode="auto">
            <a:xfrm>
              <a:off x="4277968" y="1530356"/>
              <a:ext cx="1287124" cy="246221"/>
            </a:xfrm>
            <a:prstGeom prst="rect">
              <a:avLst/>
            </a:prstGeom>
            <a:noFill/>
            <a:ln w="9525">
              <a:noFill/>
              <a:miter lim="800000"/>
              <a:headEnd/>
              <a:tailEnd/>
            </a:ln>
          </p:spPr>
          <p:txBody>
            <a:bodyPr>
              <a:spAutoFit/>
            </a:bodyPr>
            <a:lstStyle/>
            <a:p>
              <a:r>
                <a:rPr lang="en-US" altLang="zh-CN" sz="1000">
                  <a:solidFill>
                    <a:schemeClr val="tx1"/>
                  </a:solidFill>
                </a:rPr>
                <a:t>1024 entries</a:t>
              </a:r>
              <a:endParaRPr lang="zh-CN" altLang="en-US" sz="1000">
                <a:solidFill>
                  <a:schemeClr val="tx1"/>
                </a:solidFill>
              </a:endParaRPr>
            </a:p>
          </p:txBody>
        </p:sp>
        <p:sp>
          <p:nvSpPr>
            <p:cNvPr id="189480" name="文本框 111"/>
            <p:cNvSpPr txBox="1">
              <a:spLocks noChangeArrowheads="1"/>
            </p:cNvSpPr>
            <p:nvPr/>
          </p:nvSpPr>
          <p:spPr bwMode="auto">
            <a:xfrm>
              <a:off x="3099154" y="1580063"/>
              <a:ext cx="1287124" cy="246221"/>
            </a:xfrm>
            <a:prstGeom prst="rect">
              <a:avLst/>
            </a:prstGeom>
            <a:noFill/>
            <a:ln w="9525">
              <a:noFill/>
              <a:miter lim="800000"/>
              <a:headEnd/>
              <a:tailEnd/>
            </a:ln>
          </p:spPr>
          <p:txBody>
            <a:bodyPr>
              <a:spAutoFit/>
            </a:bodyPr>
            <a:lstStyle/>
            <a:p>
              <a:r>
                <a:rPr lang="en-US" altLang="zh-CN" sz="1000" dirty="0">
                  <a:solidFill>
                    <a:schemeClr val="tx1"/>
                  </a:solidFill>
                </a:rPr>
                <a:t>4096 entries</a:t>
              </a:r>
              <a:endParaRPr lang="zh-CN" altLang="en-US" sz="1000" dirty="0">
                <a:solidFill>
                  <a:schemeClr val="tx1"/>
                </a:solidFill>
              </a:endParaRPr>
            </a:p>
          </p:txBody>
        </p:sp>
        <p:sp>
          <p:nvSpPr>
            <p:cNvPr id="189481" name="TextBox 3"/>
            <p:cNvSpPr txBox="1">
              <a:spLocks noChangeArrowheads="1"/>
            </p:cNvSpPr>
            <p:nvPr/>
          </p:nvSpPr>
          <p:spPr bwMode="auto">
            <a:xfrm>
              <a:off x="4048754" y="4956181"/>
              <a:ext cx="799730" cy="246221"/>
            </a:xfrm>
            <a:prstGeom prst="rect">
              <a:avLst/>
            </a:prstGeom>
            <a:noFill/>
            <a:ln w="9525">
              <a:noFill/>
              <a:miter lim="800000"/>
              <a:headEnd/>
              <a:tailEnd/>
            </a:ln>
          </p:spPr>
          <p:txBody>
            <a:bodyPr>
              <a:spAutoFit/>
            </a:bodyPr>
            <a:lstStyle/>
            <a:p>
              <a:r>
                <a:rPr lang="en-US" altLang="zh-CN" sz="1000">
                  <a:solidFill>
                    <a:schemeClr val="tx1"/>
                  </a:solidFill>
                </a:rPr>
                <a:t>Selector</a:t>
              </a:r>
              <a:endParaRPr lang="zh-CN" altLang="en-US" sz="1000">
                <a:solidFill>
                  <a:schemeClr val="tx1"/>
                </a:solidFill>
              </a:endParaRPr>
            </a:p>
          </p:txBody>
        </p:sp>
        <p:sp>
          <p:nvSpPr>
            <p:cNvPr id="189482" name="矩形 14"/>
            <p:cNvSpPr>
              <a:spLocks noChangeArrowheads="1"/>
            </p:cNvSpPr>
            <p:nvPr/>
          </p:nvSpPr>
          <p:spPr bwMode="auto">
            <a:xfrm>
              <a:off x="844797" y="1580063"/>
              <a:ext cx="3313527" cy="2709005"/>
            </a:xfrm>
            <a:prstGeom prst="rect">
              <a:avLst/>
            </a:prstGeom>
            <a:noFill/>
            <a:ln w="22225" algn="ctr">
              <a:solidFill>
                <a:srgbClr val="FF0000"/>
              </a:solidFill>
              <a:prstDash val="dash"/>
              <a:round/>
              <a:headEnd/>
              <a:tailEnd/>
            </a:ln>
          </p:spPr>
          <p:txBody>
            <a:bodyPr/>
            <a:lstStyle/>
            <a:p>
              <a:pPr>
                <a:buClr>
                  <a:srgbClr val="000000"/>
                </a:buClr>
                <a:buSzPct val="100000"/>
                <a:buFont typeface="Times New Roman" pitchFamily="18" charset="0"/>
                <a:buNone/>
              </a:pPr>
              <a:endParaRPr lang="zh-CN" altLang="en-US" sz="1000"/>
            </a:p>
          </p:txBody>
        </p:sp>
        <p:sp>
          <p:nvSpPr>
            <p:cNvPr id="189483" name="矩形 48"/>
            <p:cNvSpPr>
              <a:spLocks noChangeArrowheads="1"/>
            </p:cNvSpPr>
            <p:nvPr/>
          </p:nvSpPr>
          <p:spPr bwMode="auto">
            <a:xfrm>
              <a:off x="4320788" y="991433"/>
              <a:ext cx="3882686" cy="2709005"/>
            </a:xfrm>
            <a:prstGeom prst="rect">
              <a:avLst/>
            </a:prstGeom>
            <a:noFill/>
            <a:ln w="22225" algn="ctr">
              <a:solidFill>
                <a:srgbClr val="FF0000"/>
              </a:solidFill>
              <a:prstDash val="dash"/>
              <a:round/>
              <a:headEnd/>
              <a:tailEnd/>
            </a:ln>
          </p:spPr>
          <p:txBody>
            <a:bodyPr/>
            <a:lstStyle/>
            <a:p>
              <a:pPr>
                <a:buClr>
                  <a:srgbClr val="000000"/>
                </a:buClr>
                <a:buSzPct val="100000"/>
                <a:buFont typeface="Times New Roman" pitchFamily="18" charset="0"/>
                <a:buNone/>
              </a:pPr>
              <a:endParaRPr lang="zh-CN" altLang="en-US" sz="1000"/>
            </a:p>
          </p:txBody>
        </p:sp>
        <p:sp>
          <p:nvSpPr>
            <p:cNvPr id="189484" name="矩形 17"/>
            <p:cNvSpPr>
              <a:spLocks noChangeArrowheads="1"/>
            </p:cNvSpPr>
            <p:nvPr/>
          </p:nvSpPr>
          <p:spPr bwMode="auto">
            <a:xfrm>
              <a:off x="2236453" y="4691951"/>
              <a:ext cx="530214" cy="200134"/>
            </a:xfrm>
            <a:prstGeom prst="rect">
              <a:avLst/>
            </a:prstGeom>
            <a:noFill/>
            <a:ln w="9525" algn="ctr">
              <a:noFill/>
              <a:round/>
              <a:headEnd/>
              <a:tailEnd/>
            </a:ln>
          </p:spPr>
          <p:txBody>
            <a:bodyPr/>
            <a:lstStyle/>
            <a:p>
              <a:pPr>
                <a:buClr>
                  <a:srgbClr val="000000"/>
                </a:buClr>
                <a:buSzPct val="100000"/>
                <a:buFont typeface="Times New Roman" pitchFamily="18" charset="0"/>
                <a:buNone/>
              </a:pPr>
              <a:r>
                <a:rPr lang="en-US" altLang="zh-CN" sz="1000">
                  <a:solidFill>
                    <a:schemeClr val="tx1"/>
                  </a:solidFill>
                </a:rPr>
                <a:t>2bits</a:t>
              </a:r>
              <a:endParaRPr lang="zh-CN" altLang="en-US" sz="1000">
                <a:solidFill>
                  <a:schemeClr val="tx1"/>
                </a:solidFill>
              </a:endParaRPr>
            </a:p>
          </p:txBody>
        </p:sp>
        <p:sp>
          <p:nvSpPr>
            <p:cNvPr id="189485" name="矩形 52"/>
            <p:cNvSpPr>
              <a:spLocks noChangeArrowheads="1"/>
            </p:cNvSpPr>
            <p:nvPr/>
          </p:nvSpPr>
          <p:spPr bwMode="auto">
            <a:xfrm>
              <a:off x="2110512" y="3883567"/>
              <a:ext cx="1055392" cy="198826"/>
            </a:xfrm>
            <a:prstGeom prst="rect">
              <a:avLst/>
            </a:prstGeom>
            <a:noFill/>
            <a:ln w="9525" algn="ctr">
              <a:noFill/>
              <a:round/>
              <a:headEnd/>
              <a:tailEnd/>
            </a:ln>
          </p:spPr>
          <p:txBody>
            <a:bodyPr/>
            <a:lstStyle/>
            <a:p>
              <a:pPr>
                <a:buClr>
                  <a:srgbClr val="000000"/>
                </a:buClr>
                <a:buSzPct val="100000"/>
                <a:buFont typeface="Times New Roman" pitchFamily="18" charset="0"/>
                <a:buNone/>
              </a:pPr>
              <a:r>
                <a:rPr lang="zh-CN" altLang="en-US" sz="1000">
                  <a:solidFill>
                    <a:srgbClr val="C00000"/>
                  </a:solidFill>
                  <a:latin typeface="微软雅黑" pitchFamily="34" charset="-122"/>
                  <a:ea typeface="微软雅黑" pitchFamily="34" charset="-122"/>
                </a:rPr>
                <a:t>全局预测器</a:t>
              </a:r>
            </a:p>
          </p:txBody>
        </p:sp>
        <p:sp>
          <p:nvSpPr>
            <p:cNvPr id="189486" name="文本框 18"/>
            <p:cNvSpPr txBox="1">
              <a:spLocks noChangeArrowheads="1"/>
            </p:cNvSpPr>
            <p:nvPr/>
          </p:nvSpPr>
          <p:spPr bwMode="auto">
            <a:xfrm>
              <a:off x="5337138" y="5342061"/>
              <a:ext cx="2477273" cy="246221"/>
            </a:xfrm>
            <a:prstGeom prst="rect">
              <a:avLst/>
            </a:prstGeom>
            <a:noFill/>
            <a:ln w="9525">
              <a:noFill/>
              <a:miter lim="800000"/>
              <a:headEnd/>
              <a:tailEnd/>
            </a:ln>
          </p:spPr>
          <p:txBody>
            <a:bodyPr>
              <a:spAutoFit/>
            </a:bodyPr>
            <a:lstStyle/>
            <a:p>
              <a:r>
                <a:rPr lang="en-US" altLang="zh-CN" sz="1000" b="1">
                  <a:solidFill>
                    <a:srgbClr val="C00000"/>
                  </a:solidFill>
                </a:rPr>
                <a:t>Alpha 21264 </a:t>
              </a:r>
              <a:r>
                <a:rPr lang="zh-CN" altLang="en-US" sz="1000" b="1">
                  <a:solidFill>
                    <a:srgbClr val="C00000"/>
                  </a:solidFill>
                </a:rPr>
                <a:t>竞赛预测器</a:t>
              </a:r>
            </a:p>
          </p:txBody>
        </p:sp>
        <p:sp>
          <p:nvSpPr>
            <p:cNvPr id="189487" name="TextBox 47"/>
            <p:cNvSpPr txBox="1">
              <a:spLocks noChangeArrowheads="1"/>
            </p:cNvSpPr>
            <p:nvPr/>
          </p:nvSpPr>
          <p:spPr bwMode="auto">
            <a:xfrm>
              <a:off x="5236385" y="3342028"/>
              <a:ext cx="963454" cy="246221"/>
            </a:xfrm>
            <a:prstGeom prst="rect">
              <a:avLst/>
            </a:prstGeom>
            <a:noFill/>
            <a:ln w="9525">
              <a:noFill/>
              <a:miter lim="800000"/>
              <a:headEnd/>
              <a:tailEnd/>
            </a:ln>
          </p:spPr>
          <p:txBody>
            <a:bodyPr>
              <a:spAutoFit/>
            </a:bodyPr>
            <a:lstStyle/>
            <a:p>
              <a:r>
                <a:rPr lang="zh-CN" altLang="en-US" sz="1000">
                  <a:solidFill>
                    <a:srgbClr val="C00000"/>
                  </a:solidFill>
                </a:rPr>
                <a:t>局部预测器</a:t>
              </a:r>
            </a:p>
          </p:txBody>
        </p:sp>
        <p:sp>
          <p:nvSpPr>
            <p:cNvPr id="189488" name="TextBox 48"/>
            <p:cNvSpPr txBox="1">
              <a:spLocks noChangeArrowheads="1"/>
            </p:cNvSpPr>
            <p:nvPr/>
          </p:nvSpPr>
          <p:spPr bwMode="auto">
            <a:xfrm>
              <a:off x="2062654" y="5578820"/>
              <a:ext cx="963454" cy="246221"/>
            </a:xfrm>
            <a:prstGeom prst="rect">
              <a:avLst/>
            </a:prstGeom>
            <a:noFill/>
            <a:ln w="9525">
              <a:noFill/>
              <a:miter lim="800000"/>
              <a:headEnd/>
              <a:tailEnd/>
            </a:ln>
          </p:spPr>
          <p:txBody>
            <a:bodyPr>
              <a:spAutoFit/>
            </a:bodyPr>
            <a:lstStyle/>
            <a:p>
              <a:r>
                <a:rPr lang="zh-CN" altLang="en-US" sz="1000">
                  <a:solidFill>
                    <a:srgbClr val="C00000"/>
                  </a:solidFill>
                </a:rPr>
                <a:t>选择器</a:t>
              </a:r>
            </a:p>
          </p:txBody>
        </p:sp>
      </p:grpSp>
    </p:spTree>
    <p:extLst>
      <p:ext uri="{BB962C8B-B14F-4D97-AF65-F5344CB8AC3E}">
        <p14:creationId xmlns:p14="http://schemas.microsoft.com/office/powerpoint/2010/main" val="312552307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标题 1"/>
          <p:cNvSpPr>
            <a:spLocks noGrp="1"/>
          </p:cNvSpPr>
          <p:nvPr>
            <p:ph type="title"/>
          </p:nvPr>
        </p:nvSpPr>
        <p:spPr/>
        <p:txBody>
          <a:bodyPr/>
          <a:lstStyle/>
          <a:p>
            <a:r>
              <a:rPr lang="zh-CN" altLang="en-US" smtClean="0"/>
              <a:t>选择器状态转移图</a:t>
            </a:r>
            <a:endParaRPr lang="zh-CN" altLang="en-US"/>
          </a:p>
        </p:txBody>
      </p:sp>
      <p:grpSp>
        <p:nvGrpSpPr>
          <p:cNvPr id="180229" name="组合 74"/>
          <p:cNvGrpSpPr>
            <a:grpSpLocks/>
          </p:cNvGrpSpPr>
          <p:nvPr/>
        </p:nvGrpSpPr>
        <p:grpSpPr bwMode="auto">
          <a:xfrm>
            <a:off x="1835150" y="1268413"/>
            <a:ext cx="4851400" cy="4279900"/>
            <a:chOff x="1835696" y="1268760"/>
            <a:chExt cx="4850992" cy="4280153"/>
          </a:xfrm>
        </p:grpSpPr>
        <p:sp>
          <p:nvSpPr>
            <p:cNvPr id="180233" name="椭圆 5"/>
            <p:cNvSpPr>
              <a:spLocks noChangeArrowheads="1"/>
            </p:cNvSpPr>
            <p:nvPr/>
          </p:nvSpPr>
          <p:spPr bwMode="auto">
            <a:xfrm>
              <a:off x="1835696" y="2028285"/>
              <a:ext cx="1656184" cy="936104"/>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4" name="椭圆 6"/>
            <p:cNvSpPr>
              <a:spLocks noChangeArrowheads="1"/>
            </p:cNvSpPr>
            <p:nvPr/>
          </p:nvSpPr>
          <p:spPr bwMode="auto">
            <a:xfrm>
              <a:off x="4837812" y="2023444"/>
              <a:ext cx="1656184" cy="936104"/>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5" name="椭圆 7"/>
            <p:cNvSpPr>
              <a:spLocks noChangeArrowheads="1"/>
            </p:cNvSpPr>
            <p:nvPr/>
          </p:nvSpPr>
          <p:spPr bwMode="auto">
            <a:xfrm>
              <a:off x="1835696" y="3900493"/>
              <a:ext cx="1656184" cy="936104"/>
            </a:xfrm>
            <a:prstGeom prst="ellipse">
              <a:avLst/>
            </a:prstGeom>
            <a:solidFill>
              <a:srgbClr val="FFFF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0236" name="椭圆 9"/>
            <p:cNvSpPr>
              <a:spLocks noChangeArrowheads="1"/>
            </p:cNvSpPr>
            <p:nvPr/>
          </p:nvSpPr>
          <p:spPr bwMode="auto">
            <a:xfrm>
              <a:off x="4860032" y="3900493"/>
              <a:ext cx="1656184" cy="936104"/>
            </a:xfrm>
            <a:prstGeom prst="ellipse">
              <a:avLst/>
            </a:prstGeom>
            <a:solidFill>
              <a:srgbClr val="FFFF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80237" name="曲线连接符 11"/>
            <p:cNvCxnSpPr>
              <a:cxnSpLocks noChangeShapeType="1"/>
              <a:stCxn id="180233" idx="1"/>
              <a:endCxn id="180233" idx="7"/>
            </p:cNvCxnSpPr>
            <p:nvPr/>
          </p:nvCxnSpPr>
          <p:spPr bwMode="auto">
            <a:xfrm rot="5400000" flipH="1" flipV="1">
              <a:off x="2663788" y="1579825"/>
              <a:ext cx="12700" cy="1171098"/>
            </a:xfrm>
            <a:prstGeom prst="curvedConnector3">
              <a:avLst>
                <a:gd name="adj1" fmla="val 4967440"/>
              </a:avLst>
            </a:prstGeom>
            <a:noFill/>
            <a:ln w="9525" algn="ctr">
              <a:solidFill>
                <a:schemeClr val="tx1"/>
              </a:solidFill>
              <a:round/>
              <a:headEnd/>
              <a:tailEnd type="triangle" w="med" len="med"/>
            </a:ln>
          </p:spPr>
        </p:cxnSp>
        <p:cxnSp>
          <p:nvCxnSpPr>
            <p:cNvPr id="180238" name="曲线连接符 20"/>
            <p:cNvCxnSpPr>
              <a:cxnSpLocks noChangeShapeType="1"/>
              <a:stCxn id="180234" idx="1"/>
              <a:endCxn id="180234" idx="7"/>
            </p:cNvCxnSpPr>
            <p:nvPr/>
          </p:nvCxnSpPr>
          <p:spPr bwMode="auto">
            <a:xfrm rot="5400000" flipH="1" flipV="1">
              <a:off x="5665904" y="1574984"/>
              <a:ext cx="12700" cy="1171098"/>
            </a:xfrm>
            <a:prstGeom prst="curvedConnector3">
              <a:avLst>
                <a:gd name="adj1" fmla="val 4535440"/>
              </a:avLst>
            </a:prstGeom>
            <a:noFill/>
            <a:ln w="9525" algn="ctr">
              <a:solidFill>
                <a:schemeClr val="tx1"/>
              </a:solidFill>
              <a:round/>
              <a:headEnd/>
              <a:tailEnd type="triangle" w="med" len="med"/>
            </a:ln>
          </p:spPr>
        </p:cxnSp>
        <p:cxnSp>
          <p:nvCxnSpPr>
            <p:cNvPr id="180239" name="曲线连接符 23"/>
            <p:cNvCxnSpPr>
              <a:cxnSpLocks noChangeShapeType="1"/>
              <a:stCxn id="180235" idx="3"/>
              <a:endCxn id="180235" idx="5"/>
            </p:cNvCxnSpPr>
            <p:nvPr/>
          </p:nvCxnSpPr>
          <p:spPr bwMode="auto">
            <a:xfrm rot="16200000" flipH="1">
              <a:off x="2663788" y="4113959"/>
              <a:ext cx="12700" cy="1171098"/>
            </a:xfrm>
            <a:prstGeom prst="curvedConnector3">
              <a:avLst>
                <a:gd name="adj1" fmla="val 4103440"/>
              </a:avLst>
            </a:prstGeom>
            <a:noFill/>
            <a:ln w="9525" algn="ctr">
              <a:solidFill>
                <a:schemeClr val="tx1"/>
              </a:solidFill>
              <a:round/>
              <a:headEnd/>
              <a:tailEnd type="triangle" w="med" len="med"/>
            </a:ln>
          </p:spPr>
        </p:cxnSp>
        <p:cxnSp>
          <p:nvCxnSpPr>
            <p:cNvPr id="180240" name="直接箭头连接符 29"/>
            <p:cNvCxnSpPr>
              <a:cxnSpLocks noChangeShapeType="1"/>
              <a:stCxn id="180235" idx="7"/>
              <a:endCxn id="180236" idx="1"/>
            </p:cNvCxnSpPr>
            <p:nvPr/>
          </p:nvCxnSpPr>
          <p:spPr bwMode="auto">
            <a:xfrm>
              <a:off x="3249337" y="4037582"/>
              <a:ext cx="1853238" cy="0"/>
            </a:xfrm>
            <a:prstGeom prst="straightConnector1">
              <a:avLst/>
            </a:prstGeom>
            <a:noFill/>
            <a:ln w="9525" algn="ctr">
              <a:solidFill>
                <a:schemeClr val="tx1"/>
              </a:solidFill>
              <a:round/>
              <a:headEnd/>
              <a:tailEnd type="triangle" w="med" len="med"/>
            </a:ln>
          </p:spPr>
        </p:cxnSp>
        <p:cxnSp>
          <p:nvCxnSpPr>
            <p:cNvPr id="180241" name="直接箭头连接符 31"/>
            <p:cNvCxnSpPr>
              <a:cxnSpLocks noChangeShapeType="1"/>
              <a:stCxn id="180236" idx="3"/>
              <a:endCxn id="180235" idx="5"/>
            </p:cNvCxnSpPr>
            <p:nvPr/>
          </p:nvCxnSpPr>
          <p:spPr bwMode="auto">
            <a:xfrm flipH="1">
              <a:off x="3249337" y="4699508"/>
              <a:ext cx="1853238" cy="0"/>
            </a:xfrm>
            <a:prstGeom prst="straightConnector1">
              <a:avLst/>
            </a:prstGeom>
            <a:noFill/>
            <a:ln w="9525" algn="ctr">
              <a:solidFill>
                <a:schemeClr val="tx1"/>
              </a:solidFill>
              <a:round/>
              <a:headEnd/>
              <a:tailEnd type="triangle" w="med" len="med"/>
            </a:ln>
          </p:spPr>
        </p:cxnSp>
        <p:cxnSp>
          <p:nvCxnSpPr>
            <p:cNvPr id="180242" name="直接箭头连接符 42"/>
            <p:cNvCxnSpPr>
              <a:cxnSpLocks noChangeShapeType="1"/>
              <a:stCxn id="180234" idx="3"/>
              <a:endCxn id="180236" idx="1"/>
            </p:cNvCxnSpPr>
            <p:nvPr/>
          </p:nvCxnSpPr>
          <p:spPr bwMode="auto">
            <a:xfrm>
              <a:off x="5080355" y="2822459"/>
              <a:ext cx="22220" cy="1215123"/>
            </a:xfrm>
            <a:prstGeom prst="straightConnector1">
              <a:avLst/>
            </a:prstGeom>
            <a:noFill/>
            <a:ln w="9525" algn="ctr">
              <a:solidFill>
                <a:schemeClr val="tx1"/>
              </a:solidFill>
              <a:round/>
              <a:headEnd/>
              <a:tailEnd type="triangle" w="med" len="med"/>
            </a:ln>
          </p:spPr>
        </p:cxnSp>
        <p:cxnSp>
          <p:nvCxnSpPr>
            <p:cNvPr id="180243" name="直接箭头连接符 44"/>
            <p:cNvCxnSpPr>
              <a:cxnSpLocks noChangeShapeType="1"/>
              <a:stCxn id="180236" idx="7"/>
              <a:endCxn id="180234" idx="5"/>
            </p:cNvCxnSpPr>
            <p:nvPr/>
          </p:nvCxnSpPr>
          <p:spPr bwMode="auto">
            <a:xfrm flipH="1" flipV="1">
              <a:off x="6251453" y="2822459"/>
              <a:ext cx="22220" cy="1215123"/>
            </a:xfrm>
            <a:prstGeom prst="straightConnector1">
              <a:avLst/>
            </a:prstGeom>
            <a:noFill/>
            <a:ln w="9525" algn="ctr">
              <a:solidFill>
                <a:schemeClr val="tx1"/>
              </a:solidFill>
              <a:round/>
              <a:headEnd/>
              <a:tailEnd type="triangle" w="med" len="med"/>
            </a:ln>
          </p:spPr>
        </p:cxnSp>
        <p:cxnSp>
          <p:nvCxnSpPr>
            <p:cNvPr id="180244" name="直接箭头连接符 49"/>
            <p:cNvCxnSpPr>
              <a:cxnSpLocks noChangeShapeType="1"/>
              <a:stCxn id="180233" idx="7"/>
              <a:endCxn id="180234" idx="1"/>
            </p:cNvCxnSpPr>
            <p:nvPr/>
          </p:nvCxnSpPr>
          <p:spPr bwMode="auto">
            <a:xfrm flipV="1">
              <a:off x="3249337" y="2160533"/>
              <a:ext cx="1831018" cy="4841"/>
            </a:xfrm>
            <a:prstGeom prst="straightConnector1">
              <a:avLst/>
            </a:prstGeom>
            <a:noFill/>
            <a:ln w="9525" algn="ctr">
              <a:solidFill>
                <a:schemeClr val="tx1"/>
              </a:solidFill>
              <a:round/>
              <a:headEnd/>
              <a:tailEnd type="triangle" w="med" len="med"/>
            </a:ln>
          </p:spPr>
        </p:cxnSp>
        <p:cxnSp>
          <p:nvCxnSpPr>
            <p:cNvPr id="180245" name="直接箭头连接符 51"/>
            <p:cNvCxnSpPr>
              <a:cxnSpLocks noChangeShapeType="1"/>
              <a:endCxn id="180233" idx="5"/>
            </p:cNvCxnSpPr>
            <p:nvPr/>
          </p:nvCxnSpPr>
          <p:spPr bwMode="auto">
            <a:xfrm flipH="1" flipV="1">
              <a:off x="3249337" y="2827300"/>
              <a:ext cx="1831018" cy="6349"/>
            </a:xfrm>
            <a:prstGeom prst="straightConnector1">
              <a:avLst/>
            </a:prstGeom>
            <a:noFill/>
            <a:ln w="9525" algn="ctr">
              <a:solidFill>
                <a:schemeClr val="tx1"/>
              </a:solidFill>
              <a:round/>
              <a:headEnd/>
              <a:tailEnd type="triangle" w="med" len="med"/>
            </a:ln>
          </p:spPr>
        </p:cxnSp>
        <p:sp>
          <p:nvSpPr>
            <p:cNvPr id="180246" name="文本框 55"/>
            <p:cNvSpPr txBox="1">
              <a:spLocks noChangeArrowheads="1"/>
            </p:cNvSpPr>
            <p:nvPr/>
          </p:nvSpPr>
          <p:spPr bwMode="auto">
            <a:xfrm>
              <a:off x="4715698" y="3304684"/>
              <a:ext cx="492291"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47" name="文本框 57"/>
            <p:cNvSpPr txBox="1">
              <a:spLocks noChangeArrowheads="1"/>
            </p:cNvSpPr>
            <p:nvPr/>
          </p:nvSpPr>
          <p:spPr bwMode="auto">
            <a:xfrm>
              <a:off x="5378394" y="1330568"/>
              <a:ext cx="868459" cy="276999"/>
            </a:xfrm>
            <a:prstGeom prst="rect">
              <a:avLst/>
            </a:prstGeom>
            <a:noFill/>
            <a:ln w="9525">
              <a:noFill/>
              <a:miter lim="800000"/>
              <a:headEnd/>
              <a:tailEnd/>
            </a:ln>
          </p:spPr>
          <p:txBody>
            <a:bodyPr>
              <a:spAutoFit/>
            </a:bodyPr>
            <a:lstStyle/>
            <a:p>
              <a:r>
                <a:rPr lang="en-US" altLang="zh-CN" sz="1200">
                  <a:solidFill>
                    <a:schemeClr val="tx1"/>
                  </a:solidFill>
                </a:rPr>
                <a:t>0/0, 1/1</a:t>
              </a:r>
              <a:endParaRPr lang="zh-CN" altLang="en-US" sz="1200">
                <a:solidFill>
                  <a:schemeClr val="tx1"/>
                </a:solidFill>
              </a:endParaRPr>
            </a:p>
          </p:txBody>
        </p:sp>
        <p:sp>
          <p:nvSpPr>
            <p:cNvPr id="180248" name="文本框 58"/>
            <p:cNvSpPr txBox="1">
              <a:spLocks noChangeArrowheads="1"/>
            </p:cNvSpPr>
            <p:nvPr/>
          </p:nvSpPr>
          <p:spPr bwMode="auto">
            <a:xfrm>
              <a:off x="2084590" y="1268760"/>
              <a:ext cx="975242" cy="276999"/>
            </a:xfrm>
            <a:prstGeom prst="rect">
              <a:avLst/>
            </a:prstGeom>
            <a:noFill/>
            <a:ln w="9525">
              <a:noFill/>
              <a:miter lim="800000"/>
              <a:headEnd/>
              <a:tailEnd/>
            </a:ln>
          </p:spPr>
          <p:txBody>
            <a:bodyPr>
              <a:spAutoFit/>
            </a:bodyPr>
            <a:lstStyle/>
            <a:p>
              <a:r>
                <a:rPr lang="en-US" altLang="zh-CN" sz="1200">
                  <a:solidFill>
                    <a:schemeClr val="tx1"/>
                  </a:solidFill>
                </a:rPr>
                <a:t>0/0, 1/0, 1/1</a:t>
              </a:r>
              <a:endParaRPr lang="zh-CN" altLang="en-US" sz="1200">
                <a:solidFill>
                  <a:schemeClr val="tx1"/>
                </a:solidFill>
              </a:endParaRPr>
            </a:p>
          </p:txBody>
        </p:sp>
        <p:sp>
          <p:nvSpPr>
            <p:cNvPr id="180249" name="文本框 64"/>
            <p:cNvSpPr txBox="1">
              <a:spLocks noChangeArrowheads="1"/>
            </p:cNvSpPr>
            <p:nvPr/>
          </p:nvSpPr>
          <p:spPr bwMode="auto">
            <a:xfrm>
              <a:off x="5356650" y="5239891"/>
              <a:ext cx="868459" cy="276999"/>
            </a:xfrm>
            <a:prstGeom prst="rect">
              <a:avLst/>
            </a:prstGeom>
            <a:noFill/>
            <a:ln w="9525">
              <a:noFill/>
              <a:miter lim="800000"/>
              <a:headEnd/>
              <a:tailEnd/>
            </a:ln>
          </p:spPr>
          <p:txBody>
            <a:bodyPr>
              <a:spAutoFit/>
            </a:bodyPr>
            <a:lstStyle/>
            <a:p>
              <a:r>
                <a:rPr lang="en-US" altLang="zh-CN" sz="1200">
                  <a:solidFill>
                    <a:schemeClr val="tx1"/>
                  </a:solidFill>
                </a:rPr>
                <a:t>0/0, 1/1</a:t>
              </a:r>
              <a:endParaRPr lang="zh-CN" altLang="en-US" sz="1200">
                <a:solidFill>
                  <a:schemeClr val="tx1"/>
                </a:solidFill>
              </a:endParaRPr>
            </a:p>
          </p:txBody>
        </p:sp>
        <p:cxnSp>
          <p:nvCxnSpPr>
            <p:cNvPr id="180250" name="曲线连接符 66"/>
            <p:cNvCxnSpPr>
              <a:cxnSpLocks noChangeShapeType="1"/>
              <a:stCxn id="180236" idx="3"/>
              <a:endCxn id="180236" idx="5"/>
            </p:cNvCxnSpPr>
            <p:nvPr/>
          </p:nvCxnSpPr>
          <p:spPr bwMode="auto">
            <a:xfrm rot="16200000" flipH="1">
              <a:off x="5688124" y="4113959"/>
              <a:ext cx="12700" cy="1171098"/>
            </a:xfrm>
            <a:prstGeom prst="curvedConnector3">
              <a:avLst>
                <a:gd name="adj1" fmla="val 4247440"/>
              </a:avLst>
            </a:prstGeom>
            <a:noFill/>
            <a:ln w="9525" algn="ctr">
              <a:solidFill>
                <a:schemeClr val="tx1"/>
              </a:solidFill>
              <a:round/>
              <a:headEnd/>
              <a:tailEnd type="triangle" w="med" len="med"/>
            </a:ln>
          </p:spPr>
        </p:cxnSp>
        <p:sp>
          <p:nvSpPr>
            <p:cNvPr id="180251" name="文本框 68"/>
            <p:cNvSpPr txBox="1">
              <a:spLocks noChangeArrowheads="1"/>
            </p:cNvSpPr>
            <p:nvPr/>
          </p:nvSpPr>
          <p:spPr bwMode="auto">
            <a:xfrm>
              <a:off x="2084589" y="5271914"/>
              <a:ext cx="975242" cy="276999"/>
            </a:xfrm>
            <a:prstGeom prst="rect">
              <a:avLst/>
            </a:prstGeom>
            <a:noFill/>
            <a:ln w="9525">
              <a:noFill/>
              <a:miter lim="800000"/>
              <a:headEnd/>
              <a:tailEnd/>
            </a:ln>
          </p:spPr>
          <p:txBody>
            <a:bodyPr>
              <a:spAutoFit/>
            </a:bodyPr>
            <a:lstStyle/>
            <a:p>
              <a:r>
                <a:rPr lang="en-US" altLang="zh-CN" sz="1200">
                  <a:solidFill>
                    <a:schemeClr val="tx1"/>
                  </a:solidFill>
                </a:rPr>
                <a:t>0/0, 0/1, 1/1</a:t>
              </a:r>
              <a:endParaRPr lang="zh-CN" altLang="en-US" sz="1200">
                <a:solidFill>
                  <a:schemeClr val="tx1"/>
                </a:solidFill>
              </a:endParaRPr>
            </a:p>
          </p:txBody>
        </p:sp>
        <p:sp>
          <p:nvSpPr>
            <p:cNvPr id="180252" name="文本框 69"/>
            <p:cNvSpPr txBox="1">
              <a:spLocks noChangeArrowheads="1"/>
            </p:cNvSpPr>
            <p:nvPr/>
          </p:nvSpPr>
          <p:spPr bwMode="auto">
            <a:xfrm>
              <a:off x="3851920" y="2820373"/>
              <a:ext cx="572876" cy="307777"/>
            </a:xfrm>
            <a:prstGeom prst="rect">
              <a:avLst/>
            </a:prstGeom>
            <a:noFill/>
            <a:ln w="9525">
              <a:noFill/>
              <a:miter lim="800000"/>
              <a:headEnd/>
              <a:tailEnd/>
            </a:ln>
          </p:spPr>
          <p:txBody>
            <a:bodyPr wrap="square">
              <a:spAutoFit/>
            </a:bodyPr>
            <a:lstStyle/>
            <a:p>
              <a:r>
                <a:rPr lang="en-US" altLang="zh-CN" sz="1400">
                  <a:solidFill>
                    <a:schemeClr val="tx1"/>
                  </a:solidFill>
                </a:rPr>
                <a:t>1/0</a:t>
              </a:r>
              <a:endParaRPr lang="zh-CN" altLang="en-US" sz="1400">
                <a:solidFill>
                  <a:schemeClr val="tx1"/>
                </a:solidFill>
              </a:endParaRPr>
            </a:p>
          </p:txBody>
        </p:sp>
        <p:sp>
          <p:nvSpPr>
            <p:cNvPr id="180253" name="文本框 70"/>
            <p:cNvSpPr txBox="1">
              <a:spLocks noChangeArrowheads="1"/>
            </p:cNvSpPr>
            <p:nvPr/>
          </p:nvSpPr>
          <p:spPr bwMode="auto">
            <a:xfrm>
              <a:off x="3849611" y="3804123"/>
              <a:ext cx="563336" cy="307777"/>
            </a:xfrm>
            <a:prstGeom prst="rect">
              <a:avLst/>
            </a:prstGeom>
            <a:noFill/>
            <a:ln w="9525">
              <a:noFill/>
              <a:miter lim="800000"/>
              <a:headEnd/>
              <a:tailEnd/>
            </a:ln>
          </p:spPr>
          <p:txBody>
            <a:bodyPr wrap="square">
              <a:spAutoFit/>
            </a:bodyPr>
            <a:lstStyle/>
            <a:p>
              <a:r>
                <a:rPr lang="en-US" altLang="zh-CN" sz="1400" dirty="0">
                  <a:solidFill>
                    <a:schemeClr val="tx1"/>
                  </a:solidFill>
                </a:rPr>
                <a:t>1/0</a:t>
              </a:r>
              <a:endParaRPr lang="zh-CN" altLang="en-US" sz="1400" dirty="0">
                <a:solidFill>
                  <a:schemeClr val="tx1"/>
                </a:solidFill>
              </a:endParaRPr>
            </a:p>
          </p:txBody>
        </p:sp>
        <p:sp>
          <p:nvSpPr>
            <p:cNvPr id="180254" name="文本框 71"/>
            <p:cNvSpPr txBox="1">
              <a:spLocks noChangeArrowheads="1"/>
            </p:cNvSpPr>
            <p:nvPr/>
          </p:nvSpPr>
          <p:spPr bwMode="auto">
            <a:xfrm>
              <a:off x="3860190" y="4713555"/>
              <a:ext cx="564607"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55" name="文本框 72"/>
            <p:cNvSpPr txBox="1">
              <a:spLocks noChangeArrowheads="1"/>
            </p:cNvSpPr>
            <p:nvPr/>
          </p:nvSpPr>
          <p:spPr bwMode="auto">
            <a:xfrm>
              <a:off x="3849612" y="1930458"/>
              <a:ext cx="563336" cy="307777"/>
            </a:xfrm>
            <a:prstGeom prst="rect">
              <a:avLst/>
            </a:prstGeom>
            <a:noFill/>
            <a:ln w="9525">
              <a:noFill/>
              <a:miter lim="800000"/>
              <a:headEnd/>
              <a:tailEnd/>
            </a:ln>
          </p:spPr>
          <p:txBody>
            <a:bodyPr wrap="square">
              <a:spAutoFit/>
            </a:bodyPr>
            <a:lstStyle/>
            <a:p>
              <a:r>
                <a:rPr lang="en-US" altLang="zh-CN" sz="1400" dirty="0">
                  <a:solidFill>
                    <a:schemeClr val="tx1"/>
                  </a:solidFill>
                </a:rPr>
                <a:t>0/1</a:t>
              </a:r>
              <a:endParaRPr lang="zh-CN" altLang="en-US" sz="1400" dirty="0">
                <a:solidFill>
                  <a:schemeClr val="tx1"/>
                </a:solidFill>
              </a:endParaRPr>
            </a:p>
          </p:txBody>
        </p:sp>
        <p:sp>
          <p:nvSpPr>
            <p:cNvPr id="180256" name="文本框 73"/>
            <p:cNvSpPr txBox="1">
              <a:spLocks noChangeArrowheads="1"/>
            </p:cNvSpPr>
            <p:nvPr/>
          </p:nvSpPr>
          <p:spPr bwMode="auto">
            <a:xfrm>
              <a:off x="6113603" y="3278147"/>
              <a:ext cx="573085" cy="307795"/>
            </a:xfrm>
            <a:prstGeom prst="rect">
              <a:avLst/>
            </a:prstGeom>
            <a:noFill/>
            <a:ln w="9525">
              <a:noFill/>
              <a:miter lim="800000"/>
              <a:headEnd/>
              <a:tailEnd/>
            </a:ln>
          </p:spPr>
          <p:txBody>
            <a:bodyPr wrap="square">
              <a:spAutoFit/>
            </a:bodyPr>
            <a:lstStyle/>
            <a:p>
              <a:r>
                <a:rPr lang="en-US" altLang="zh-CN" sz="1400" dirty="0">
                  <a:solidFill>
                    <a:schemeClr val="tx1"/>
                  </a:solidFill>
                </a:rPr>
                <a:t>1/0</a:t>
              </a:r>
              <a:endParaRPr lang="zh-CN" altLang="en-US" sz="1400" dirty="0">
                <a:solidFill>
                  <a:schemeClr val="tx1"/>
                </a:solidFill>
              </a:endParaRPr>
            </a:p>
          </p:txBody>
        </p:sp>
      </p:grpSp>
      <p:cxnSp>
        <p:nvCxnSpPr>
          <p:cNvPr id="180230" name="直接连接符 2"/>
          <p:cNvCxnSpPr>
            <a:cxnSpLocks noChangeShapeType="1"/>
          </p:cNvCxnSpPr>
          <p:nvPr/>
        </p:nvCxnSpPr>
        <p:spPr bwMode="auto">
          <a:xfrm>
            <a:off x="908050" y="3429000"/>
            <a:ext cx="7056438" cy="0"/>
          </a:xfrm>
          <a:prstGeom prst="line">
            <a:avLst/>
          </a:prstGeom>
          <a:noFill/>
          <a:ln w="9525" algn="ctr">
            <a:solidFill>
              <a:schemeClr val="tx1"/>
            </a:solidFill>
            <a:prstDash val="dash"/>
            <a:round/>
            <a:headEnd/>
            <a:tailEnd/>
          </a:ln>
        </p:spPr>
      </p:cxnSp>
      <p:sp>
        <p:nvSpPr>
          <p:cNvPr id="180231" name="文本框 3"/>
          <p:cNvSpPr txBox="1">
            <a:spLocks noChangeArrowheads="1"/>
          </p:cNvSpPr>
          <p:nvPr/>
        </p:nvSpPr>
        <p:spPr bwMode="auto">
          <a:xfrm>
            <a:off x="6764338" y="2062163"/>
            <a:ext cx="1582737" cy="646112"/>
          </a:xfrm>
          <a:prstGeom prst="rect">
            <a:avLst/>
          </a:prstGeom>
          <a:noFill/>
          <a:ln w="9525">
            <a:noFill/>
            <a:miter lim="800000"/>
            <a:headEnd/>
            <a:tailEnd/>
          </a:ln>
        </p:spPr>
        <p:txBody>
          <a:bodyPr>
            <a:spAutoFit/>
          </a:bodyPr>
          <a:lstStyle/>
          <a:p>
            <a:r>
              <a:rPr lang="zh-CN" altLang="en-US" dirty="0">
                <a:solidFill>
                  <a:schemeClr val="tx1"/>
                </a:solidFill>
              </a:rPr>
              <a:t>选择局部预测器预测</a:t>
            </a:r>
            <a:r>
              <a:rPr lang="zh-CN" altLang="en-US" dirty="0" smtClean="0">
                <a:solidFill>
                  <a:schemeClr val="tx1"/>
                </a:solidFill>
              </a:rPr>
              <a:t>结果</a:t>
            </a:r>
            <a:endParaRPr lang="zh-CN" altLang="en-US" dirty="0"/>
          </a:p>
        </p:txBody>
      </p:sp>
      <p:sp>
        <p:nvSpPr>
          <p:cNvPr id="180232" name="文本框 32"/>
          <p:cNvSpPr txBox="1">
            <a:spLocks noChangeArrowheads="1"/>
          </p:cNvSpPr>
          <p:nvPr/>
        </p:nvSpPr>
        <p:spPr bwMode="auto">
          <a:xfrm>
            <a:off x="6875463" y="4149725"/>
            <a:ext cx="1584325" cy="646113"/>
          </a:xfrm>
          <a:prstGeom prst="rect">
            <a:avLst/>
          </a:prstGeom>
          <a:noFill/>
          <a:ln w="9525">
            <a:noFill/>
            <a:miter lim="800000"/>
            <a:headEnd/>
            <a:tailEnd/>
          </a:ln>
        </p:spPr>
        <p:txBody>
          <a:bodyPr>
            <a:spAutoFit/>
          </a:bodyPr>
          <a:lstStyle/>
          <a:p>
            <a:r>
              <a:rPr lang="zh-CN" altLang="en-US" dirty="0">
                <a:solidFill>
                  <a:schemeClr val="tx1"/>
                </a:solidFill>
              </a:rPr>
              <a:t>选择全局预测器预测</a:t>
            </a:r>
            <a:r>
              <a:rPr lang="zh-CN" altLang="en-US" dirty="0" smtClean="0">
                <a:solidFill>
                  <a:schemeClr val="tx1"/>
                </a:solidFill>
              </a:rPr>
              <a:t>结果</a:t>
            </a:r>
            <a:endParaRPr lang="zh-CN" altLang="en-US" dirty="0"/>
          </a:p>
        </p:txBody>
      </p:sp>
    </p:spTree>
    <p:extLst>
      <p:ext uri="{BB962C8B-B14F-4D97-AF65-F5344CB8AC3E}">
        <p14:creationId xmlns:p14="http://schemas.microsoft.com/office/powerpoint/2010/main" val="72156399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Text Box 2"/>
          <p:cNvSpPr txBox="1">
            <a:spLocks noChangeArrowheads="1"/>
          </p:cNvSpPr>
          <p:nvPr/>
        </p:nvSpPr>
        <p:spPr bwMode="auto">
          <a:xfrm>
            <a:off x="684213" y="1125538"/>
            <a:ext cx="8270875" cy="5111750"/>
          </a:xfrm>
          <a:prstGeom prst="rect">
            <a:avLst/>
          </a:prstGeom>
          <a:noFill/>
          <a:ln w="9525">
            <a:noFill/>
            <a:round/>
            <a:headEnd/>
            <a:tailEnd/>
          </a:ln>
        </p:spPr>
        <p:txBody>
          <a:bodyPr lIns="90000" tIns="46800" rIns="90000" bIns="46800"/>
          <a:lstStyle/>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altLang="zh-CN" sz="2400">
              <a:solidFill>
                <a:srgbClr val="003399"/>
              </a:solidFill>
            </a:endParaRPr>
          </a:p>
          <a:p>
            <a:pPr marL="342900" indent="-341313" algn="ctr" eaLnBrk="1" hangingPunct="1">
              <a:lnSpc>
                <a:spcPct val="90000"/>
              </a:lnSpc>
              <a:spcBef>
                <a:spcPts val="600"/>
              </a:spcBef>
              <a:buSzPct val="60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sz="2400">
                <a:solidFill>
                  <a:srgbClr val="003399"/>
                </a:solidFill>
              </a:rPr>
              <a:t>Branch predictor performance</a:t>
            </a:r>
          </a:p>
        </p:txBody>
      </p:sp>
      <p:pic>
        <p:nvPicPr>
          <p:cNvPr id="181252" name="Picture 3"/>
          <p:cNvPicPr>
            <a:picLocks noChangeAspect="1" noChangeArrowheads="1"/>
          </p:cNvPicPr>
          <p:nvPr/>
        </p:nvPicPr>
        <p:blipFill>
          <a:blip r:embed="rId3"/>
          <a:srcRect/>
          <a:stretch>
            <a:fillRect/>
          </a:stretch>
        </p:blipFill>
        <p:spPr bwMode="auto">
          <a:xfrm>
            <a:off x="390525" y="952500"/>
            <a:ext cx="8362950" cy="4657725"/>
          </a:xfrm>
          <a:prstGeom prst="rect">
            <a:avLst/>
          </a:prstGeom>
          <a:noFill/>
          <a:ln w="9525">
            <a:noFill/>
            <a:round/>
            <a:headEnd/>
            <a:tailEnd/>
          </a:ln>
        </p:spPr>
      </p:pic>
      <p:sp>
        <p:nvSpPr>
          <p:cNvPr id="18125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AD8F8F9-80FD-4F45-AF75-39C49A18E31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8125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125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1DCEC3-9B9D-4254-95ED-8A2048E97E8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172</a:t>
            </a:fld>
            <a:endParaRPr lang="zh-CN" altLang="zh-CN" sz="1200">
              <a:solidFill>
                <a:srgbClr val="898989"/>
              </a:solidFill>
            </a:endParaRPr>
          </a:p>
        </p:txBody>
      </p:sp>
      <p:sp>
        <p:nvSpPr>
          <p:cNvPr id="2" name="标题 1"/>
          <p:cNvSpPr>
            <a:spLocks noGrp="1"/>
          </p:cNvSpPr>
          <p:nvPr>
            <p:ph type="title"/>
          </p:nvPr>
        </p:nvSpPr>
        <p:spPr/>
        <p:txBody>
          <a:bodyPr/>
          <a:lstStyle/>
          <a:p>
            <a:r>
              <a:rPr lang="en-AU" altLang="zh-CN" smtClean="0"/>
              <a:t>Branch Prediction Performance</a:t>
            </a:r>
            <a:endParaRPr lang="zh-CN" altLang="en-US" dirty="0"/>
          </a:p>
        </p:txBody>
      </p:sp>
    </p:spTree>
    <p:extLst>
      <p:ext uri="{BB962C8B-B14F-4D97-AF65-F5344CB8AC3E}">
        <p14:creationId xmlns:p14="http://schemas.microsoft.com/office/powerpoint/2010/main" val="3427474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
          <p:cNvSpPr>
            <a:spLocks noGrp="1" noChangeArrowheads="1"/>
          </p:cNvSpPr>
          <p:nvPr>
            <p:ph type="title"/>
          </p:nvPr>
        </p:nvSpPr>
        <p:spPr/>
        <p:txBody>
          <a:bodyPr/>
          <a:lstStyle/>
          <a:p>
            <a:r>
              <a:rPr lang="en-US" altLang="zh-CN" dirty="0" smtClean="0"/>
              <a:t>04/22-review</a:t>
            </a:r>
          </a:p>
        </p:txBody>
      </p:sp>
      <p:sp>
        <p:nvSpPr>
          <p:cNvPr id="185347" name="Rectangle 2"/>
          <p:cNvSpPr>
            <a:spLocks noGrp="1" noChangeArrowheads="1"/>
          </p:cNvSpPr>
          <p:nvPr>
            <p:ph idx="1"/>
          </p:nvPr>
        </p:nvSpPr>
        <p:spPr>
          <a:xfrm>
            <a:off x="296091" y="1258432"/>
            <a:ext cx="8543109" cy="5051833"/>
          </a:xfrm>
        </p:spPr>
        <p:txBody>
          <a:bodyPr>
            <a:normAutofit fontScale="92500" lnSpcReduction="20000"/>
          </a:bodyPr>
          <a:lstStyle/>
          <a:p>
            <a:r>
              <a:rPr lang="zh-CN" altLang="zh-CN" dirty="0" smtClean="0"/>
              <a:t>基于BHT表的预测器:</a:t>
            </a:r>
          </a:p>
          <a:p>
            <a:pPr lvl="1"/>
            <a:r>
              <a:rPr lang="en-US" altLang="zh-CN" dirty="0" smtClean="0"/>
              <a:t>Basic 2-bit predictor:</a:t>
            </a:r>
          </a:p>
          <a:p>
            <a:pPr lvl="1"/>
            <a:r>
              <a:rPr lang="en-US" altLang="zh-CN" dirty="0" smtClean="0"/>
              <a:t>Correlating predictor:</a:t>
            </a:r>
          </a:p>
          <a:p>
            <a:pPr lvl="2"/>
            <a:r>
              <a:rPr lang="zh-CN" altLang="en-US" dirty="0" smtClean="0"/>
              <a:t>每个分支对应多个</a:t>
            </a:r>
            <a:r>
              <a:rPr lang="en-US" altLang="zh-CN" dirty="0" smtClean="0"/>
              <a:t>m-bit</a:t>
            </a:r>
            <a:r>
              <a:rPr lang="zh-CN" altLang="en-US" dirty="0" smtClean="0"/>
              <a:t>预测器</a:t>
            </a:r>
            <a:endParaRPr lang="en-US" altLang="zh-CN" dirty="0" smtClean="0"/>
          </a:p>
          <a:p>
            <a:pPr lvl="2"/>
            <a:r>
              <a:rPr lang="zh-CN" altLang="en-US" dirty="0" smtClean="0"/>
              <a:t>最近</a:t>
            </a:r>
            <a:r>
              <a:rPr lang="en-US" altLang="zh-CN" dirty="0" smtClean="0"/>
              <a:t>n</a:t>
            </a:r>
            <a:r>
              <a:rPr lang="zh-CN" altLang="en-US" dirty="0" smtClean="0"/>
              <a:t>次的分支转移的每一种情况分别对应其中一个预测器</a:t>
            </a:r>
            <a:endParaRPr lang="en-US" altLang="zh-CN" dirty="0" smtClean="0"/>
          </a:p>
          <a:p>
            <a:pPr lvl="1"/>
            <a:r>
              <a:rPr lang="en-US" altLang="zh-CN" dirty="0" smtClean="0"/>
              <a:t>Local predictor:</a:t>
            </a:r>
          </a:p>
          <a:p>
            <a:pPr lvl="2"/>
            <a:r>
              <a:rPr lang="zh-CN" altLang="en-US" dirty="0" smtClean="0"/>
              <a:t>每个分支对应多个</a:t>
            </a:r>
            <a:r>
              <a:rPr lang="en-US" altLang="zh-CN" dirty="0" smtClean="0"/>
              <a:t>m-bit</a:t>
            </a:r>
            <a:r>
              <a:rPr lang="zh-CN" altLang="en-US" dirty="0" smtClean="0"/>
              <a:t>预测器</a:t>
            </a:r>
            <a:endParaRPr lang="en-US" altLang="zh-CN" dirty="0" smtClean="0"/>
          </a:p>
          <a:p>
            <a:pPr lvl="2"/>
            <a:r>
              <a:rPr lang="zh-CN" altLang="en-US" dirty="0" smtClean="0"/>
              <a:t>该分支最近</a:t>
            </a:r>
            <a:r>
              <a:rPr lang="en-US" altLang="zh-CN" dirty="0" smtClean="0"/>
              <a:t>n</a:t>
            </a:r>
            <a:r>
              <a:rPr lang="zh-CN" altLang="en-US" dirty="0" smtClean="0"/>
              <a:t>次分支转移的每一种情况分别对应其中一个预测器</a:t>
            </a:r>
            <a:endParaRPr lang="en-US" altLang="zh-CN" dirty="0" smtClean="0"/>
          </a:p>
          <a:p>
            <a:pPr lvl="1"/>
            <a:r>
              <a:rPr lang="en-US" altLang="zh-CN" dirty="0" smtClean="0"/>
              <a:t>Tournament predictor: </a:t>
            </a:r>
          </a:p>
          <a:p>
            <a:pPr lvl="2"/>
            <a:r>
              <a:rPr lang="zh-CN" altLang="en-US" dirty="0" smtClean="0"/>
              <a:t>从多种预测器的预测结果中选择合适的预测结果。</a:t>
            </a:r>
            <a:endParaRPr lang="en-US" altLang="zh-CN" dirty="0" smtClean="0"/>
          </a:p>
          <a:p>
            <a:pPr lvl="2"/>
            <a:r>
              <a:rPr lang="zh-CN" altLang="en-US" dirty="0" smtClean="0"/>
              <a:t>例如：</a:t>
            </a:r>
            <a:r>
              <a:rPr lang="en-US" altLang="zh-CN" dirty="0" smtClean="0"/>
              <a:t>Combine correlating predictor with local predictor</a:t>
            </a:r>
          </a:p>
          <a:p>
            <a:r>
              <a:rPr lang="zh-CN" altLang="zh-CN" dirty="0" smtClean="0"/>
              <a:t>基于BTB的分支预测器</a:t>
            </a:r>
          </a:p>
        </p:txBody>
      </p:sp>
    </p:spTree>
    <p:extLst>
      <p:ext uri="{BB962C8B-B14F-4D97-AF65-F5344CB8AC3E}">
        <p14:creationId xmlns:p14="http://schemas.microsoft.com/office/powerpoint/2010/main" val="1800019505"/>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4" name="Group 3"/>
          <p:cNvGrpSpPr>
            <a:grpSpLocks/>
          </p:cNvGrpSpPr>
          <p:nvPr/>
        </p:nvGrpSpPr>
        <p:grpSpPr bwMode="auto">
          <a:xfrm>
            <a:off x="628650" y="2584450"/>
            <a:ext cx="8089900" cy="4137025"/>
            <a:chOff x="523" y="1405"/>
            <a:chExt cx="5096" cy="2606"/>
          </a:xfrm>
        </p:grpSpPr>
        <p:grpSp>
          <p:nvGrpSpPr>
            <p:cNvPr id="182280" name="Group 4"/>
            <p:cNvGrpSpPr>
              <a:grpSpLocks/>
            </p:cNvGrpSpPr>
            <p:nvPr/>
          </p:nvGrpSpPr>
          <p:grpSpPr bwMode="auto">
            <a:xfrm>
              <a:off x="1740" y="1405"/>
              <a:ext cx="3311" cy="1370"/>
              <a:chOff x="1740" y="1405"/>
              <a:chExt cx="3311" cy="1370"/>
            </a:xfrm>
          </p:grpSpPr>
          <p:grpSp>
            <p:nvGrpSpPr>
              <p:cNvPr id="182292" name="Group 5"/>
              <p:cNvGrpSpPr>
                <a:grpSpLocks/>
              </p:cNvGrpSpPr>
              <p:nvPr/>
            </p:nvGrpSpPr>
            <p:grpSpPr bwMode="auto">
              <a:xfrm>
                <a:off x="1740" y="1623"/>
                <a:ext cx="3311" cy="1151"/>
                <a:chOff x="1740" y="1623"/>
                <a:chExt cx="3311" cy="1151"/>
              </a:xfrm>
            </p:grpSpPr>
            <p:sp>
              <p:nvSpPr>
                <p:cNvPr id="182295" name="Rectangle 6"/>
                <p:cNvSpPr>
                  <a:spLocks noChangeArrowheads="1"/>
                </p:cNvSpPr>
                <p:nvPr/>
              </p:nvSpPr>
              <p:spPr bwMode="auto">
                <a:xfrm>
                  <a:off x="1740" y="1623"/>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6" name="Rectangle 7"/>
                <p:cNvSpPr>
                  <a:spLocks noChangeArrowheads="1"/>
                </p:cNvSpPr>
                <p:nvPr/>
              </p:nvSpPr>
              <p:spPr bwMode="auto">
                <a:xfrm>
                  <a:off x="3276" y="1623"/>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7" name="Rectangle 8"/>
                <p:cNvSpPr>
                  <a:spLocks noChangeArrowheads="1"/>
                </p:cNvSpPr>
                <p:nvPr/>
              </p:nvSpPr>
              <p:spPr bwMode="auto">
                <a:xfrm>
                  <a:off x="4812" y="1623"/>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8" name="Rectangle 9"/>
                <p:cNvSpPr>
                  <a:spLocks noChangeArrowheads="1"/>
                </p:cNvSpPr>
                <p:nvPr/>
              </p:nvSpPr>
              <p:spPr bwMode="auto">
                <a:xfrm>
                  <a:off x="1740" y="1815"/>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99" name="Rectangle 10"/>
                <p:cNvSpPr>
                  <a:spLocks noChangeArrowheads="1"/>
                </p:cNvSpPr>
                <p:nvPr/>
              </p:nvSpPr>
              <p:spPr bwMode="auto">
                <a:xfrm>
                  <a:off x="3276" y="1815"/>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0" name="Rectangle 11"/>
                <p:cNvSpPr>
                  <a:spLocks noChangeArrowheads="1"/>
                </p:cNvSpPr>
                <p:nvPr/>
              </p:nvSpPr>
              <p:spPr bwMode="auto">
                <a:xfrm>
                  <a:off x="4812" y="1815"/>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1" name="Rectangle 12"/>
                <p:cNvSpPr>
                  <a:spLocks noChangeArrowheads="1"/>
                </p:cNvSpPr>
                <p:nvPr/>
              </p:nvSpPr>
              <p:spPr bwMode="auto">
                <a:xfrm>
                  <a:off x="1740" y="2007"/>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2" name="Rectangle 13"/>
                <p:cNvSpPr>
                  <a:spLocks noChangeArrowheads="1"/>
                </p:cNvSpPr>
                <p:nvPr/>
              </p:nvSpPr>
              <p:spPr bwMode="auto">
                <a:xfrm>
                  <a:off x="3276" y="2007"/>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3" name="Rectangle 14"/>
                <p:cNvSpPr>
                  <a:spLocks noChangeArrowheads="1"/>
                </p:cNvSpPr>
                <p:nvPr/>
              </p:nvSpPr>
              <p:spPr bwMode="auto">
                <a:xfrm>
                  <a:off x="4812" y="2007"/>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4" name="Rectangle 15"/>
                <p:cNvSpPr>
                  <a:spLocks noChangeArrowheads="1"/>
                </p:cNvSpPr>
                <p:nvPr/>
              </p:nvSpPr>
              <p:spPr bwMode="auto">
                <a:xfrm>
                  <a:off x="1740" y="2199"/>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5" name="Rectangle 16"/>
                <p:cNvSpPr>
                  <a:spLocks noChangeArrowheads="1"/>
                </p:cNvSpPr>
                <p:nvPr/>
              </p:nvSpPr>
              <p:spPr bwMode="auto">
                <a:xfrm>
                  <a:off x="3276" y="2199"/>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6" name="Rectangle 17"/>
                <p:cNvSpPr>
                  <a:spLocks noChangeArrowheads="1"/>
                </p:cNvSpPr>
                <p:nvPr/>
              </p:nvSpPr>
              <p:spPr bwMode="auto">
                <a:xfrm>
                  <a:off x="4812" y="2199"/>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7" name="Rectangle 18"/>
                <p:cNvSpPr>
                  <a:spLocks noChangeArrowheads="1"/>
                </p:cNvSpPr>
                <p:nvPr/>
              </p:nvSpPr>
              <p:spPr bwMode="auto">
                <a:xfrm>
                  <a:off x="1740" y="2391"/>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8" name="Rectangle 19"/>
                <p:cNvSpPr>
                  <a:spLocks noChangeArrowheads="1"/>
                </p:cNvSpPr>
                <p:nvPr/>
              </p:nvSpPr>
              <p:spPr bwMode="auto">
                <a:xfrm>
                  <a:off x="3276" y="2391"/>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09" name="Rectangle 20"/>
                <p:cNvSpPr>
                  <a:spLocks noChangeArrowheads="1"/>
                </p:cNvSpPr>
                <p:nvPr/>
              </p:nvSpPr>
              <p:spPr bwMode="auto">
                <a:xfrm>
                  <a:off x="4812" y="2391"/>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0" name="Rectangle 21"/>
                <p:cNvSpPr>
                  <a:spLocks noChangeArrowheads="1"/>
                </p:cNvSpPr>
                <p:nvPr/>
              </p:nvSpPr>
              <p:spPr bwMode="auto">
                <a:xfrm>
                  <a:off x="1740" y="2583"/>
                  <a:ext cx="1535" cy="191"/>
                </a:xfrm>
                <a:prstGeom prst="rect">
                  <a:avLst/>
                </a:prstGeom>
                <a:solidFill>
                  <a:srgbClr val="A6F6E5"/>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1" name="Rectangle 22"/>
                <p:cNvSpPr>
                  <a:spLocks noChangeArrowheads="1"/>
                </p:cNvSpPr>
                <p:nvPr/>
              </p:nvSpPr>
              <p:spPr bwMode="auto">
                <a:xfrm>
                  <a:off x="3276" y="2583"/>
                  <a:ext cx="1535" cy="191"/>
                </a:xfrm>
                <a:prstGeom prst="rect">
                  <a:avLst/>
                </a:prstGeom>
                <a:solidFill>
                  <a:srgbClr val="FFFF66"/>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312" name="Rectangle 23"/>
                <p:cNvSpPr>
                  <a:spLocks noChangeArrowheads="1"/>
                </p:cNvSpPr>
                <p:nvPr/>
              </p:nvSpPr>
              <p:spPr bwMode="auto">
                <a:xfrm>
                  <a:off x="4812" y="2583"/>
                  <a:ext cx="239" cy="191"/>
                </a:xfrm>
                <a:prstGeom prst="rect">
                  <a:avLst/>
                </a:prstGeom>
                <a:solidFill>
                  <a:srgbClr val="0563C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182293" name="Text Box 24"/>
              <p:cNvSpPr txBox="1">
                <a:spLocks noChangeArrowheads="1"/>
              </p:cNvSpPr>
              <p:nvPr/>
            </p:nvSpPr>
            <p:spPr bwMode="auto">
              <a:xfrm>
                <a:off x="2076" y="1405"/>
                <a:ext cx="815" cy="231"/>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Branch PC</a:t>
                </a:r>
              </a:p>
            </p:txBody>
          </p:sp>
          <p:sp>
            <p:nvSpPr>
              <p:cNvPr id="182294" name="Text Box 25"/>
              <p:cNvSpPr txBox="1">
                <a:spLocks noChangeArrowheads="1"/>
              </p:cNvSpPr>
              <p:nvPr/>
            </p:nvSpPr>
            <p:spPr bwMode="auto">
              <a:xfrm>
                <a:off x="3522" y="1405"/>
                <a:ext cx="1000" cy="231"/>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Predicted PC</a:t>
                </a:r>
              </a:p>
            </p:txBody>
          </p:sp>
        </p:grpSp>
        <p:sp>
          <p:nvSpPr>
            <p:cNvPr id="182281" name="Oval 26"/>
            <p:cNvSpPr>
              <a:spLocks noChangeArrowheads="1"/>
            </p:cNvSpPr>
            <p:nvPr/>
          </p:nvSpPr>
          <p:spPr bwMode="auto">
            <a:xfrm>
              <a:off x="2280" y="3008"/>
              <a:ext cx="383" cy="383"/>
            </a:xfrm>
            <a:prstGeom prst="ellipse">
              <a:avLst/>
            </a:prstGeom>
            <a:noFill/>
            <a:ln w="28440" cap="sq">
              <a:solidFill>
                <a:srgbClr val="000000"/>
              </a:solidFill>
              <a:miter lim="800000"/>
              <a:headEnd/>
              <a:tailEnd/>
            </a:ln>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a:t>
              </a:r>
            </a:p>
          </p:txBody>
        </p:sp>
        <p:sp>
          <p:nvSpPr>
            <p:cNvPr id="182282" name="Line 27"/>
            <p:cNvSpPr>
              <a:spLocks noChangeShapeType="1"/>
            </p:cNvSpPr>
            <p:nvPr/>
          </p:nvSpPr>
          <p:spPr bwMode="auto">
            <a:xfrm>
              <a:off x="2472" y="2768"/>
              <a:ext cx="0" cy="239"/>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3" name="Text Box 28"/>
            <p:cNvSpPr txBox="1">
              <a:spLocks noChangeArrowheads="1"/>
            </p:cNvSpPr>
            <p:nvPr/>
          </p:nvSpPr>
          <p:spPr bwMode="auto">
            <a:xfrm rot="5400000">
              <a:off x="591" y="2010"/>
              <a:ext cx="1285" cy="404"/>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PC of instruction</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FETCH</a:t>
              </a:r>
            </a:p>
          </p:txBody>
        </p:sp>
        <p:sp>
          <p:nvSpPr>
            <p:cNvPr id="182284" name="AutoShape 29"/>
            <p:cNvSpPr>
              <a:spLocks/>
            </p:cNvSpPr>
            <p:nvPr/>
          </p:nvSpPr>
          <p:spPr bwMode="auto">
            <a:xfrm>
              <a:off x="1416" y="1616"/>
              <a:ext cx="287" cy="1199"/>
            </a:xfrm>
            <a:prstGeom prst="rightBrace">
              <a:avLst>
                <a:gd name="adj1" fmla="val 34814"/>
                <a:gd name="adj2" fmla="val 50000"/>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82285" name="Freeform 30"/>
            <p:cNvSpPr>
              <a:spLocks/>
            </p:cNvSpPr>
            <p:nvPr/>
          </p:nvSpPr>
          <p:spPr bwMode="auto">
            <a:xfrm>
              <a:off x="1223" y="2816"/>
              <a:ext cx="1007" cy="383"/>
            </a:xfrm>
            <a:custGeom>
              <a:avLst/>
              <a:gdLst>
                <a:gd name="T0" fmla="*/ 0 w 1008"/>
                <a:gd name="T1" fmla="*/ 0 h 432"/>
                <a:gd name="T2" fmla="*/ 0 w 1008"/>
                <a:gd name="T3" fmla="*/ 4 h 432"/>
                <a:gd name="T4" fmla="*/ 954 w 1008"/>
                <a:gd name="T5" fmla="*/ 4 h 432"/>
                <a:gd name="T6" fmla="*/ 0 60000 65536"/>
                <a:gd name="T7" fmla="*/ 0 60000 65536"/>
                <a:gd name="T8" fmla="*/ 0 60000 65536"/>
                <a:gd name="T9" fmla="*/ 0 w 1008"/>
                <a:gd name="T10" fmla="*/ 0 h 432"/>
                <a:gd name="T11" fmla="*/ 1008 w 1008"/>
                <a:gd name="T12" fmla="*/ 432 h 432"/>
              </a:gdLst>
              <a:ahLst/>
              <a:cxnLst>
                <a:cxn ang="T6">
                  <a:pos x="T0" y="T1"/>
                </a:cxn>
                <a:cxn ang="T7">
                  <a:pos x="T2" y="T3"/>
                </a:cxn>
                <a:cxn ang="T8">
                  <a:pos x="T4" y="T5"/>
                </a:cxn>
              </a:cxnLst>
              <a:rect l="T9" t="T10" r="T11" b="T12"/>
              <a:pathLst>
                <a:path w="1008" h="432">
                  <a:moveTo>
                    <a:pt x="0" y="0"/>
                  </a:moveTo>
                  <a:lnTo>
                    <a:pt x="0" y="432"/>
                  </a:lnTo>
                  <a:lnTo>
                    <a:pt x="1008" y="432"/>
                  </a:lnTo>
                </a:path>
              </a:pathLst>
            </a:custGeom>
            <a:noFill/>
            <a:ln w="28440">
              <a:solidFill>
                <a:srgbClr val="000000"/>
              </a:solidFill>
              <a:round/>
              <a:headEnd/>
              <a:tailEnd type="triangle" w="med" len="med"/>
            </a:ln>
          </p:spPr>
          <p:txBody>
            <a:bodyPr wrap="none" anchor="ctr"/>
            <a:lstStyle/>
            <a:p>
              <a:endParaRPr lang="zh-CN" altLang="en-US"/>
            </a:p>
          </p:txBody>
        </p:sp>
        <p:sp>
          <p:nvSpPr>
            <p:cNvPr id="182286" name="Line 31"/>
            <p:cNvSpPr>
              <a:spLocks noChangeShapeType="1"/>
            </p:cNvSpPr>
            <p:nvPr/>
          </p:nvSpPr>
          <p:spPr bwMode="auto">
            <a:xfrm>
              <a:off x="4920" y="2768"/>
              <a:ext cx="0" cy="287"/>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7" name="Text Box 32"/>
            <p:cNvSpPr txBox="1">
              <a:spLocks noChangeArrowheads="1"/>
            </p:cNvSpPr>
            <p:nvPr/>
          </p:nvSpPr>
          <p:spPr bwMode="auto">
            <a:xfrm>
              <a:off x="4392" y="3050"/>
              <a:ext cx="1227" cy="57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Extra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prediction state</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bits</a:t>
              </a:r>
            </a:p>
          </p:txBody>
        </p:sp>
        <p:sp>
          <p:nvSpPr>
            <p:cNvPr id="182288" name="Line 33"/>
            <p:cNvSpPr>
              <a:spLocks noChangeShapeType="1"/>
            </p:cNvSpPr>
            <p:nvPr/>
          </p:nvSpPr>
          <p:spPr bwMode="auto">
            <a:xfrm>
              <a:off x="2663" y="3200"/>
              <a:ext cx="335" cy="0"/>
            </a:xfrm>
            <a:prstGeom prst="line">
              <a:avLst/>
            </a:prstGeom>
            <a:noFill/>
            <a:ln w="28440" cap="sq">
              <a:solidFill>
                <a:srgbClr val="000000"/>
              </a:solidFill>
              <a:miter lim="800000"/>
              <a:headEnd/>
              <a:tailEnd type="triangle" w="med" len="med"/>
            </a:ln>
          </p:spPr>
          <p:txBody>
            <a:bodyPr/>
            <a:lstStyle/>
            <a:p>
              <a:endParaRPr lang="zh-CN" altLang="en-US"/>
            </a:p>
          </p:txBody>
        </p:sp>
        <p:sp>
          <p:nvSpPr>
            <p:cNvPr id="182289" name="Text Box 34"/>
            <p:cNvSpPr txBox="1">
              <a:spLocks noChangeArrowheads="1"/>
            </p:cNvSpPr>
            <p:nvPr/>
          </p:nvSpPr>
          <p:spPr bwMode="auto">
            <a:xfrm>
              <a:off x="3000" y="3160"/>
              <a:ext cx="1391" cy="749"/>
            </a:xfrm>
            <a:prstGeom prst="rect">
              <a:avLst/>
            </a:prstGeom>
            <a:noFill/>
            <a:ln w="9525">
              <a:noFill/>
              <a:round/>
              <a:headEnd/>
              <a:tailEnd/>
            </a:ln>
          </p:spPr>
          <p:txBody>
            <a:bodyPr lIns="90000" tIns="46800" rIns="90000" bIns="46800" anchor="ctr">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Yes: instruction is branch and use predicted PC as next PC</a:t>
              </a:r>
            </a:p>
          </p:txBody>
        </p:sp>
        <p:sp>
          <p:nvSpPr>
            <p:cNvPr id="182290" name="Text Box 35"/>
            <p:cNvSpPr txBox="1">
              <a:spLocks noChangeArrowheads="1"/>
            </p:cNvSpPr>
            <p:nvPr/>
          </p:nvSpPr>
          <p:spPr bwMode="auto">
            <a:xfrm>
              <a:off x="523" y="3434"/>
              <a:ext cx="2071" cy="577"/>
            </a:xfrm>
            <a:prstGeom prst="rect">
              <a:avLst/>
            </a:prstGeom>
            <a:noFill/>
            <a:ln w="9525">
              <a:noFill/>
              <a:round/>
              <a:headEnd/>
              <a:tailEnd/>
            </a:ln>
          </p:spPr>
          <p:txBody>
            <a:bodyPr wrap="none" lIns="90000" tIns="46800" rIns="90000" bIns="46800" anchor="ctr">
              <a:spAutoFit/>
            </a:bodyP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No: branch not </a:t>
              </a:r>
            </a:p>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predicted, proceed normally</a:t>
              </a:r>
            </a:p>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 (Next PC = PC+4)</a:t>
              </a:r>
            </a:p>
          </p:txBody>
        </p:sp>
        <p:sp>
          <p:nvSpPr>
            <p:cNvPr id="182291" name="Line 36"/>
            <p:cNvSpPr>
              <a:spLocks noChangeShapeType="1"/>
            </p:cNvSpPr>
            <p:nvPr/>
          </p:nvSpPr>
          <p:spPr bwMode="auto">
            <a:xfrm>
              <a:off x="2548" y="3348"/>
              <a:ext cx="0" cy="301"/>
            </a:xfrm>
            <a:prstGeom prst="line">
              <a:avLst/>
            </a:prstGeom>
            <a:noFill/>
            <a:ln w="28440" cap="sq">
              <a:solidFill>
                <a:srgbClr val="000000"/>
              </a:solidFill>
              <a:miter lim="800000"/>
              <a:headEnd/>
              <a:tailEnd type="triangle" w="med" len="med"/>
            </a:ln>
          </p:spPr>
          <p:txBody>
            <a:bodyPr/>
            <a:lstStyle/>
            <a:p>
              <a:endParaRPr lang="zh-CN" altLang="en-US"/>
            </a:p>
          </p:txBody>
        </p:sp>
      </p:grpSp>
      <p:sp>
        <p:nvSpPr>
          <p:cNvPr id="182275" name="Text Box 3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DFFFEA-AAAA-42D7-AA19-C47167218BD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82276" name="Text Box 3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2277" name="Text Box 3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639923-EF5D-4BD7-847B-F23E2B07EEB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174</a:t>
            </a:fld>
            <a:endParaRPr lang="zh-CN" altLang="zh-CN" sz="1200">
              <a:solidFill>
                <a:srgbClr val="898989"/>
              </a:solidFill>
            </a:endParaRPr>
          </a:p>
        </p:txBody>
      </p:sp>
      <p:sp>
        <p:nvSpPr>
          <p:cNvPr id="182278" name="标题 1"/>
          <p:cNvSpPr>
            <a:spLocks noGrp="1"/>
          </p:cNvSpPr>
          <p:nvPr>
            <p:ph type="title"/>
          </p:nvPr>
        </p:nvSpPr>
        <p:spPr/>
        <p:txBody>
          <a:bodyPr>
            <a:noAutofit/>
          </a:bodyPr>
          <a:lstStyle/>
          <a:p>
            <a:r>
              <a:rPr lang="en-US" altLang="zh-CN" sz="2000" dirty="0" smtClean="0"/>
              <a:t>Simple dynamic prediction: Branch Target Buffer (BTB)</a:t>
            </a:r>
            <a:endParaRPr lang="zh-CN" altLang="en-US" sz="2000" dirty="0" smtClean="0"/>
          </a:p>
        </p:txBody>
      </p:sp>
      <p:sp>
        <p:nvSpPr>
          <p:cNvPr id="182279" name="内容占位符 3"/>
          <p:cNvSpPr>
            <a:spLocks noGrp="1"/>
          </p:cNvSpPr>
          <p:nvPr>
            <p:ph idx="1"/>
          </p:nvPr>
        </p:nvSpPr>
        <p:spPr>
          <a:xfrm>
            <a:off x="488951" y="1100627"/>
            <a:ext cx="8229600" cy="1469536"/>
          </a:xfrm>
        </p:spPr>
        <p:txBody>
          <a:bodyPr>
            <a:normAutofit fontScale="77500" lnSpcReduction="20000"/>
          </a:bodyPr>
          <a:lstStyle/>
          <a:p>
            <a:r>
              <a:rPr lang="zh-CN" altLang="zh-CN" dirty="0" smtClean="0"/>
              <a:t>分支指令的地址作为</a:t>
            </a:r>
            <a:r>
              <a:rPr lang="en-US" altLang="zh-CN" dirty="0" smtClean="0"/>
              <a:t>BTB</a:t>
            </a:r>
            <a:r>
              <a:rPr lang="zh-CN" altLang="zh-CN" dirty="0" smtClean="0"/>
              <a:t>的索引，以得到分支预测地址</a:t>
            </a:r>
            <a:endParaRPr lang="en-US" altLang="zh-CN" dirty="0" smtClean="0"/>
          </a:p>
          <a:p>
            <a:pPr lvl="1"/>
            <a:r>
              <a:rPr lang="zh-CN" altLang="zh-CN" dirty="0" smtClean="0"/>
              <a:t>必须检测分支指令的地址是否匹配，以免用错误的分支地址</a:t>
            </a:r>
            <a:endParaRPr lang="en-US" altLang="zh-CN" dirty="0" smtClean="0"/>
          </a:p>
          <a:p>
            <a:pPr lvl="1"/>
            <a:r>
              <a:rPr lang="zh-CN" altLang="zh-CN" dirty="0" smtClean="0"/>
              <a:t>从表中得到预测地址</a:t>
            </a:r>
            <a:endParaRPr lang="en-US" altLang="zh-CN" dirty="0" smtClean="0"/>
          </a:p>
          <a:p>
            <a:pPr lvl="1"/>
            <a:r>
              <a:rPr lang="zh-CN" altLang="zh-CN" dirty="0" smtClean="0"/>
              <a:t>分支方向确定后，更新预测的</a:t>
            </a:r>
            <a:r>
              <a:rPr lang="en-US" altLang="zh-CN" dirty="0" smtClean="0"/>
              <a:t>PC</a:t>
            </a:r>
          </a:p>
          <a:p>
            <a:endParaRPr lang="zh-CN" altLang="en-US" dirty="0" smtClean="0"/>
          </a:p>
        </p:txBody>
      </p:sp>
    </p:spTree>
    <p:extLst>
      <p:ext uri="{BB962C8B-B14F-4D97-AF65-F5344CB8AC3E}">
        <p14:creationId xmlns:p14="http://schemas.microsoft.com/office/powerpoint/2010/main" val="3961297461"/>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183299" name="Picture 2"/>
          <p:cNvPicPr>
            <a:picLocks noChangeAspect="1" noChangeArrowheads="1"/>
          </p:cNvPicPr>
          <p:nvPr/>
        </p:nvPicPr>
        <p:blipFill>
          <a:blip r:embed="rId3"/>
          <a:srcRect/>
          <a:stretch>
            <a:fillRect/>
          </a:stretch>
        </p:blipFill>
        <p:spPr bwMode="auto">
          <a:xfrm>
            <a:off x="872836" y="921056"/>
            <a:ext cx="7398327" cy="5533990"/>
          </a:xfrm>
          <a:prstGeom prst="rect">
            <a:avLst/>
          </a:prstGeom>
          <a:noFill/>
          <a:ln w="9525">
            <a:noFill/>
            <a:round/>
            <a:headEnd/>
            <a:tailEnd/>
          </a:ln>
        </p:spPr>
      </p:pic>
      <p:sp>
        <p:nvSpPr>
          <p:cNvPr id="1833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C793C88-91A4-4C6E-8B54-36C5899C85D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833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33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2F5F43-5641-4E60-B57D-2A4336B239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175</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756310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84324"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8E79599-6E62-4B51-A932-E6D0CE270E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84325"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4326"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4697D0B-B5C6-41E8-AA15-2F53BB523FF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176</a:t>
            </a:fld>
            <a:endParaRPr lang="zh-CN" altLang="zh-CN" sz="1200">
              <a:solidFill>
                <a:srgbClr val="898989"/>
              </a:solidFill>
            </a:endParaRPr>
          </a:p>
        </p:txBody>
      </p:sp>
      <p:sp>
        <p:nvSpPr>
          <p:cNvPr id="2" name="矩形 1"/>
          <p:cNvSpPr/>
          <p:nvPr/>
        </p:nvSpPr>
        <p:spPr>
          <a:xfrm>
            <a:off x="484274" y="4618873"/>
            <a:ext cx="8375650" cy="1476375"/>
          </a:xfrm>
          <a:prstGeom prst="rect">
            <a:avLst/>
          </a:prstGeom>
        </p:spPr>
        <p:txBody>
          <a:bodyPr>
            <a:spAutoFit/>
          </a:bodyPr>
          <a:lstStyle/>
          <a:p>
            <a:pPr>
              <a:defRPr/>
            </a:pPr>
            <a:r>
              <a:rPr lang="en-US" altLang="zh-CN" dirty="0">
                <a:solidFill>
                  <a:schemeClr val="tx1"/>
                </a:solidFill>
              </a:rPr>
              <a:t>Determine the total branch penalty for a branch-target buffer assuming the penalty cycles for individual </a:t>
            </a:r>
            <a:r>
              <a:rPr lang="en-US" altLang="zh-CN" dirty="0" err="1">
                <a:solidFill>
                  <a:schemeClr val="tx1"/>
                </a:solidFill>
              </a:rPr>
              <a:t>mispredictions</a:t>
            </a:r>
            <a:r>
              <a:rPr lang="en-US" altLang="zh-CN" dirty="0">
                <a:solidFill>
                  <a:schemeClr val="tx1"/>
                </a:solidFill>
              </a:rPr>
              <a:t> from Figure 2.24. Make the following assumptions about the prediction accuracy and hit rate:</a:t>
            </a:r>
          </a:p>
          <a:p>
            <a:pPr marL="285750" indent="-285750">
              <a:buFont typeface="Arial" panose="020B0604020202020204" pitchFamily="34" charset="0"/>
              <a:buChar char="•"/>
              <a:defRPr/>
            </a:pPr>
            <a:r>
              <a:rPr lang="en-US" altLang="zh-CN" dirty="0">
                <a:solidFill>
                  <a:schemeClr val="tx1"/>
                </a:solidFill>
              </a:rPr>
              <a:t>Prediction accuracy is 90% (for instructions in the buffer).</a:t>
            </a:r>
          </a:p>
          <a:p>
            <a:pPr marL="285750" indent="-285750">
              <a:buFont typeface="Arial" panose="020B0604020202020204" pitchFamily="34" charset="0"/>
              <a:buChar char="•"/>
              <a:defRPr/>
            </a:pPr>
            <a:r>
              <a:rPr lang="en-US" altLang="zh-CN" dirty="0">
                <a:solidFill>
                  <a:schemeClr val="tx1"/>
                </a:solidFill>
              </a:rPr>
              <a:t>Hit rate in the buffer is 90% (for branches predicted taken).</a:t>
            </a:r>
            <a:endParaRPr lang="zh-CN" altLang="en-US" dirty="0">
              <a:solidFill>
                <a:schemeClr val="tx1"/>
              </a:solidFill>
            </a:endParaRPr>
          </a:p>
        </p:txBody>
      </p:sp>
      <p:pic>
        <p:nvPicPr>
          <p:cNvPr id="184328" name="Picture 8"/>
          <p:cNvPicPr>
            <a:picLocks noChangeAspect="1" noChangeArrowheads="1"/>
          </p:cNvPicPr>
          <p:nvPr/>
        </p:nvPicPr>
        <p:blipFill>
          <a:blip r:embed="rId3"/>
          <a:srcRect/>
          <a:stretch>
            <a:fillRect/>
          </a:stretch>
        </p:blipFill>
        <p:spPr bwMode="auto">
          <a:xfrm>
            <a:off x="1205344" y="921624"/>
            <a:ext cx="6714347" cy="3524963"/>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688975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标题 1"/>
          <p:cNvSpPr>
            <a:spLocks noGrp="1"/>
          </p:cNvSpPr>
          <p:nvPr>
            <p:ph type="title"/>
          </p:nvPr>
        </p:nvSpPr>
        <p:spPr/>
        <p:txBody>
          <a:bodyPr/>
          <a:lstStyle/>
          <a:p>
            <a:r>
              <a:rPr lang="en-US" altLang="zh-CN" smtClean="0"/>
              <a:t>Instruction Fetch Unit</a:t>
            </a:r>
            <a:endParaRPr lang="zh-CN" altLang="en-US" smtClean="0"/>
          </a:p>
        </p:txBody>
      </p:sp>
      <p:pic>
        <p:nvPicPr>
          <p:cNvPr id="186373" name="图片 5"/>
          <p:cNvPicPr>
            <a:picLocks noChangeAspect="1"/>
          </p:cNvPicPr>
          <p:nvPr/>
        </p:nvPicPr>
        <p:blipFill>
          <a:blip r:embed="rId2"/>
          <a:srcRect/>
          <a:stretch>
            <a:fillRect/>
          </a:stretch>
        </p:blipFill>
        <p:spPr bwMode="auto">
          <a:xfrm>
            <a:off x="755650" y="1150938"/>
            <a:ext cx="7229475" cy="5195887"/>
          </a:xfrm>
          <a:prstGeom prst="rect">
            <a:avLst/>
          </a:prstGeom>
          <a:noFill/>
          <a:ln w="9525">
            <a:noFill/>
            <a:miter lim="800000"/>
            <a:headEnd/>
            <a:tailEnd/>
          </a:ln>
        </p:spPr>
      </p:pic>
    </p:spTree>
    <p:extLst>
      <p:ext uri="{BB962C8B-B14F-4D97-AF65-F5344CB8AC3E}">
        <p14:creationId xmlns:p14="http://schemas.microsoft.com/office/powerpoint/2010/main" val="176865411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zh-CN" altLang="en-US" smtClean="0"/>
              <a:t>预测器的基本结构及输入输出</a:t>
            </a:r>
          </a:p>
        </p:txBody>
      </p:sp>
      <p:sp>
        <p:nvSpPr>
          <p:cNvPr id="335875" name="内容占位符 23"/>
          <p:cNvSpPr>
            <a:spLocks noGrp="1"/>
          </p:cNvSpPr>
          <p:nvPr>
            <p:ph idx="1"/>
          </p:nvPr>
        </p:nvSpPr>
        <p:spPr/>
        <p:txBody>
          <a:bodyPr/>
          <a:lstStyle/>
          <a:p>
            <a:endParaRPr lang="en-US" altLang="zh-CN" smtClean="0"/>
          </a:p>
          <a:p>
            <a:endParaRPr lang="en-US" altLang="zh-CN" smtClean="0"/>
          </a:p>
          <a:p>
            <a:endParaRPr lang="en-US" altLang="zh-CN" smtClean="0"/>
          </a:p>
          <a:p>
            <a:endParaRPr lang="en-US" altLang="zh-CN" smtClean="0"/>
          </a:p>
          <a:p>
            <a:r>
              <a:rPr lang="zh-CN" altLang="en-US" smtClean="0"/>
              <a:t>使用</a:t>
            </a:r>
            <a:r>
              <a:rPr lang="en-US" altLang="zh-CN" smtClean="0"/>
              <a:t>FSM</a:t>
            </a:r>
            <a:r>
              <a:rPr lang="zh-CN" altLang="en-US" smtClean="0"/>
              <a:t>来完成决策</a:t>
            </a:r>
            <a:endParaRPr lang="en-US" altLang="zh-CN" smtClean="0"/>
          </a:p>
          <a:p>
            <a:pPr lvl="1"/>
            <a:r>
              <a:rPr lang="zh-CN" altLang="en-US" smtClean="0"/>
              <a:t>根据</a:t>
            </a:r>
            <a:r>
              <a:rPr lang="en-US" altLang="zh-CN" smtClean="0"/>
              <a:t>Branch History</a:t>
            </a:r>
            <a:r>
              <a:rPr lang="zh-CN" altLang="en-US" smtClean="0"/>
              <a:t>和</a:t>
            </a:r>
            <a:r>
              <a:rPr lang="en-US" altLang="zh-CN" smtClean="0"/>
              <a:t>PC</a:t>
            </a:r>
            <a:r>
              <a:rPr lang="zh-CN" altLang="en-US" smtClean="0"/>
              <a:t>来选择状态</a:t>
            </a:r>
            <a:endParaRPr lang="en-US" altLang="zh-CN" smtClean="0"/>
          </a:p>
          <a:p>
            <a:pPr lvl="1"/>
            <a:r>
              <a:rPr lang="zh-CN" altLang="en-US" smtClean="0"/>
              <a:t>由状态决定输出</a:t>
            </a:r>
            <a:endParaRPr lang="en-US" altLang="zh-CN" smtClean="0"/>
          </a:p>
          <a:p>
            <a:r>
              <a:rPr lang="zh-CN" altLang="en-US" smtClean="0"/>
              <a:t>根据实际结果修改状态</a:t>
            </a:r>
            <a:endParaRPr lang="zh-CN" altLang="en-US" dirty="0" smtClean="0"/>
          </a:p>
        </p:txBody>
      </p:sp>
      <p:grpSp>
        <p:nvGrpSpPr>
          <p:cNvPr id="187398" name="组合 24"/>
          <p:cNvGrpSpPr>
            <a:grpSpLocks/>
          </p:cNvGrpSpPr>
          <p:nvPr/>
        </p:nvGrpSpPr>
        <p:grpSpPr bwMode="auto">
          <a:xfrm>
            <a:off x="2233613" y="1397000"/>
            <a:ext cx="4675187" cy="1920875"/>
            <a:chOff x="2417320" y="1868024"/>
            <a:chExt cx="4674960" cy="1921016"/>
          </a:xfrm>
        </p:grpSpPr>
        <p:sp>
          <p:nvSpPr>
            <p:cNvPr id="187399" name="矩形 9"/>
            <p:cNvSpPr>
              <a:spLocks noChangeArrowheads="1"/>
            </p:cNvSpPr>
            <p:nvPr/>
          </p:nvSpPr>
          <p:spPr bwMode="auto">
            <a:xfrm>
              <a:off x="3986722" y="1916832"/>
              <a:ext cx="1584970" cy="1872208"/>
            </a:xfrm>
            <a:prstGeom prst="rect">
              <a:avLst/>
            </a:prstGeom>
            <a:solidFill>
              <a:srgbClr val="00B0F0"/>
            </a:solidFill>
            <a:ln w="9525" algn="ctr">
              <a:solidFill>
                <a:schemeClr val="tx1"/>
              </a:solidFill>
              <a:round/>
              <a:headEnd/>
              <a:tailEnd/>
            </a:ln>
          </p:spPr>
          <p:txBody>
            <a:bodyPr/>
            <a:lstStyle/>
            <a:p>
              <a:pPr>
                <a:buClr>
                  <a:srgbClr val="000000"/>
                </a:buClr>
                <a:buSzPct val="100000"/>
                <a:buFont typeface="Times New Roman" pitchFamily="18" charset="0"/>
                <a:buNone/>
              </a:pPr>
              <a:r>
                <a:rPr lang="zh-CN" altLang="en-US" sz="2800"/>
                <a:t>预测器</a:t>
              </a:r>
              <a:endParaRPr lang="en-US" altLang="zh-CN" sz="2800"/>
            </a:p>
            <a:p>
              <a:pPr>
                <a:buClr>
                  <a:srgbClr val="000000"/>
                </a:buClr>
                <a:buSzPct val="100000"/>
                <a:buFont typeface="Times New Roman" pitchFamily="18" charset="0"/>
                <a:buNone/>
              </a:pPr>
              <a:r>
                <a:rPr lang="en-US" altLang="zh-CN" sz="2800"/>
                <a:t>--</a:t>
              </a:r>
              <a:r>
                <a:rPr lang="zh-CN" altLang="en-US" sz="2000"/>
                <a:t>状态信息</a:t>
              </a:r>
              <a:endParaRPr lang="en-US" altLang="zh-CN" sz="2000"/>
            </a:p>
            <a:p>
              <a:pPr>
                <a:buClr>
                  <a:srgbClr val="000000"/>
                </a:buClr>
                <a:buSzPct val="100000"/>
              </a:pPr>
              <a:r>
                <a:rPr lang="en-US" altLang="zh-CN" sz="2000"/>
                <a:t>--</a:t>
              </a:r>
              <a:r>
                <a:rPr lang="zh-CN" altLang="en-US" sz="2000"/>
                <a:t>决策机制</a:t>
              </a:r>
            </a:p>
          </p:txBody>
        </p:sp>
        <p:sp>
          <p:nvSpPr>
            <p:cNvPr id="187400" name="右箭头 12"/>
            <p:cNvSpPr>
              <a:spLocks noChangeArrowheads="1"/>
            </p:cNvSpPr>
            <p:nvPr/>
          </p:nvSpPr>
          <p:spPr bwMode="auto">
            <a:xfrm>
              <a:off x="2483769" y="3429000"/>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187401" name="右箭头 13"/>
            <p:cNvSpPr>
              <a:spLocks noChangeArrowheads="1"/>
            </p:cNvSpPr>
            <p:nvPr/>
          </p:nvSpPr>
          <p:spPr bwMode="auto">
            <a:xfrm>
              <a:off x="2448275" y="2672916"/>
              <a:ext cx="1511374" cy="360040"/>
            </a:xfrm>
            <a:prstGeom prst="rightArrow">
              <a:avLst>
                <a:gd name="adj1" fmla="val 50000"/>
                <a:gd name="adj2" fmla="val 50004"/>
              </a:avLst>
            </a:prstGeom>
            <a:solidFill>
              <a:schemeClr val="bg1"/>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cxnSp>
          <p:nvCxnSpPr>
            <p:cNvPr id="187402" name="直接箭头连接符 15"/>
            <p:cNvCxnSpPr>
              <a:cxnSpLocks noChangeShapeType="1"/>
            </p:cNvCxnSpPr>
            <p:nvPr/>
          </p:nvCxnSpPr>
          <p:spPr bwMode="auto">
            <a:xfrm>
              <a:off x="2483769" y="2204864"/>
              <a:ext cx="1502953" cy="0"/>
            </a:xfrm>
            <a:prstGeom prst="straightConnector1">
              <a:avLst/>
            </a:prstGeom>
            <a:noFill/>
            <a:ln w="9525" algn="ctr">
              <a:solidFill>
                <a:schemeClr val="tx1"/>
              </a:solidFill>
              <a:round/>
              <a:headEnd/>
              <a:tailEnd type="triangle" w="med" len="med"/>
            </a:ln>
          </p:spPr>
        </p:cxnSp>
        <p:sp>
          <p:nvSpPr>
            <p:cNvPr id="187403" name="文本框 17"/>
            <p:cNvSpPr txBox="1">
              <a:spLocks noChangeArrowheads="1"/>
            </p:cNvSpPr>
            <p:nvPr/>
          </p:nvSpPr>
          <p:spPr bwMode="auto">
            <a:xfrm>
              <a:off x="2448275" y="1868024"/>
              <a:ext cx="1008113" cy="338554"/>
            </a:xfrm>
            <a:prstGeom prst="rect">
              <a:avLst/>
            </a:prstGeom>
            <a:noFill/>
            <a:ln w="9525">
              <a:noFill/>
              <a:miter lim="800000"/>
              <a:headEnd/>
              <a:tailEnd/>
            </a:ln>
          </p:spPr>
          <p:txBody>
            <a:bodyPr>
              <a:spAutoFit/>
            </a:bodyPr>
            <a:lstStyle/>
            <a:p>
              <a:r>
                <a:rPr lang="en-US" altLang="zh-CN" sz="1600">
                  <a:solidFill>
                    <a:schemeClr val="tx1"/>
                  </a:solidFill>
                </a:rPr>
                <a:t>outcomes</a:t>
              </a:r>
              <a:endParaRPr lang="zh-CN" altLang="en-US" sz="1600">
                <a:solidFill>
                  <a:schemeClr val="tx1"/>
                </a:solidFill>
              </a:endParaRPr>
            </a:p>
          </p:txBody>
        </p:sp>
        <p:sp>
          <p:nvSpPr>
            <p:cNvPr id="187404" name="文本框 18"/>
            <p:cNvSpPr txBox="1">
              <a:spLocks noChangeArrowheads="1"/>
            </p:cNvSpPr>
            <p:nvPr/>
          </p:nvSpPr>
          <p:spPr bwMode="auto">
            <a:xfrm>
              <a:off x="2417320" y="2501926"/>
              <a:ext cx="1448656" cy="338554"/>
            </a:xfrm>
            <a:prstGeom prst="rect">
              <a:avLst/>
            </a:prstGeom>
            <a:noFill/>
            <a:ln w="9525">
              <a:noFill/>
              <a:miter lim="800000"/>
              <a:headEnd/>
              <a:tailEnd/>
            </a:ln>
          </p:spPr>
          <p:txBody>
            <a:bodyPr>
              <a:spAutoFit/>
            </a:bodyPr>
            <a:lstStyle/>
            <a:p>
              <a:r>
                <a:rPr lang="en-US" altLang="zh-CN" sz="1600">
                  <a:solidFill>
                    <a:schemeClr val="tx1"/>
                  </a:solidFill>
                </a:rPr>
                <a:t>Branch History</a:t>
              </a:r>
              <a:endParaRPr lang="zh-CN" altLang="en-US" sz="1600">
                <a:solidFill>
                  <a:schemeClr val="tx1"/>
                </a:solidFill>
              </a:endParaRPr>
            </a:p>
          </p:txBody>
        </p:sp>
        <p:sp>
          <p:nvSpPr>
            <p:cNvPr id="187405" name="文本框 19"/>
            <p:cNvSpPr txBox="1">
              <a:spLocks noChangeArrowheads="1"/>
            </p:cNvSpPr>
            <p:nvPr/>
          </p:nvSpPr>
          <p:spPr bwMode="auto">
            <a:xfrm>
              <a:off x="2483768" y="3242066"/>
              <a:ext cx="1008113" cy="338554"/>
            </a:xfrm>
            <a:prstGeom prst="rect">
              <a:avLst/>
            </a:prstGeom>
            <a:noFill/>
            <a:ln w="9525">
              <a:noFill/>
              <a:miter lim="800000"/>
              <a:headEnd/>
              <a:tailEnd/>
            </a:ln>
          </p:spPr>
          <p:txBody>
            <a:bodyPr>
              <a:spAutoFit/>
            </a:bodyPr>
            <a:lstStyle/>
            <a:p>
              <a:r>
                <a:rPr lang="en-US" altLang="zh-CN" sz="1600">
                  <a:solidFill>
                    <a:schemeClr val="tx1"/>
                  </a:solidFill>
                </a:rPr>
                <a:t>PC</a:t>
              </a:r>
              <a:endParaRPr lang="zh-CN" altLang="en-US" sz="1600">
                <a:solidFill>
                  <a:schemeClr val="tx1"/>
                </a:solidFill>
              </a:endParaRPr>
            </a:p>
          </p:txBody>
        </p:sp>
        <p:cxnSp>
          <p:nvCxnSpPr>
            <p:cNvPr id="187406" name="直接箭头连接符 21"/>
            <p:cNvCxnSpPr>
              <a:cxnSpLocks noChangeShapeType="1"/>
              <a:stCxn id="187399" idx="3"/>
            </p:cNvCxnSpPr>
            <p:nvPr/>
          </p:nvCxnSpPr>
          <p:spPr bwMode="auto">
            <a:xfrm>
              <a:off x="5571692" y="2852936"/>
              <a:ext cx="1520588" cy="0"/>
            </a:xfrm>
            <a:prstGeom prst="straightConnector1">
              <a:avLst/>
            </a:prstGeom>
            <a:noFill/>
            <a:ln w="9525" algn="ctr">
              <a:solidFill>
                <a:schemeClr val="tx1"/>
              </a:solidFill>
              <a:round/>
              <a:headEnd/>
              <a:tailEnd type="triangle" w="med" len="med"/>
            </a:ln>
          </p:spPr>
        </p:cxnSp>
        <p:sp>
          <p:nvSpPr>
            <p:cNvPr id="187407" name="文本框 22"/>
            <p:cNvSpPr txBox="1">
              <a:spLocks noChangeArrowheads="1"/>
            </p:cNvSpPr>
            <p:nvPr/>
          </p:nvSpPr>
          <p:spPr bwMode="auto">
            <a:xfrm>
              <a:off x="5827929" y="2492896"/>
              <a:ext cx="1008113" cy="338554"/>
            </a:xfrm>
            <a:prstGeom prst="rect">
              <a:avLst/>
            </a:prstGeom>
            <a:noFill/>
            <a:ln w="9525">
              <a:noFill/>
              <a:miter lim="800000"/>
              <a:headEnd/>
              <a:tailEnd/>
            </a:ln>
          </p:spPr>
          <p:txBody>
            <a:bodyPr>
              <a:spAutoFit/>
            </a:bodyPr>
            <a:lstStyle/>
            <a:p>
              <a:r>
                <a:rPr lang="en-US" altLang="zh-CN" sz="1600">
                  <a:solidFill>
                    <a:schemeClr val="tx1"/>
                  </a:solidFill>
                </a:rPr>
                <a:t>NT or T</a:t>
              </a:r>
              <a:endParaRPr lang="zh-CN" altLang="en-US" sz="1600">
                <a:solidFill>
                  <a:schemeClr val="tx1"/>
                </a:solidFill>
              </a:endParaRPr>
            </a:p>
          </p:txBody>
        </p:sp>
      </p:grpSp>
    </p:spTree>
    <p:extLst>
      <p:ext uri="{BB962C8B-B14F-4D97-AF65-F5344CB8AC3E}">
        <p14:creationId xmlns:p14="http://schemas.microsoft.com/office/powerpoint/2010/main" val="12692474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1"/>
          <p:cNvSpPr txBox="1">
            <a:spLocks noChangeArrowheads="1"/>
          </p:cNvSpPr>
          <p:nvPr/>
        </p:nvSpPr>
        <p:spPr bwMode="auto">
          <a:xfrm>
            <a:off x="-239713" y="-39688"/>
            <a:ext cx="8694738" cy="6334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grpSp>
        <p:nvGrpSpPr>
          <p:cNvPr id="190467" name="Group 3"/>
          <p:cNvGrpSpPr>
            <a:grpSpLocks/>
          </p:cNvGrpSpPr>
          <p:nvPr/>
        </p:nvGrpSpPr>
        <p:grpSpPr bwMode="auto">
          <a:xfrm>
            <a:off x="5353050" y="1779588"/>
            <a:ext cx="3790950" cy="3613150"/>
            <a:chOff x="3168" y="1108"/>
            <a:chExt cx="2591" cy="2331"/>
          </a:xfrm>
        </p:grpSpPr>
        <p:sp>
          <p:nvSpPr>
            <p:cNvPr id="190473" name="Rectangle 4"/>
            <p:cNvSpPr>
              <a:spLocks noChangeArrowheads="1"/>
            </p:cNvSpPr>
            <p:nvPr/>
          </p:nvSpPr>
          <p:spPr bwMode="auto">
            <a:xfrm>
              <a:off x="4294" y="1254"/>
              <a:ext cx="1039" cy="655"/>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Reorder</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Buffer</a:t>
              </a:r>
            </a:p>
          </p:txBody>
        </p:sp>
        <p:sp>
          <p:nvSpPr>
            <p:cNvPr id="190474" name="Rectangle 5"/>
            <p:cNvSpPr>
              <a:spLocks noChangeArrowheads="1"/>
            </p:cNvSpPr>
            <p:nvPr/>
          </p:nvSpPr>
          <p:spPr bwMode="auto">
            <a:xfrm>
              <a:off x="3492" y="1572"/>
              <a:ext cx="475" cy="73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Queue</a:t>
              </a:r>
            </a:p>
          </p:txBody>
        </p:sp>
        <p:sp>
          <p:nvSpPr>
            <p:cNvPr id="190475" name="Rectangle 6"/>
            <p:cNvSpPr>
              <a:spLocks noChangeArrowheads="1"/>
            </p:cNvSpPr>
            <p:nvPr/>
          </p:nvSpPr>
          <p:spPr bwMode="auto">
            <a:xfrm>
              <a:off x="3396" y="3036"/>
              <a:ext cx="655" cy="151"/>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Adder</a:t>
              </a:r>
            </a:p>
          </p:txBody>
        </p:sp>
        <p:sp>
          <p:nvSpPr>
            <p:cNvPr id="190476" name="Rectangle 7"/>
            <p:cNvSpPr>
              <a:spLocks noChangeArrowheads="1"/>
            </p:cNvSpPr>
            <p:nvPr/>
          </p:nvSpPr>
          <p:spPr bwMode="auto">
            <a:xfrm>
              <a:off x="4620" y="3036"/>
              <a:ext cx="655" cy="151"/>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Adder</a:t>
              </a:r>
            </a:p>
          </p:txBody>
        </p:sp>
        <p:sp>
          <p:nvSpPr>
            <p:cNvPr id="190477" name="Rectangle 8"/>
            <p:cNvSpPr>
              <a:spLocks noChangeArrowheads="1"/>
            </p:cNvSpPr>
            <p:nvPr/>
          </p:nvSpPr>
          <p:spPr bwMode="auto">
            <a:xfrm>
              <a:off x="3216" y="2760"/>
              <a:ext cx="907" cy="19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Res Stations</a:t>
              </a:r>
            </a:p>
          </p:txBody>
        </p:sp>
        <p:sp>
          <p:nvSpPr>
            <p:cNvPr id="190478" name="Rectangle 9"/>
            <p:cNvSpPr>
              <a:spLocks noChangeArrowheads="1"/>
            </p:cNvSpPr>
            <p:nvPr/>
          </p:nvSpPr>
          <p:spPr bwMode="auto">
            <a:xfrm>
              <a:off x="4476" y="2760"/>
              <a:ext cx="907" cy="199"/>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Res Stations</a:t>
              </a:r>
            </a:p>
          </p:txBody>
        </p:sp>
        <p:sp>
          <p:nvSpPr>
            <p:cNvPr id="190479" name="Line 10"/>
            <p:cNvSpPr>
              <a:spLocks noChangeShapeType="1"/>
            </p:cNvSpPr>
            <p:nvPr/>
          </p:nvSpPr>
          <p:spPr bwMode="auto">
            <a:xfrm>
              <a:off x="3168" y="3412"/>
              <a:ext cx="2563" cy="0"/>
            </a:xfrm>
            <a:prstGeom prst="line">
              <a:avLst/>
            </a:prstGeom>
            <a:noFill/>
            <a:ln w="25560" cap="sq">
              <a:solidFill>
                <a:srgbClr val="000000"/>
              </a:solidFill>
              <a:miter lim="800000"/>
              <a:headEnd/>
              <a:tailEnd/>
            </a:ln>
          </p:spPr>
          <p:txBody>
            <a:bodyPr/>
            <a:lstStyle/>
            <a:p>
              <a:endParaRPr lang="zh-CN" altLang="en-US"/>
            </a:p>
          </p:txBody>
        </p:sp>
        <p:sp>
          <p:nvSpPr>
            <p:cNvPr id="190480" name="Line 11"/>
            <p:cNvSpPr>
              <a:spLocks noChangeShapeType="1"/>
            </p:cNvSpPr>
            <p:nvPr/>
          </p:nvSpPr>
          <p:spPr bwMode="auto">
            <a:xfrm>
              <a:off x="5740" y="1116"/>
              <a:ext cx="0" cy="2275"/>
            </a:xfrm>
            <a:prstGeom prst="line">
              <a:avLst/>
            </a:prstGeom>
            <a:noFill/>
            <a:ln w="25560" cap="sq">
              <a:solidFill>
                <a:srgbClr val="000000"/>
              </a:solidFill>
              <a:miter lim="800000"/>
              <a:headEnd/>
              <a:tailEnd/>
            </a:ln>
          </p:spPr>
          <p:txBody>
            <a:bodyPr/>
            <a:lstStyle/>
            <a:p>
              <a:endParaRPr lang="zh-CN" altLang="en-US"/>
            </a:p>
          </p:txBody>
        </p:sp>
        <p:sp>
          <p:nvSpPr>
            <p:cNvPr id="190481" name="Line 12"/>
            <p:cNvSpPr>
              <a:spLocks noChangeShapeType="1"/>
            </p:cNvSpPr>
            <p:nvPr/>
          </p:nvSpPr>
          <p:spPr bwMode="auto">
            <a:xfrm flipH="1">
              <a:off x="4971" y="1108"/>
              <a:ext cx="789" cy="0"/>
            </a:xfrm>
            <a:prstGeom prst="line">
              <a:avLst/>
            </a:prstGeom>
            <a:noFill/>
            <a:ln w="25560" cap="sq">
              <a:solidFill>
                <a:srgbClr val="000000"/>
              </a:solidFill>
              <a:miter lim="800000"/>
              <a:headEnd/>
              <a:tailEnd/>
            </a:ln>
          </p:spPr>
          <p:txBody>
            <a:bodyPr/>
            <a:lstStyle/>
            <a:p>
              <a:endParaRPr lang="zh-CN" altLang="en-US"/>
            </a:p>
          </p:txBody>
        </p:sp>
        <p:sp>
          <p:nvSpPr>
            <p:cNvPr id="190482" name="Line 13"/>
            <p:cNvSpPr>
              <a:spLocks noChangeShapeType="1"/>
            </p:cNvSpPr>
            <p:nvPr/>
          </p:nvSpPr>
          <p:spPr bwMode="auto">
            <a:xfrm>
              <a:off x="4972" y="1108"/>
              <a:ext cx="0" cy="139"/>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3" name="Line 14"/>
            <p:cNvSpPr>
              <a:spLocks noChangeShapeType="1"/>
            </p:cNvSpPr>
            <p:nvPr/>
          </p:nvSpPr>
          <p:spPr bwMode="auto">
            <a:xfrm>
              <a:off x="3724" y="3192"/>
              <a:ext cx="0" cy="223"/>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4" name="Line 15"/>
            <p:cNvSpPr>
              <a:spLocks noChangeShapeType="1"/>
            </p:cNvSpPr>
            <p:nvPr/>
          </p:nvSpPr>
          <p:spPr bwMode="auto">
            <a:xfrm>
              <a:off x="4936" y="3216"/>
              <a:ext cx="0" cy="223"/>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5" name="Line 16"/>
            <p:cNvSpPr>
              <a:spLocks noChangeShapeType="1"/>
            </p:cNvSpPr>
            <p:nvPr/>
          </p:nvSpPr>
          <p:spPr bwMode="auto">
            <a:xfrm>
              <a:off x="3700" y="2328"/>
              <a:ext cx="0" cy="415"/>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6" name="Line 17"/>
            <p:cNvSpPr>
              <a:spLocks noChangeShapeType="1"/>
            </p:cNvSpPr>
            <p:nvPr/>
          </p:nvSpPr>
          <p:spPr bwMode="auto">
            <a:xfrm>
              <a:off x="3708" y="2488"/>
              <a:ext cx="1219" cy="0"/>
            </a:xfrm>
            <a:prstGeom prst="line">
              <a:avLst/>
            </a:prstGeom>
            <a:noFill/>
            <a:ln w="25560" cap="sq">
              <a:solidFill>
                <a:srgbClr val="000000"/>
              </a:solidFill>
              <a:miter lim="800000"/>
              <a:headEnd/>
              <a:tailEnd/>
            </a:ln>
          </p:spPr>
          <p:txBody>
            <a:bodyPr/>
            <a:lstStyle/>
            <a:p>
              <a:endParaRPr lang="zh-CN" altLang="en-US"/>
            </a:p>
          </p:txBody>
        </p:sp>
        <p:sp>
          <p:nvSpPr>
            <p:cNvPr id="190487" name="Line 18"/>
            <p:cNvSpPr>
              <a:spLocks noChangeShapeType="1"/>
            </p:cNvSpPr>
            <p:nvPr/>
          </p:nvSpPr>
          <p:spPr bwMode="auto">
            <a:xfrm>
              <a:off x="4972" y="2500"/>
              <a:ext cx="0" cy="235"/>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8" name="Line 19"/>
            <p:cNvSpPr>
              <a:spLocks noChangeShapeType="1"/>
            </p:cNvSpPr>
            <p:nvPr/>
          </p:nvSpPr>
          <p:spPr bwMode="auto">
            <a:xfrm>
              <a:off x="4972" y="1924"/>
              <a:ext cx="0" cy="547"/>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89" name="Line 20"/>
            <p:cNvSpPr>
              <a:spLocks noChangeShapeType="1"/>
            </p:cNvSpPr>
            <p:nvPr/>
          </p:nvSpPr>
          <p:spPr bwMode="auto">
            <a:xfrm flipH="1">
              <a:off x="4903" y="2488"/>
              <a:ext cx="845" cy="0"/>
            </a:xfrm>
            <a:prstGeom prst="line">
              <a:avLst/>
            </a:prstGeom>
            <a:noFill/>
            <a:ln w="25560" cap="sq">
              <a:solidFill>
                <a:srgbClr val="000000"/>
              </a:solidFill>
              <a:miter lim="800000"/>
              <a:headEnd/>
              <a:tailEnd type="triangle" w="med" len="med"/>
            </a:ln>
          </p:spPr>
          <p:txBody>
            <a:bodyPr/>
            <a:lstStyle/>
            <a:p>
              <a:endParaRPr lang="zh-CN" altLang="en-US"/>
            </a:p>
          </p:txBody>
        </p:sp>
        <p:sp>
          <p:nvSpPr>
            <p:cNvPr id="190490" name="Rectangle 21"/>
            <p:cNvSpPr>
              <a:spLocks noChangeArrowheads="1"/>
            </p:cNvSpPr>
            <p:nvPr/>
          </p:nvSpPr>
          <p:spPr bwMode="auto">
            <a:xfrm>
              <a:off x="4604" y="2026"/>
              <a:ext cx="703" cy="307"/>
            </a:xfrm>
            <a:prstGeom prst="rect">
              <a:avLst/>
            </a:prstGeom>
            <a:solidFill>
              <a:srgbClr val="FFFFFF"/>
            </a:solidFill>
            <a:ln w="25560" cap="sq">
              <a:solidFill>
                <a:srgbClr val="000000"/>
              </a:solidFill>
              <a:miter lim="800000"/>
              <a:headEnd/>
              <a:tailEnd/>
            </a:ln>
          </p:spPr>
          <p:txBody>
            <a:bodyPr wrap="none" lIns="90360" tIns="44280" rIns="90360" bIns="4428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FP Regs</a:t>
              </a:r>
            </a:p>
          </p:txBody>
        </p:sp>
      </p:grpSp>
      <p:sp>
        <p:nvSpPr>
          <p:cNvPr id="190468" name="Text Box 2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01330B1-1C9E-461C-97A1-1DE83BF8C70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90469" name="Text Box 2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0470" name="Text Box 2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8F5176C-9138-4CA3-995F-7C0D30F9A4E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179</a:t>
            </a:fld>
            <a:endParaRPr lang="zh-CN" altLang="zh-CN" sz="1200">
              <a:solidFill>
                <a:srgbClr val="898989"/>
              </a:solidFill>
            </a:endParaRPr>
          </a:p>
        </p:txBody>
      </p:sp>
      <p:sp>
        <p:nvSpPr>
          <p:cNvPr id="190471" name="标题 1"/>
          <p:cNvSpPr>
            <a:spLocks noGrp="1"/>
          </p:cNvSpPr>
          <p:nvPr>
            <p:ph type="title"/>
          </p:nvPr>
        </p:nvSpPr>
        <p:spPr/>
        <p:txBody>
          <a:bodyPr/>
          <a:lstStyle/>
          <a:p>
            <a:r>
              <a:rPr lang="zh-CN" altLang="zh-CN" smtClean="0"/>
              <a:t>硬件支持</a:t>
            </a:r>
            <a:r>
              <a:rPr lang="zh-CN" altLang="en-US" smtClean="0"/>
              <a:t>推断执行以及精确中断</a:t>
            </a:r>
            <a:endParaRPr lang="zh-CN" altLang="en-US" dirty="0" smtClean="0"/>
          </a:p>
        </p:txBody>
      </p:sp>
      <p:sp>
        <p:nvSpPr>
          <p:cNvPr id="190472" name="内容占位符 2"/>
          <p:cNvSpPr>
            <a:spLocks noGrp="1"/>
          </p:cNvSpPr>
          <p:nvPr>
            <p:ph idx="1"/>
          </p:nvPr>
        </p:nvSpPr>
        <p:spPr>
          <a:xfrm>
            <a:off x="0" y="1118373"/>
            <a:ext cx="5304767" cy="5308553"/>
          </a:xfrm>
        </p:spPr>
        <p:txBody>
          <a:bodyPr>
            <a:normAutofit fontScale="77500" lnSpcReduction="20000"/>
          </a:bodyPr>
          <a:lstStyle/>
          <a:p>
            <a:r>
              <a:rPr lang="zh-CN" altLang="zh-CN" dirty="0" smtClean="0"/>
              <a:t>需要硬件缓存没有提交的指令结果</a:t>
            </a:r>
            <a:r>
              <a:rPr lang="en-US" altLang="zh-CN" dirty="0" smtClean="0"/>
              <a:t>: reorder buffer (ROB)</a:t>
            </a:r>
          </a:p>
          <a:p>
            <a:pPr lvl="1">
              <a:lnSpc>
                <a:spcPct val="120000"/>
              </a:lnSpc>
            </a:pPr>
            <a:r>
              <a:rPr lang="en-US" altLang="zh-CN" dirty="0" smtClean="0"/>
              <a:t>3 </a:t>
            </a:r>
            <a:r>
              <a:rPr lang="zh-CN" altLang="zh-CN" dirty="0" smtClean="0"/>
              <a:t>个域: 指令类型</a:t>
            </a:r>
            <a:r>
              <a:rPr lang="en-US" altLang="zh-CN" dirty="0" smtClean="0"/>
              <a:t>,</a:t>
            </a:r>
            <a:r>
              <a:rPr lang="zh-CN" altLang="zh-CN" dirty="0" smtClean="0"/>
              <a:t>目的地址</a:t>
            </a:r>
            <a:r>
              <a:rPr lang="en-US" altLang="zh-CN" dirty="0" smtClean="0"/>
              <a:t>, </a:t>
            </a:r>
            <a:r>
              <a:rPr lang="zh-CN" altLang="zh-CN" dirty="0" smtClean="0"/>
              <a:t>值</a:t>
            </a:r>
            <a:endParaRPr lang="en-US" altLang="zh-CN" dirty="0" smtClean="0"/>
          </a:p>
          <a:p>
            <a:pPr lvl="1"/>
            <a:r>
              <a:rPr lang="en-US" altLang="zh-CN" dirty="0" smtClean="0"/>
              <a:t>Reorder buffer </a:t>
            </a:r>
            <a:r>
              <a:rPr lang="zh-CN" altLang="zh-CN" dirty="0" smtClean="0"/>
              <a:t>可以作为操作数源</a:t>
            </a:r>
            <a:r>
              <a:rPr lang="en-US" altLang="zh-CN" dirty="0" smtClean="0"/>
              <a:t> =&gt; </a:t>
            </a:r>
            <a:r>
              <a:rPr lang="zh-CN" altLang="zh-CN" dirty="0" smtClean="0"/>
              <a:t>就像有更多的寄存器（与</a:t>
            </a:r>
            <a:r>
              <a:rPr lang="en-US" altLang="zh-CN" dirty="0" smtClean="0"/>
              <a:t>RS</a:t>
            </a:r>
            <a:r>
              <a:rPr lang="zh-CN" altLang="zh-CN" dirty="0" smtClean="0"/>
              <a:t>类似）</a:t>
            </a:r>
            <a:endParaRPr lang="en-US" altLang="zh-CN" dirty="0" smtClean="0"/>
          </a:p>
          <a:p>
            <a:pPr lvl="1"/>
            <a:r>
              <a:rPr lang="zh-CN" altLang="zh-CN" dirty="0" smtClean="0"/>
              <a:t>当指令执行阶段完成后，用</a:t>
            </a:r>
            <a:r>
              <a:rPr lang="en-US" altLang="zh-CN" dirty="0" smtClean="0"/>
              <a:t>ROB</a:t>
            </a:r>
            <a:r>
              <a:rPr lang="zh-CN" altLang="zh-CN" dirty="0" smtClean="0"/>
              <a:t>的编号代替</a:t>
            </a:r>
            <a:r>
              <a:rPr lang="en-US" altLang="zh-CN" dirty="0" smtClean="0"/>
              <a:t>RS</a:t>
            </a:r>
            <a:r>
              <a:rPr lang="zh-CN" altLang="zh-CN" dirty="0" smtClean="0"/>
              <a:t>中的值</a:t>
            </a:r>
            <a:endParaRPr lang="en-US" altLang="zh-CN" dirty="0" smtClean="0"/>
          </a:p>
          <a:p>
            <a:pPr lvl="1"/>
            <a:r>
              <a:rPr lang="zh-CN" altLang="zh-CN" dirty="0" smtClean="0"/>
              <a:t>增加指令提交阶段</a:t>
            </a:r>
            <a:endParaRPr lang="en-US" altLang="zh-CN" dirty="0" smtClean="0"/>
          </a:p>
          <a:p>
            <a:pPr lvl="1"/>
            <a:r>
              <a:rPr lang="en-US" altLang="zh-CN" dirty="0" smtClean="0"/>
              <a:t>ROB</a:t>
            </a:r>
            <a:r>
              <a:rPr lang="zh-CN" altLang="zh-CN" dirty="0" smtClean="0"/>
              <a:t>提供执行完成阶段和提交阶段的操作数</a:t>
            </a:r>
            <a:endParaRPr lang="en-US" altLang="zh-CN" dirty="0" smtClean="0"/>
          </a:p>
          <a:p>
            <a:pPr lvl="1"/>
            <a:r>
              <a:rPr lang="zh-CN" altLang="zh-CN" dirty="0" smtClean="0"/>
              <a:t>一旦操作数提交，结果就写入寄存器</a:t>
            </a:r>
            <a:endParaRPr lang="en-US" altLang="zh-CN" dirty="0" smtClean="0"/>
          </a:p>
          <a:p>
            <a:pPr lvl="1"/>
            <a:r>
              <a:rPr lang="zh-CN" altLang="zh-CN" dirty="0" smtClean="0"/>
              <a:t>在预测失败时，容易恢复推断执行的指令，或发生异常时，容易恢复状态</a:t>
            </a:r>
            <a:endParaRPr lang="zh-CN" altLang="en-US" dirty="0" smtClean="0"/>
          </a:p>
        </p:txBody>
      </p:sp>
    </p:spTree>
    <p:extLst>
      <p:ext uri="{BB962C8B-B14F-4D97-AF65-F5344CB8AC3E}">
        <p14:creationId xmlns:p14="http://schemas.microsoft.com/office/powerpoint/2010/main" val="3295470166"/>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98463" y="1185863"/>
            <a:ext cx="8247062" cy="5378450"/>
          </a:xfrm>
          <a:prstGeom prst="rect">
            <a:avLst/>
          </a:prstGeom>
          <a:noFill/>
          <a:ln w="9525">
            <a:noFill/>
            <a:round/>
            <a:headEnd/>
            <a:tailEnd/>
          </a:ln>
        </p:spPr>
        <p:txBody>
          <a:bodyPr/>
          <a:lstStyle/>
          <a:p>
            <a:pPr marL="228600" indent="-228600" eaLnBrk="1" hangingPunct="1">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latin typeface="新宋体" pitchFamily="49" charset="-122"/>
              <a:ea typeface="新宋体" pitchFamily="49" charset="-122"/>
            </a:endParaRPr>
          </a:p>
        </p:txBody>
      </p:sp>
      <p:sp>
        <p:nvSpPr>
          <p:cNvPr id="757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8F5152-4092-4F12-9B30-CF9BCF7EE19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57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FD06728-1275-41CE-A10D-560344CA8DB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zh-CN" altLang="zh-CN" sz="1200">
              <a:solidFill>
                <a:srgbClr val="898989"/>
              </a:solidFill>
            </a:endParaRPr>
          </a:p>
        </p:txBody>
      </p:sp>
      <p:sp>
        <p:nvSpPr>
          <p:cNvPr id="75783" name="标题 1"/>
          <p:cNvSpPr>
            <a:spLocks noGrp="1"/>
          </p:cNvSpPr>
          <p:nvPr>
            <p:ph type="title"/>
          </p:nvPr>
        </p:nvSpPr>
        <p:spPr/>
        <p:txBody>
          <a:bodyPr/>
          <a:lstStyle/>
          <a:p>
            <a:r>
              <a:rPr lang="zh-CN" altLang="zh-CN" smtClean="0"/>
              <a:t>从编译器角度看代码移动（1/</a:t>
            </a:r>
            <a:r>
              <a:rPr lang="en-US" altLang="zh-CN" smtClean="0"/>
              <a:t>4</a:t>
            </a:r>
            <a:r>
              <a:rPr lang="zh-CN" altLang="zh-CN" smtClean="0"/>
              <a:t>)</a:t>
            </a:r>
            <a:endParaRPr lang="zh-CN" altLang="en-US" smtClean="0"/>
          </a:p>
        </p:txBody>
      </p:sp>
      <p:sp>
        <p:nvSpPr>
          <p:cNvPr id="75784" name="内容占位符 2"/>
          <p:cNvSpPr>
            <a:spLocks noGrp="1"/>
          </p:cNvSpPr>
          <p:nvPr>
            <p:ph idx="1"/>
          </p:nvPr>
        </p:nvSpPr>
        <p:spPr/>
        <p:txBody>
          <a:bodyPr>
            <a:normAutofit fontScale="92500" lnSpcReduction="20000"/>
          </a:bodyPr>
          <a:lstStyle/>
          <a:p>
            <a:r>
              <a:rPr lang="zh-CN" altLang="zh-CN" dirty="0" smtClean="0"/>
              <a:t>编译器分析程序的相关性依赖于给定的流水线</a:t>
            </a:r>
          </a:p>
          <a:p>
            <a:r>
              <a:rPr lang="zh-CN" altLang="zh-CN" dirty="0" smtClean="0"/>
              <a:t>编译器进行指令调度来消除相关 </a:t>
            </a:r>
          </a:p>
          <a:p>
            <a:r>
              <a:rPr lang="en-US" altLang="zh-CN" dirty="0" smtClean="0"/>
              <a:t>(True) </a:t>
            </a:r>
            <a:r>
              <a:rPr lang="zh-CN" altLang="zh-CN" dirty="0" smtClean="0"/>
              <a:t>数据相关（</a:t>
            </a:r>
            <a:r>
              <a:rPr lang="en-US" altLang="zh-CN" dirty="0" smtClean="0"/>
              <a:t>Data dependencies）</a:t>
            </a:r>
          </a:p>
          <a:p>
            <a:pPr lvl="1"/>
            <a:r>
              <a:rPr lang="zh-CN" altLang="zh-CN" dirty="0" smtClean="0"/>
              <a:t>对于指令</a:t>
            </a:r>
            <a:r>
              <a:rPr lang="en-US" altLang="zh-CN" dirty="0" err="1" smtClean="0"/>
              <a:t>i</a:t>
            </a:r>
            <a:r>
              <a:rPr lang="zh-CN" altLang="zh-CN" dirty="0" smtClean="0"/>
              <a:t>和</a:t>
            </a:r>
            <a:r>
              <a:rPr lang="en-US" altLang="zh-CN" dirty="0" smtClean="0"/>
              <a:t>j，</a:t>
            </a:r>
            <a:r>
              <a:rPr lang="zh-CN" altLang="zh-CN" dirty="0" smtClean="0"/>
              <a:t>如果</a:t>
            </a:r>
            <a:r>
              <a:rPr lang="zh-CN" altLang="en-US" dirty="0" smtClean="0"/>
              <a:t>指令</a:t>
            </a:r>
            <a:r>
              <a:rPr lang="en-US" altLang="zh-CN" dirty="0" smtClean="0"/>
              <a:t> j</a:t>
            </a:r>
            <a:r>
              <a:rPr lang="zh-CN" altLang="zh-CN" dirty="0" smtClean="0"/>
              <a:t>使用指令</a:t>
            </a:r>
            <a:r>
              <a:rPr lang="en-US" altLang="zh-CN" dirty="0" err="1" smtClean="0"/>
              <a:t>i</a:t>
            </a:r>
            <a:r>
              <a:rPr lang="zh-CN" altLang="zh-CN" dirty="0" smtClean="0"/>
              <a:t>产生的结果 </a:t>
            </a:r>
            <a:r>
              <a:rPr lang="en-US" altLang="zh-CN" dirty="0" smtClean="0"/>
              <a:t>, </a:t>
            </a:r>
            <a:r>
              <a:rPr lang="zh-CN" altLang="zh-CN" dirty="0" smtClean="0"/>
              <a:t>或</a:t>
            </a:r>
            <a:r>
              <a:rPr lang="zh-CN" altLang="en-US" dirty="0" smtClean="0"/>
              <a:t>指令</a:t>
            </a:r>
            <a:r>
              <a:rPr lang="en-US" altLang="zh-CN" dirty="0" smtClean="0"/>
              <a:t> j </a:t>
            </a:r>
            <a:r>
              <a:rPr lang="zh-CN" altLang="zh-CN" dirty="0" smtClean="0"/>
              <a:t>与</a:t>
            </a:r>
            <a:r>
              <a:rPr lang="zh-CN" altLang="en-US" dirty="0" smtClean="0"/>
              <a:t>指令</a:t>
            </a:r>
            <a:r>
              <a:rPr lang="en-US" altLang="zh-CN" dirty="0" smtClean="0"/>
              <a:t> k</a:t>
            </a:r>
            <a:r>
              <a:rPr lang="zh-CN" altLang="zh-CN" dirty="0" smtClean="0"/>
              <a:t>相关, 并且</a:t>
            </a:r>
            <a:r>
              <a:rPr lang="zh-CN" altLang="en-US" dirty="0" smtClean="0"/>
              <a:t>指令</a:t>
            </a:r>
            <a:r>
              <a:rPr lang="en-US" altLang="zh-CN" dirty="0" smtClean="0"/>
              <a:t> k </a:t>
            </a:r>
            <a:r>
              <a:rPr lang="zh-CN" altLang="zh-CN" dirty="0" smtClean="0"/>
              <a:t>与</a:t>
            </a:r>
            <a:r>
              <a:rPr lang="zh-CN" altLang="en-US" dirty="0" smtClean="0"/>
              <a:t>指令</a:t>
            </a:r>
            <a:r>
              <a:rPr lang="en-US" altLang="zh-CN" dirty="0" smtClean="0"/>
              <a:t> </a:t>
            </a:r>
            <a:r>
              <a:rPr lang="en-US" altLang="zh-CN" dirty="0" err="1" smtClean="0"/>
              <a:t>i</a:t>
            </a:r>
            <a:r>
              <a:rPr lang="zh-CN" altLang="zh-CN" dirty="0" smtClean="0"/>
              <a:t>有数据相关.</a:t>
            </a:r>
          </a:p>
          <a:p>
            <a:r>
              <a:rPr lang="zh-CN" altLang="zh-CN" dirty="0" smtClean="0"/>
              <a:t>如果相关, 不能并行执行</a:t>
            </a:r>
          </a:p>
          <a:p>
            <a:endParaRPr lang="en-US" altLang="zh-CN" dirty="0" smtClean="0"/>
          </a:p>
          <a:p>
            <a:r>
              <a:rPr lang="zh-CN" altLang="zh-CN" dirty="0" smtClean="0"/>
              <a:t>对于寄存器比较容易确定</a:t>
            </a:r>
            <a:r>
              <a:rPr lang="en-US" altLang="zh-CN" dirty="0" smtClean="0"/>
              <a:t>(fixed names)</a:t>
            </a:r>
          </a:p>
          <a:p>
            <a:r>
              <a:rPr lang="zh-CN" altLang="zh-CN" dirty="0" smtClean="0"/>
              <a:t>但对</a:t>
            </a:r>
            <a:r>
              <a:rPr lang="en-US" altLang="zh-CN" dirty="0" smtClean="0"/>
              <a:t>memory</a:t>
            </a:r>
            <a:r>
              <a:rPr lang="zh-CN" altLang="zh-CN" dirty="0" smtClean="0"/>
              <a:t>的引用，比较难确定</a:t>
            </a:r>
            <a:r>
              <a:rPr lang="en-US" altLang="zh-CN" dirty="0" smtClean="0"/>
              <a:t>: </a:t>
            </a:r>
          </a:p>
          <a:p>
            <a:pPr lvl="1"/>
            <a:r>
              <a:rPr lang="en-US" altLang="zh-CN" dirty="0" smtClean="0"/>
              <a:t>100(R4) = 20(R6)?</a:t>
            </a:r>
          </a:p>
          <a:p>
            <a:pPr lvl="1"/>
            <a:r>
              <a:rPr lang="zh-CN" altLang="zh-CN" dirty="0" smtClean="0"/>
              <a:t>在不同次的循环中，</a:t>
            </a:r>
            <a:r>
              <a:rPr lang="en-US" altLang="zh-CN" dirty="0" smtClean="0"/>
              <a:t>20(R6) = 20(R6)?</a:t>
            </a:r>
          </a:p>
          <a:p>
            <a:endParaRPr lang="zh-CN" altLang="en-US" dirty="0" smtClean="0"/>
          </a:p>
        </p:txBody>
      </p:sp>
      <p:pic>
        <p:nvPicPr>
          <p:cNvPr id="75782" name="Picture 6"/>
          <p:cNvPicPr>
            <a:picLocks noChangeAspect="1" noChangeArrowheads="1"/>
          </p:cNvPicPr>
          <p:nvPr/>
        </p:nvPicPr>
        <p:blipFill>
          <a:blip r:embed="rId3"/>
          <a:srcRect/>
          <a:stretch>
            <a:fillRect/>
          </a:stretch>
        </p:blipFill>
        <p:spPr bwMode="auto">
          <a:xfrm>
            <a:off x="5396313" y="3451225"/>
            <a:ext cx="3619500" cy="847725"/>
          </a:xfrm>
          <a:prstGeom prst="rect">
            <a:avLst/>
          </a:prstGeom>
          <a:noFill/>
          <a:ln w="9525">
            <a:noFill/>
            <a:round/>
            <a:headEnd/>
            <a:tailEnd/>
          </a:ln>
        </p:spPr>
      </p:pic>
    </p:spTree>
    <p:extLst>
      <p:ext uri="{BB962C8B-B14F-4D97-AF65-F5344CB8AC3E}">
        <p14:creationId xmlns:p14="http://schemas.microsoft.com/office/powerpoint/2010/main" val="330098360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txBox="1">
            <a:spLocks noChangeArrowheads="1"/>
          </p:cNvSpPr>
          <p:nvPr/>
        </p:nvSpPr>
        <p:spPr bwMode="auto">
          <a:xfrm>
            <a:off x="327025" y="1150938"/>
            <a:ext cx="8558213" cy="5219700"/>
          </a:xfrm>
          <a:prstGeom prst="rect">
            <a:avLst/>
          </a:prstGeom>
          <a:noFill/>
          <a:ln w="9525">
            <a:noFill/>
            <a:round/>
            <a:headEnd/>
            <a:tailEnd/>
          </a:ln>
        </p:spPr>
        <p:txBody>
          <a:bodyPr lIns="90360" tIns="44280" rIns="90360" bIns="44280"/>
          <a:lstStyle/>
          <a:p>
            <a:pPr marL="228600" indent="-227013" eaLnBrk="1" hangingPunct="1">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a:solidFill>
                <a:srgbClr val="000000"/>
              </a:solidFill>
            </a:endParaRPr>
          </a:p>
        </p:txBody>
      </p:sp>
      <p:sp>
        <p:nvSpPr>
          <p:cNvPr id="191491"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D5354B-13AA-4841-BC87-BC2F3A8881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91492"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1493"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F988943-0E80-4D28-BA4B-1A1E8AB60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180</a:t>
            </a:fld>
            <a:endParaRPr lang="zh-CN" altLang="zh-CN" sz="1200">
              <a:solidFill>
                <a:srgbClr val="898989"/>
              </a:solidFill>
            </a:endParaRPr>
          </a:p>
        </p:txBody>
      </p:sp>
      <p:sp>
        <p:nvSpPr>
          <p:cNvPr id="191494" name="标题 1"/>
          <p:cNvSpPr>
            <a:spLocks noGrp="1"/>
          </p:cNvSpPr>
          <p:nvPr>
            <p:ph type="title"/>
          </p:nvPr>
        </p:nvSpPr>
        <p:spPr/>
        <p:txBody>
          <a:bodyPr>
            <a:normAutofit fontScale="90000"/>
          </a:bodyPr>
          <a:lstStyle/>
          <a:p>
            <a:r>
              <a:rPr lang="zh-CN" altLang="zh-CN" smtClean="0"/>
              <a:t>支持推断执行的</a:t>
            </a:r>
            <a:r>
              <a:rPr lang="en-US" altLang="zh-CN" smtClean="0"/>
              <a:t> Tomasulo </a:t>
            </a:r>
            <a:r>
              <a:rPr lang="zh-CN" altLang="zh-CN" smtClean="0"/>
              <a:t>算法的四阶段</a:t>
            </a:r>
            <a:endParaRPr lang="zh-CN" altLang="en-US" smtClean="0"/>
          </a:p>
        </p:txBody>
      </p:sp>
      <p:sp>
        <p:nvSpPr>
          <p:cNvPr id="3" name="内容占位符 2"/>
          <p:cNvSpPr>
            <a:spLocks noGrp="1"/>
          </p:cNvSpPr>
          <p:nvPr>
            <p:ph idx="1"/>
          </p:nvPr>
        </p:nvSpPr>
        <p:spPr/>
        <p:txBody>
          <a:bodyPr>
            <a:normAutofit fontScale="77500" lnSpcReduction="20000"/>
          </a:bodyPr>
          <a:lstStyle/>
          <a:p>
            <a:r>
              <a:rPr lang="zh-CN" altLang="zh-CN" dirty="0" smtClean="0"/>
              <a:t>1. </a:t>
            </a:r>
            <a:r>
              <a:rPr lang="en-US" altLang="zh-CN" dirty="0" smtClean="0"/>
              <a:t>Issue—get instruction from FP Op Queue</a:t>
            </a:r>
          </a:p>
          <a:p>
            <a:pPr lvl="1"/>
            <a:r>
              <a:rPr lang="zh-CN" altLang="zh-CN" dirty="0" smtClean="0"/>
              <a:t>如果</a:t>
            </a:r>
            <a:r>
              <a:rPr lang="en-US" altLang="zh-CN" dirty="0" smtClean="0"/>
              <a:t>RS</a:t>
            </a:r>
            <a:r>
              <a:rPr lang="zh-CN" altLang="zh-CN" dirty="0" smtClean="0"/>
              <a:t>和</a:t>
            </a:r>
            <a:r>
              <a:rPr lang="en-US" altLang="zh-CN" dirty="0" smtClean="0"/>
              <a:t>ROB</a:t>
            </a:r>
            <a:r>
              <a:rPr lang="zh-CN" altLang="zh-CN" dirty="0" smtClean="0"/>
              <a:t>有空闲单元就发射指令。如果寄存器或</a:t>
            </a:r>
            <a:r>
              <a:rPr lang="en-US" altLang="zh-CN" dirty="0" smtClean="0"/>
              <a:t>ROB</a:t>
            </a:r>
            <a:r>
              <a:rPr lang="zh-CN" altLang="zh-CN" dirty="0" smtClean="0"/>
              <a:t>中源操作数可用，就将其发送到</a:t>
            </a:r>
            <a:r>
              <a:rPr lang="en-US" altLang="zh-CN" dirty="0" smtClean="0"/>
              <a:t>RS</a:t>
            </a:r>
            <a:r>
              <a:rPr lang="zh-CN" altLang="zh-CN" dirty="0" smtClean="0"/>
              <a:t>，目的地址的</a:t>
            </a:r>
            <a:r>
              <a:rPr lang="en-US" altLang="zh-CN" dirty="0" smtClean="0"/>
              <a:t>ROB</a:t>
            </a:r>
            <a:r>
              <a:rPr lang="zh-CN" altLang="zh-CN" dirty="0" smtClean="0"/>
              <a:t>编号也发送给</a:t>
            </a:r>
            <a:r>
              <a:rPr lang="en-US" altLang="zh-CN" dirty="0" smtClean="0"/>
              <a:t>RS </a:t>
            </a:r>
          </a:p>
          <a:p>
            <a:r>
              <a:rPr lang="en-US" altLang="zh-CN" dirty="0" smtClean="0"/>
              <a:t>2. Execution—operate on operands (EX)</a:t>
            </a:r>
          </a:p>
          <a:p>
            <a:pPr lvl="1"/>
            <a:r>
              <a:rPr lang="zh-CN" altLang="zh-CN" dirty="0" smtClean="0"/>
              <a:t>当操作数就绪后，开始执行。如果没有就绪，监测</a:t>
            </a:r>
            <a:r>
              <a:rPr lang="en-US" altLang="zh-CN" dirty="0" smtClean="0"/>
              <a:t>CDB，</a:t>
            </a:r>
            <a:r>
              <a:rPr lang="zh-CN" altLang="zh-CN" dirty="0" smtClean="0"/>
              <a:t>检查</a:t>
            </a:r>
            <a:r>
              <a:rPr lang="en-US" altLang="zh-CN" dirty="0" smtClean="0"/>
              <a:t>RAW</a:t>
            </a:r>
            <a:r>
              <a:rPr lang="zh-CN" altLang="zh-CN" dirty="0" smtClean="0"/>
              <a:t>相关</a:t>
            </a:r>
          </a:p>
          <a:p>
            <a:r>
              <a:rPr lang="en-US" altLang="zh-CN" dirty="0" smtClean="0"/>
              <a:t>3. Write result—finish execution (WB)</a:t>
            </a:r>
          </a:p>
          <a:p>
            <a:pPr lvl="1"/>
            <a:r>
              <a:rPr lang="zh-CN" altLang="zh-CN" dirty="0" smtClean="0"/>
              <a:t>将运算结果通过</a:t>
            </a:r>
            <a:r>
              <a:rPr lang="en-US" altLang="zh-CN" dirty="0" smtClean="0"/>
              <a:t>CDB</a:t>
            </a:r>
            <a:r>
              <a:rPr lang="zh-CN" altLang="zh-CN" dirty="0" smtClean="0"/>
              <a:t>传送给所有等待结果的</a:t>
            </a:r>
            <a:r>
              <a:rPr lang="en-US" altLang="zh-CN" dirty="0" smtClean="0"/>
              <a:t>FU</a:t>
            </a:r>
            <a:r>
              <a:rPr lang="zh-CN" altLang="zh-CN" dirty="0" smtClean="0"/>
              <a:t>以及</a:t>
            </a:r>
            <a:r>
              <a:rPr lang="en-US" altLang="zh-CN" dirty="0" smtClean="0"/>
              <a:t>ROB</a:t>
            </a:r>
            <a:r>
              <a:rPr lang="zh-CN" altLang="zh-CN" dirty="0" smtClean="0"/>
              <a:t>单元，标识</a:t>
            </a:r>
            <a:r>
              <a:rPr lang="en-US" altLang="zh-CN" dirty="0" smtClean="0"/>
              <a:t>RS</a:t>
            </a:r>
            <a:r>
              <a:rPr lang="zh-CN" altLang="zh-CN" dirty="0" smtClean="0"/>
              <a:t>可用</a:t>
            </a:r>
          </a:p>
          <a:p>
            <a:r>
              <a:rPr lang="en-US" altLang="zh-CN" dirty="0" smtClean="0"/>
              <a:t>4. Commit—update register with reorder result</a:t>
            </a:r>
          </a:p>
          <a:p>
            <a:pPr lvl="1"/>
            <a:r>
              <a:rPr lang="zh-CN" altLang="zh-CN" dirty="0" smtClean="0"/>
              <a:t>按</a:t>
            </a:r>
            <a:r>
              <a:rPr lang="en-US" altLang="zh-CN" dirty="0" smtClean="0"/>
              <a:t>ROB</a:t>
            </a:r>
            <a:r>
              <a:rPr lang="zh-CN" altLang="zh-CN" dirty="0" smtClean="0"/>
              <a:t>表中顺序，如果结果已有，就更新寄存器（或存储器），并将该指令从</a:t>
            </a:r>
            <a:r>
              <a:rPr lang="en-US" altLang="zh-CN" dirty="0" smtClean="0"/>
              <a:t>ROB</a:t>
            </a:r>
            <a:r>
              <a:rPr lang="zh-CN" altLang="zh-CN" dirty="0" smtClean="0"/>
              <a:t>表中删除</a:t>
            </a:r>
          </a:p>
          <a:p>
            <a:pPr lvl="1"/>
            <a:r>
              <a:rPr lang="zh-CN" altLang="zh-CN" dirty="0" smtClean="0"/>
              <a:t>预测失败或有中断时，刷新</a:t>
            </a:r>
            <a:r>
              <a:rPr lang="en-US" altLang="zh-CN" dirty="0" smtClean="0"/>
              <a:t>ROB</a:t>
            </a:r>
          </a:p>
          <a:p>
            <a:pPr lvl="1"/>
            <a:r>
              <a:rPr lang="en-US" altLang="zh-CN" dirty="0" smtClean="0"/>
              <a:t>P191 Figure  3.14  (</a:t>
            </a:r>
            <a:r>
              <a:rPr lang="zh-CN" altLang="zh-CN" dirty="0" smtClean="0"/>
              <a:t>英文版</a:t>
            </a:r>
            <a:r>
              <a:rPr lang="en-US" altLang="zh-CN" dirty="0" smtClean="0"/>
              <a:t>),  P141 Figure 3-9 (</a:t>
            </a:r>
            <a:r>
              <a:rPr lang="zh-CN" altLang="zh-CN" dirty="0" smtClean="0"/>
              <a:t>中文版</a:t>
            </a:r>
            <a:r>
              <a:rPr lang="en-US" altLang="zh-CN" dirty="0" smtClean="0"/>
              <a:t>)</a:t>
            </a:r>
            <a:endParaRPr lang="zh-CN" altLang="en-US" dirty="0"/>
          </a:p>
        </p:txBody>
      </p:sp>
    </p:spTree>
    <p:extLst>
      <p:ext uri="{BB962C8B-B14F-4D97-AF65-F5344CB8AC3E}">
        <p14:creationId xmlns:p14="http://schemas.microsoft.com/office/powerpoint/2010/main" val="2559432692"/>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p:txBody>
          <a:bodyPr/>
          <a:lstStyle/>
          <a:p>
            <a:r>
              <a:rPr lang="en-US" altLang="zh-CN" smtClean="0"/>
              <a:t>Issue</a:t>
            </a:r>
            <a:endParaRPr lang="zh-CN" altLang="en-US" smtClean="0"/>
          </a:p>
        </p:txBody>
      </p:sp>
      <p:pic>
        <p:nvPicPr>
          <p:cNvPr id="192517" name="Picture 4"/>
          <p:cNvPicPr>
            <a:picLocks noChangeAspect="1" noChangeArrowheads="1"/>
          </p:cNvPicPr>
          <p:nvPr/>
        </p:nvPicPr>
        <p:blipFill>
          <a:blip r:embed="rId2"/>
          <a:srcRect/>
          <a:stretch>
            <a:fillRect/>
          </a:stretch>
        </p:blipFill>
        <p:spPr bwMode="auto">
          <a:xfrm>
            <a:off x="38100" y="1143000"/>
            <a:ext cx="8953500" cy="4410075"/>
          </a:xfrm>
          <a:prstGeom prst="rect">
            <a:avLst/>
          </a:prstGeom>
          <a:noFill/>
          <a:ln w="9525">
            <a:noFill/>
            <a:miter lim="800000"/>
            <a:headEnd/>
            <a:tailEnd/>
          </a:ln>
        </p:spPr>
      </p:pic>
      <p:cxnSp>
        <p:nvCxnSpPr>
          <p:cNvPr id="192518" name="直接连接符 8"/>
          <p:cNvCxnSpPr>
            <a:cxnSpLocks noChangeShapeType="1"/>
          </p:cNvCxnSpPr>
          <p:nvPr/>
        </p:nvCxnSpPr>
        <p:spPr bwMode="auto">
          <a:xfrm>
            <a:off x="3500438" y="2484438"/>
            <a:ext cx="1500187" cy="1587"/>
          </a:xfrm>
          <a:prstGeom prst="line">
            <a:avLst/>
          </a:prstGeom>
          <a:noFill/>
          <a:ln w="25400" algn="ctr">
            <a:solidFill>
              <a:srgbClr val="FF0000"/>
            </a:solidFill>
            <a:round/>
            <a:headEnd/>
            <a:tailEnd/>
          </a:ln>
        </p:spPr>
      </p:cxnSp>
      <p:cxnSp>
        <p:nvCxnSpPr>
          <p:cNvPr id="192519" name="直接连接符 9"/>
          <p:cNvCxnSpPr>
            <a:cxnSpLocks noChangeShapeType="1"/>
          </p:cNvCxnSpPr>
          <p:nvPr/>
        </p:nvCxnSpPr>
        <p:spPr bwMode="auto">
          <a:xfrm>
            <a:off x="3500438" y="4071938"/>
            <a:ext cx="1500187" cy="1587"/>
          </a:xfrm>
          <a:prstGeom prst="line">
            <a:avLst/>
          </a:prstGeom>
          <a:noFill/>
          <a:ln w="25400" algn="ctr">
            <a:solidFill>
              <a:srgbClr val="FF0000"/>
            </a:solidFill>
            <a:round/>
            <a:headEnd/>
            <a:tailEnd/>
          </a:ln>
        </p:spPr>
      </p:cxnSp>
      <p:sp>
        <p:nvSpPr>
          <p:cNvPr id="2" name="文本框 1"/>
          <p:cNvSpPr txBox="1"/>
          <p:nvPr/>
        </p:nvSpPr>
        <p:spPr>
          <a:xfrm>
            <a:off x="1820091" y="5765074"/>
            <a:ext cx="6130835" cy="646331"/>
          </a:xfrm>
          <a:prstGeom prst="rect">
            <a:avLst/>
          </a:prstGeom>
          <a:noFill/>
        </p:spPr>
        <p:txBody>
          <a:bodyPr wrap="square" rtlCol="0">
            <a:spAutoFit/>
          </a:bodyPr>
          <a:lstStyle/>
          <a:p>
            <a:r>
              <a:rPr lang="en-US" altLang="zh-CN" dirty="0" smtClean="0">
                <a:solidFill>
                  <a:srgbClr val="FF0000"/>
                </a:solidFill>
              </a:rPr>
              <a:t>h</a:t>
            </a:r>
            <a:r>
              <a:rPr lang="zh-CN" altLang="en-US" dirty="0" smtClean="0">
                <a:solidFill>
                  <a:srgbClr val="FF0000"/>
                </a:solidFill>
              </a:rPr>
              <a:t>：</a:t>
            </a:r>
            <a:r>
              <a:rPr lang="en-US" altLang="zh-CN" dirty="0" smtClean="0"/>
              <a:t>ROB</a:t>
            </a:r>
            <a:r>
              <a:rPr lang="zh-CN" altLang="en-US" dirty="0" smtClean="0"/>
              <a:t>中与当前指令相关的指令对应的</a:t>
            </a:r>
            <a:r>
              <a:rPr lang="en-US" altLang="zh-CN" dirty="0" smtClean="0"/>
              <a:t>ROB</a:t>
            </a:r>
            <a:r>
              <a:rPr lang="zh-CN" altLang="en-US" dirty="0" smtClean="0"/>
              <a:t>编号；</a:t>
            </a:r>
            <a:endParaRPr lang="en-US" altLang="zh-CN" dirty="0" smtClean="0"/>
          </a:p>
          <a:p>
            <a:r>
              <a:rPr lang="en-US" altLang="zh-CN" dirty="0">
                <a:solidFill>
                  <a:srgbClr val="FF0000"/>
                </a:solidFill>
              </a:rPr>
              <a:t>b</a:t>
            </a:r>
            <a:r>
              <a:rPr lang="zh-CN" altLang="en-US" dirty="0" smtClean="0">
                <a:solidFill>
                  <a:srgbClr val="FF0000"/>
                </a:solidFill>
              </a:rPr>
              <a:t>：</a:t>
            </a:r>
            <a:r>
              <a:rPr lang="zh-CN" altLang="en-US" dirty="0" smtClean="0"/>
              <a:t>当前指令对应的</a:t>
            </a:r>
            <a:r>
              <a:rPr lang="en-US" altLang="zh-CN" dirty="0" smtClean="0"/>
              <a:t>ROB</a:t>
            </a:r>
            <a:r>
              <a:rPr lang="zh-CN" altLang="en-US" dirty="0" smtClean="0"/>
              <a:t>编号</a:t>
            </a:r>
            <a:endParaRPr lang="zh-CN" altLang="en-US" dirty="0"/>
          </a:p>
        </p:txBody>
      </p:sp>
    </p:spTree>
    <p:extLst>
      <p:ext uri="{BB962C8B-B14F-4D97-AF65-F5344CB8AC3E}">
        <p14:creationId xmlns:p14="http://schemas.microsoft.com/office/powerpoint/2010/main" val="352268361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p:txBody>
          <a:bodyPr/>
          <a:lstStyle/>
          <a:p>
            <a:r>
              <a:rPr lang="en-US" altLang="zh-CN" smtClean="0"/>
              <a:t>Execute</a:t>
            </a:r>
            <a:endParaRPr lang="zh-CN" altLang="en-US" smtClean="0"/>
          </a:p>
        </p:txBody>
      </p:sp>
      <p:pic>
        <p:nvPicPr>
          <p:cNvPr id="193542" name="Picture 3"/>
          <p:cNvPicPr>
            <a:picLocks noChangeAspect="1" noChangeArrowheads="1"/>
          </p:cNvPicPr>
          <p:nvPr/>
        </p:nvPicPr>
        <p:blipFill>
          <a:blip r:embed="rId2"/>
          <a:srcRect/>
          <a:stretch>
            <a:fillRect/>
          </a:stretch>
        </p:blipFill>
        <p:spPr bwMode="auto">
          <a:xfrm>
            <a:off x="169863" y="1744663"/>
            <a:ext cx="8905875" cy="2486025"/>
          </a:xfrm>
          <a:prstGeom prst="rect">
            <a:avLst/>
          </a:prstGeom>
          <a:noFill/>
          <a:ln w="9525">
            <a:noFill/>
            <a:miter lim="800000"/>
            <a:headEnd/>
            <a:tailEnd/>
          </a:ln>
        </p:spPr>
      </p:pic>
    </p:spTree>
    <p:extLst>
      <p:ext uri="{BB962C8B-B14F-4D97-AF65-F5344CB8AC3E}">
        <p14:creationId xmlns:p14="http://schemas.microsoft.com/office/powerpoint/2010/main" val="211228946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p:cNvSpPr>
          <p:nvPr>
            <p:ph type="title"/>
          </p:nvPr>
        </p:nvSpPr>
        <p:spPr/>
        <p:txBody>
          <a:bodyPr/>
          <a:lstStyle/>
          <a:p>
            <a:r>
              <a:rPr lang="en-US" altLang="zh-CN" smtClean="0"/>
              <a:t>Write result &amp; Commit</a:t>
            </a:r>
            <a:endParaRPr lang="zh-CN" altLang="en-US" smtClean="0"/>
          </a:p>
        </p:txBody>
      </p:sp>
      <p:pic>
        <p:nvPicPr>
          <p:cNvPr id="194566" name="Picture 2"/>
          <p:cNvPicPr>
            <a:picLocks noChangeAspect="1" noChangeArrowheads="1"/>
          </p:cNvPicPr>
          <p:nvPr/>
        </p:nvPicPr>
        <p:blipFill>
          <a:blip r:embed="rId2"/>
          <a:srcRect/>
          <a:stretch>
            <a:fillRect/>
          </a:stretch>
        </p:blipFill>
        <p:spPr bwMode="auto">
          <a:xfrm>
            <a:off x="179388" y="1528763"/>
            <a:ext cx="8866187" cy="3700462"/>
          </a:xfrm>
          <a:prstGeom prst="rect">
            <a:avLst/>
          </a:prstGeom>
          <a:noFill/>
          <a:ln w="9525">
            <a:noFill/>
            <a:miter lim="800000"/>
            <a:headEnd/>
            <a:tailEnd/>
          </a:ln>
        </p:spPr>
      </p:pic>
    </p:spTree>
    <p:extLst>
      <p:ext uri="{BB962C8B-B14F-4D97-AF65-F5344CB8AC3E}">
        <p14:creationId xmlns:p14="http://schemas.microsoft.com/office/powerpoint/2010/main" val="11754978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1"/>
          <p:cNvSpPr txBox="1">
            <a:spLocks noChangeArrowheads="1"/>
          </p:cNvSpPr>
          <p:nvPr/>
        </p:nvSpPr>
        <p:spPr bwMode="auto">
          <a:xfrm>
            <a:off x="190500" y="293688"/>
            <a:ext cx="8642350" cy="703262"/>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95587" name="Text Box 2"/>
          <p:cNvSpPr txBox="1">
            <a:spLocks noChangeArrowheads="1"/>
          </p:cNvSpPr>
          <p:nvPr/>
        </p:nvSpPr>
        <p:spPr bwMode="auto">
          <a:xfrm>
            <a:off x="344488" y="1409700"/>
            <a:ext cx="8170862" cy="4767263"/>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280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			</a:t>
            </a:r>
          </a:p>
        </p:txBody>
      </p:sp>
      <p:sp>
        <p:nvSpPr>
          <p:cNvPr id="1955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026EE3-F37D-4D6D-8161-CA0500565AD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955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55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C54371-7B3E-476A-AEBF-935F1B30B29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184</a:t>
            </a:fld>
            <a:endParaRPr lang="zh-CN" altLang="zh-CN" sz="1200">
              <a:solidFill>
                <a:srgbClr val="898989"/>
              </a:solidFill>
            </a:endParaRPr>
          </a:p>
        </p:txBody>
      </p:sp>
      <p:sp>
        <p:nvSpPr>
          <p:cNvPr id="195591" name="标题 3"/>
          <p:cNvSpPr>
            <a:spLocks noGrp="1"/>
          </p:cNvSpPr>
          <p:nvPr>
            <p:ph type="title"/>
          </p:nvPr>
        </p:nvSpPr>
        <p:spPr/>
        <p:txBody>
          <a:bodyPr/>
          <a:lstStyle/>
          <a:p>
            <a:r>
              <a:rPr lang="zh-CN" altLang="en-US" smtClean="0"/>
              <a:t>例如：</a:t>
            </a:r>
          </a:p>
        </p:txBody>
      </p:sp>
      <p:sp>
        <p:nvSpPr>
          <p:cNvPr id="195592" name="内容占位符 2"/>
          <p:cNvSpPr>
            <a:spLocks noGrp="1"/>
          </p:cNvSpPr>
          <p:nvPr>
            <p:ph idx="1"/>
          </p:nvPr>
        </p:nvSpPr>
        <p:spPr/>
        <p:txBody>
          <a:bodyPr>
            <a:normAutofit fontScale="92500" lnSpcReduction="10000"/>
          </a:bodyPr>
          <a:lstStyle/>
          <a:p>
            <a:pPr eaLnBrk="1" hangingPunct="1">
              <a:buClrTx/>
              <a:buFontTx/>
              <a:buNone/>
            </a:pPr>
            <a:r>
              <a:rPr lang="en-US" altLang="zh-CN" dirty="0" smtClean="0"/>
              <a:t>                LD           F6, 34(R2)</a:t>
            </a:r>
          </a:p>
          <a:p>
            <a:pPr eaLnBrk="1" hangingPunct="1">
              <a:buClrTx/>
              <a:buFontTx/>
              <a:buNone/>
            </a:pPr>
            <a:r>
              <a:rPr lang="en-US" altLang="zh-CN" dirty="0" smtClean="0"/>
              <a:t>			LD           F2, 45(R3)</a:t>
            </a:r>
          </a:p>
          <a:p>
            <a:pPr eaLnBrk="1" hangingPunct="1">
              <a:buClrTx/>
              <a:buFontTx/>
              <a:buNone/>
            </a:pPr>
            <a:r>
              <a:rPr lang="en-US" altLang="zh-CN" dirty="0" smtClean="0"/>
              <a:t>			MULT      F0, F2, F4</a:t>
            </a:r>
          </a:p>
          <a:p>
            <a:pPr eaLnBrk="1" hangingPunct="1">
              <a:buClrTx/>
              <a:buFontTx/>
              <a:buNone/>
            </a:pPr>
            <a:r>
              <a:rPr lang="en-US" altLang="zh-CN" dirty="0" smtClean="0"/>
              <a:t>			SUBD     F8, F6, F2</a:t>
            </a:r>
          </a:p>
          <a:p>
            <a:pPr eaLnBrk="1" hangingPunct="1">
              <a:buClrTx/>
              <a:buFontTx/>
              <a:buNone/>
            </a:pPr>
            <a:r>
              <a:rPr lang="en-US" altLang="zh-CN" dirty="0" smtClean="0"/>
              <a:t>			DIVD      F10, F0, F6</a:t>
            </a:r>
          </a:p>
          <a:p>
            <a:pPr eaLnBrk="1" hangingPunct="1">
              <a:buClrTx/>
              <a:buFontTx/>
              <a:buNone/>
            </a:pPr>
            <a:r>
              <a:rPr lang="en-US" altLang="zh-CN" dirty="0" smtClean="0"/>
              <a:t>			ADDD     F6, F8, F2</a:t>
            </a:r>
          </a:p>
          <a:p>
            <a:pPr eaLnBrk="1" hangingPunct="1">
              <a:buClrTx/>
              <a:buFontTx/>
              <a:buNone/>
            </a:pPr>
            <a:endParaRPr lang="en-US" altLang="zh-CN" dirty="0" smtClean="0"/>
          </a:p>
          <a:p>
            <a:pPr eaLnBrk="1" hangingPunct="1">
              <a:buClrTx/>
              <a:buFontTx/>
              <a:buNone/>
            </a:pPr>
            <a:r>
              <a:rPr lang="zh-CN" altLang="en-US" sz="2000" dirty="0" smtClean="0">
                <a:solidFill>
                  <a:srgbClr val="C00000"/>
                </a:solidFill>
              </a:rPr>
              <a:t>假设：执行阶段的周期数</a:t>
            </a:r>
            <a:endParaRPr lang="en-US" altLang="zh-CN" sz="2000" dirty="0" smtClean="0">
              <a:solidFill>
                <a:srgbClr val="C00000"/>
              </a:solidFill>
            </a:endParaRPr>
          </a:p>
          <a:p>
            <a:pPr eaLnBrk="1" hangingPunct="1">
              <a:buClrTx/>
              <a:buFontTx/>
              <a:buNone/>
            </a:pPr>
            <a:r>
              <a:rPr lang="en-US" altLang="zh-CN" sz="2000" dirty="0" smtClean="0">
                <a:solidFill>
                  <a:srgbClr val="C00000"/>
                </a:solidFill>
              </a:rPr>
              <a:t>LD</a:t>
            </a:r>
            <a:r>
              <a:rPr lang="zh-CN" altLang="en-US" sz="2000" dirty="0" smtClean="0">
                <a:solidFill>
                  <a:srgbClr val="C00000"/>
                </a:solidFill>
              </a:rPr>
              <a:t>：１</a:t>
            </a:r>
            <a:r>
              <a:rPr lang="en-US" altLang="zh-CN" sz="2000" dirty="0" smtClean="0">
                <a:solidFill>
                  <a:srgbClr val="C00000"/>
                </a:solidFill>
              </a:rPr>
              <a:t>cycles  MULT: 10 cycles   </a:t>
            </a:r>
          </a:p>
          <a:p>
            <a:pPr eaLnBrk="1" hangingPunct="1">
              <a:buClrTx/>
              <a:buFontTx/>
              <a:buNone/>
            </a:pPr>
            <a:r>
              <a:rPr lang="en-US" altLang="zh-CN" sz="2000" dirty="0" smtClean="0">
                <a:solidFill>
                  <a:srgbClr val="C00000"/>
                </a:solidFill>
              </a:rPr>
              <a:t>SUBD/ADDD: 2cycles   DIVD: 40 cycles </a:t>
            </a:r>
            <a:r>
              <a:rPr lang="en-US" altLang="zh-CN" dirty="0" smtClean="0"/>
              <a:t>                    </a:t>
            </a:r>
          </a:p>
        </p:txBody>
      </p:sp>
    </p:spTree>
    <p:extLst>
      <p:ext uri="{BB962C8B-B14F-4D97-AF65-F5344CB8AC3E}">
        <p14:creationId xmlns:p14="http://schemas.microsoft.com/office/powerpoint/2010/main" val="37880970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0</a:t>
            </a:r>
            <a:endParaRPr lang="zh-CN" altLang="en-US" sz="3200" dirty="0" smtClean="0"/>
          </a:p>
        </p:txBody>
      </p:sp>
      <p:graphicFrame>
        <p:nvGraphicFramePr>
          <p:cNvPr id="6" name="表格 5"/>
          <p:cNvGraphicFramePr>
            <a:graphicFrameLocks noGrp="1"/>
          </p:cNvGraphicFramePr>
          <p:nvPr/>
        </p:nvGraphicFramePr>
        <p:xfrm>
          <a:off x="500063" y="1428750"/>
          <a:ext cx="8105093" cy="4350795"/>
        </p:xfrm>
        <a:graphic>
          <a:graphicData uri="http://schemas.openxmlformats.org/drawingml/2006/table">
            <a:tbl>
              <a:tblPr/>
              <a:tblGrid>
                <a:gridCol w="665773">
                  <a:extLst>
                    <a:ext uri="{9D8B030D-6E8A-4147-A177-3AD203B41FA5}">
                      <a16:colId xmlns:a16="http://schemas.microsoft.com/office/drawing/2014/main" val="20000"/>
                    </a:ext>
                  </a:extLst>
                </a:gridCol>
                <a:gridCol w="665773">
                  <a:extLst>
                    <a:ext uri="{9D8B030D-6E8A-4147-A177-3AD203B41FA5}">
                      <a16:colId xmlns:a16="http://schemas.microsoft.com/office/drawing/2014/main" val="20001"/>
                    </a:ext>
                  </a:extLst>
                </a:gridCol>
                <a:gridCol w="665773">
                  <a:extLst>
                    <a:ext uri="{9D8B030D-6E8A-4147-A177-3AD203B41FA5}">
                      <a16:colId xmlns:a16="http://schemas.microsoft.com/office/drawing/2014/main" val="20002"/>
                    </a:ext>
                  </a:extLst>
                </a:gridCol>
                <a:gridCol w="665773">
                  <a:extLst>
                    <a:ext uri="{9D8B030D-6E8A-4147-A177-3AD203B41FA5}">
                      <a16:colId xmlns:a16="http://schemas.microsoft.com/office/drawing/2014/main" val="20003"/>
                    </a:ext>
                  </a:extLst>
                </a:gridCol>
                <a:gridCol w="901568">
                  <a:extLst>
                    <a:ext uri="{9D8B030D-6E8A-4147-A177-3AD203B41FA5}">
                      <a16:colId xmlns:a16="http://schemas.microsoft.com/office/drawing/2014/main" val="20004"/>
                    </a:ext>
                  </a:extLst>
                </a:gridCol>
                <a:gridCol w="846086">
                  <a:extLst>
                    <a:ext uri="{9D8B030D-6E8A-4147-A177-3AD203B41FA5}">
                      <a16:colId xmlns:a16="http://schemas.microsoft.com/office/drawing/2014/main" val="20005"/>
                    </a:ext>
                  </a:extLst>
                </a:gridCol>
                <a:gridCol w="887696">
                  <a:extLst>
                    <a:ext uri="{9D8B030D-6E8A-4147-A177-3AD203B41FA5}">
                      <a16:colId xmlns:a16="http://schemas.microsoft.com/office/drawing/2014/main" val="20006"/>
                    </a:ext>
                  </a:extLst>
                </a:gridCol>
                <a:gridCol w="776735">
                  <a:extLst>
                    <a:ext uri="{9D8B030D-6E8A-4147-A177-3AD203B41FA5}">
                      <a16:colId xmlns:a16="http://schemas.microsoft.com/office/drawing/2014/main" val="20007"/>
                    </a:ext>
                  </a:extLst>
                </a:gridCol>
                <a:gridCol w="665773">
                  <a:extLst>
                    <a:ext uri="{9D8B030D-6E8A-4147-A177-3AD203B41FA5}">
                      <a16:colId xmlns:a16="http://schemas.microsoft.com/office/drawing/2014/main" val="20008"/>
                    </a:ext>
                  </a:extLst>
                </a:gridCol>
                <a:gridCol w="698370">
                  <a:extLst>
                    <a:ext uri="{9D8B030D-6E8A-4147-A177-3AD203B41FA5}">
                      <a16:colId xmlns:a16="http://schemas.microsoft.com/office/drawing/2014/main" val="20009"/>
                    </a:ext>
                  </a:extLst>
                </a:gridCol>
                <a:gridCol w="665773">
                  <a:extLst>
                    <a:ext uri="{9D8B030D-6E8A-4147-A177-3AD203B41FA5}">
                      <a16:colId xmlns:a16="http://schemas.microsoft.com/office/drawing/2014/main" val="20010"/>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3" name="文本框 2"/>
          <p:cNvSpPr txBox="1"/>
          <p:nvPr/>
        </p:nvSpPr>
        <p:spPr>
          <a:xfrm>
            <a:off x="91440" y="3100252"/>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44780626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a:t>
            </a:r>
            <a:endParaRPr lang="zh-CN" altLang="en-US" sz="3200" dirty="0" smtClean="0"/>
          </a:p>
        </p:txBody>
      </p:sp>
      <p:graphicFrame>
        <p:nvGraphicFramePr>
          <p:cNvPr id="6" name="表格 5"/>
          <p:cNvGraphicFramePr>
            <a:graphicFrameLocks noGrp="1"/>
          </p:cNvGraphicFramePr>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smtClean="0">
                          <a:solidFill>
                            <a:srgbClr val="000000"/>
                          </a:solidFill>
                          <a:latin typeface="宋体"/>
                        </a:rPr>
                        <a:t>34+Regs[R2]</a:t>
                      </a: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Issue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0" y="3431178"/>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305582714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2</a:t>
            </a:r>
            <a:endParaRPr lang="zh-CN" altLang="en-US" sz="3200" dirty="0" smtClean="0"/>
          </a:p>
        </p:txBody>
      </p:sp>
      <p:graphicFrame>
        <p:nvGraphicFramePr>
          <p:cNvPr id="6" name="表格 5"/>
          <p:cNvGraphicFramePr>
            <a:graphicFrameLocks noGrp="1"/>
          </p:cNvGraphicFramePr>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smtClean="0">
                          <a:solidFill>
                            <a:srgbClr val="000000"/>
                          </a:solidFill>
                          <a:latin typeface="宋体"/>
                        </a:rPr>
                        <a:t>34+Regs[R2]</a:t>
                      </a:r>
                      <a:r>
                        <a:rPr lang="zh-CN" altLang="en-US" sz="1200" b="0" i="0" u="none" strike="noStrike" dirty="0" smtClean="0">
                          <a:solidFill>
                            <a:srgbClr val="000000"/>
                          </a:solidFill>
                          <a:latin typeface="宋体"/>
                        </a:rPr>
                        <a:t>　</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Ex1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48577" y="3631475"/>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429487737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3</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804159501"/>
              </p:ext>
            </p:extLst>
          </p:nvPr>
        </p:nvGraphicFramePr>
        <p:xfrm>
          <a:off x="500063" y="1428750"/>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Write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65314" y="3622766"/>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204785887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4</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566383488"/>
              </p:ext>
            </p:extLst>
          </p:nvPr>
        </p:nvGraphicFramePr>
        <p:xfrm>
          <a:off x="285719" y="1193618"/>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smtClean="0">
                          <a:solidFill>
                            <a:srgbClr val="000000"/>
                          </a:solidFill>
                          <a:latin typeface="宋体"/>
                        </a:rPr>
                        <a:t>2</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Mem[45+regs[R3]]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smtClean="0">
                          <a:solidFill>
                            <a:srgbClr val="000000"/>
                          </a:solidFill>
                          <a:latin typeface="宋体"/>
                        </a:rPr>
                        <a:t>10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Mem[45+Regs[R3]]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Mem[load2]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0" y="4049486"/>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25322033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705470-6E94-45CB-A225-8482686A0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68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68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5FBF5C4-A2DD-414C-A8AC-E2DEE569EDB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zh-CN" altLang="zh-CN" sz="1200">
              <a:solidFill>
                <a:srgbClr val="898989"/>
              </a:solidFill>
            </a:endParaRPr>
          </a:p>
        </p:txBody>
      </p:sp>
      <p:sp>
        <p:nvSpPr>
          <p:cNvPr id="76805" name="标题 1"/>
          <p:cNvSpPr>
            <a:spLocks noGrp="1"/>
          </p:cNvSpPr>
          <p:nvPr>
            <p:ph type="title"/>
          </p:nvPr>
        </p:nvSpPr>
        <p:spPr/>
        <p:txBody>
          <a:bodyPr/>
          <a:lstStyle/>
          <a:p>
            <a:r>
              <a:rPr lang="zh-CN" altLang="zh-CN" dirty="0" smtClean="0"/>
              <a:t>下列程序哪里有数据相关</a:t>
            </a:r>
            <a:r>
              <a:rPr lang="en-US" altLang="zh-CN" dirty="0" smtClean="0"/>
              <a:t>?</a:t>
            </a:r>
            <a:endParaRPr lang="zh-CN" altLang="en-US" dirty="0" smtClean="0"/>
          </a:p>
        </p:txBody>
      </p:sp>
      <p:sp>
        <p:nvSpPr>
          <p:cNvPr id="76806" name="内容占位符 2"/>
          <p:cNvSpPr>
            <a:spLocks noGrp="1"/>
          </p:cNvSpPr>
          <p:nvPr>
            <p:ph idx="4294967295"/>
          </p:nvPr>
        </p:nvSpPr>
        <p:spPr>
          <a:xfrm>
            <a:off x="647700" y="1412875"/>
            <a:ext cx="8496300" cy="4824413"/>
          </a:xfrm>
        </p:spPr>
        <p:txBody>
          <a:bodyPr/>
          <a:lstStyle/>
          <a:p>
            <a:pPr marL="0" indent="0">
              <a:buFont typeface="Arial" panose="020B0604020202020204" pitchFamily="34" charset="0"/>
              <a:buNone/>
            </a:pPr>
            <a:r>
              <a:rPr lang="en-US" altLang="zh-CN" dirty="0" smtClean="0"/>
              <a:t> 1 Loop:    LD       F0,0(R1)	</a:t>
            </a:r>
          </a:p>
          <a:p>
            <a:pPr marL="0" indent="0">
              <a:buFont typeface="Arial" panose="020B0604020202020204" pitchFamily="34" charset="0"/>
              <a:buNone/>
            </a:pPr>
            <a:r>
              <a:rPr lang="en-US" altLang="zh-CN" dirty="0" smtClean="0"/>
              <a:t> 2	         ADDD  F4,F0,F2	</a:t>
            </a:r>
          </a:p>
          <a:p>
            <a:pPr marL="0" indent="0">
              <a:buFont typeface="Arial" panose="020B0604020202020204" pitchFamily="34" charset="0"/>
              <a:buNone/>
            </a:pPr>
            <a:r>
              <a:rPr lang="en-US" altLang="zh-CN" dirty="0" smtClean="0"/>
              <a:t> 3	         SUBI	    R1,R1,8	</a:t>
            </a:r>
          </a:p>
          <a:p>
            <a:pPr marL="0" indent="0">
              <a:buFont typeface="Arial" panose="020B0604020202020204" pitchFamily="34" charset="0"/>
              <a:buNone/>
            </a:pPr>
            <a:r>
              <a:rPr lang="en-US" altLang="zh-CN" dirty="0" smtClean="0"/>
              <a:t> 4	         BNEZ  R1,Loop   ;</a:t>
            </a:r>
            <a:r>
              <a:rPr lang="en-US" altLang="zh-CN" sz="2000" dirty="0" smtClean="0"/>
              <a:t>delayed branch</a:t>
            </a:r>
            <a:endParaRPr lang="en-US" altLang="zh-CN" dirty="0" smtClean="0"/>
          </a:p>
          <a:p>
            <a:pPr marL="0" indent="0">
              <a:buFont typeface="Arial" panose="020B0604020202020204" pitchFamily="34" charset="0"/>
              <a:buNone/>
            </a:pPr>
            <a:r>
              <a:rPr lang="en-US" altLang="zh-CN" dirty="0" smtClean="0"/>
              <a:t> 5 	         SD	  8(R1),F4	</a:t>
            </a:r>
            <a:r>
              <a:rPr lang="en-US" altLang="zh-CN" dirty="0"/>
              <a:t> </a:t>
            </a:r>
            <a:r>
              <a:rPr lang="en-US" altLang="zh-CN" dirty="0" smtClean="0"/>
              <a:t>;</a:t>
            </a:r>
            <a:r>
              <a:rPr lang="en-US" altLang="zh-CN" sz="2000" dirty="0" smtClean="0"/>
              <a:t>altered when move past </a:t>
            </a:r>
            <a:r>
              <a:rPr lang="en-US" altLang="zh-CN" sz="1800" dirty="0" smtClean="0"/>
              <a:t>SUBI</a:t>
            </a:r>
          </a:p>
          <a:p>
            <a:pPr marL="0" indent="0">
              <a:buFont typeface="Arial" panose="020B0604020202020204" pitchFamily="34" charset="0"/>
              <a:buNone/>
            </a:pPr>
            <a:endParaRPr lang="en-US" altLang="zh-CN" dirty="0" smtClean="0"/>
          </a:p>
          <a:p>
            <a:pPr marL="0" indent="0">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24330603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50534124"/>
              </p:ext>
            </p:extLst>
          </p:nvPr>
        </p:nvGraphicFramePr>
        <p:xfrm>
          <a:off x="571442" y="1010738"/>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smtClean="0">
                          <a:solidFill>
                            <a:srgbClr val="000000"/>
                          </a:solidFill>
                          <a:latin typeface="宋体"/>
                        </a:rPr>
                        <a:t>1</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smtClean="0">
                          <a:solidFill>
                            <a:srgbClr val="000000"/>
                          </a:solidFill>
                          <a:latin typeface="宋体"/>
                        </a:rPr>
                        <a:t>9</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文本框 3"/>
          <p:cNvSpPr txBox="1"/>
          <p:nvPr/>
        </p:nvSpPr>
        <p:spPr>
          <a:xfrm>
            <a:off x="-17417" y="3161213"/>
            <a:ext cx="1645920" cy="1815882"/>
          </a:xfrm>
          <a:prstGeom prst="rect">
            <a:avLst/>
          </a:prstGeom>
          <a:noFill/>
        </p:spPr>
        <p:txBody>
          <a:bodyPr wrap="square" rtlCol="0">
            <a:spAutoFit/>
          </a:bodyPr>
          <a:lstStyle/>
          <a:p>
            <a:r>
              <a:rPr lang="en-US" altLang="zh-CN" sz="1600" dirty="0" smtClean="0"/>
              <a:t>LD F6</a:t>
            </a:r>
            <a:r>
              <a:rPr lang="en-US" altLang="zh-CN" sz="1600" dirty="0"/>
              <a:t>, </a:t>
            </a:r>
            <a:r>
              <a:rPr lang="en-US" altLang="zh-CN" sz="1600" dirty="0" smtClean="0"/>
              <a:t>34(R2)</a:t>
            </a:r>
          </a:p>
          <a:p>
            <a:r>
              <a:rPr lang="en-US" altLang="zh-CN" sz="1600" dirty="0" smtClean="0"/>
              <a:t>LD F2</a:t>
            </a:r>
            <a:r>
              <a:rPr lang="en-US" altLang="zh-CN" sz="1600" dirty="0"/>
              <a:t>, </a:t>
            </a:r>
            <a:r>
              <a:rPr lang="en-US" altLang="zh-CN" sz="1600" dirty="0" smtClean="0"/>
              <a:t>45(R3)</a:t>
            </a:r>
          </a:p>
          <a:p>
            <a:r>
              <a:rPr lang="en-US" altLang="zh-CN" sz="1600" dirty="0" smtClean="0"/>
              <a:t>MULT F0</a:t>
            </a:r>
            <a:r>
              <a:rPr lang="en-US" altLang="zh-CN" sz="1600" dirty="0"/>
              <a:t>, F2, F4</a:t>
            </a:r>
          </a:p>
          <a:p>
            <a:r>
              <a:rPr lang="en-US" altLang="zh-CN" sz="1600" dirty="0" smtClean="0"/>
              <a:t>SUBD F8</a:t>
            </a:r>
            <a:r>
              <a:rPr lang="en-US" altLang="zh-CN" sz="1600" dirty="0"/>
              <a:t>, F6, F2</a:t>
            </a:r>
          </a:p>
          <a:p>
            <a:r>
              <a:rPr lang="en-US" altLang="zh-CN" sz="1600" dirty="0" smtClean="0"/>
              <a:t>DIVD </a:t>
            </a:r>
            <a:r>
              <a:rPr lang="en-US" altLang="zh-CN" sz="1600" dirty="0"/>
              <a:t>F10, F0, F6</a:t>
            </a:r>
          </a:p>
          <a:p>
            <a:r>
              <a:rPr lang="en-US" altLang="zh-CN" sz="1600" dirty="0" smtClean="0"/>
              <a:t>ADDD F6</a:t>
            </a:r>
            <a:r>
              <a:rPr lang="en-US" altLang="zh-CN" sz="1600" dirty="0"/>
              <a:t>, F8, F2</a:t>
            </a:r>
          </a:p>
          <a:p>
            <a:endParaRPr lang="zh-CN" altLang="en-US" sz="1600" dirty="0"/>
          </a:p>
        </p:txBody>
      </p:sp>
    </p:spTree>
    <p:extLst>
      <p:ext uri="{BB962C8B-B14F-4D97-AF65-F5344CB8AC3E}">
        <p14:creationId xmlns:p14="http://schemas.microsoft.com/office/powerpoint/2010/main" val="386783836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6</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947770623"/>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8</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1074566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7</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315630113"/>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7</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F6-#2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7116130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8</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845870064"/>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6</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8669988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normAutofit fontScale="90000"/>
          </a:bodyPr>
          <a:lstStyle/>
          <a:p>
            <a:r>
              <a:rPr lang="en-US" altLang="zh-CN" smtClean="0"/>
              <a:t>Tomasulo With Reorder Buffer-Cycle 9</a:t>
            </a:r>
            <a:endParaRPr lang="zh-CN" altLang="en-US" dirty="0" smtClean="0"/>
          </a:p>
        </p:txBody>
      </p:sp>
      <p:graphicFrame>
        <p:nvGraphicFramePr>
          <p:cNvPr id="6" name="表格 5"/>
          <p:cNvGraphicFramePr>
            <a:graphicFrameLocks noGrp="1"/>
          </p:cNvGraphicFramePr>
          <p:nvPr>
            <p:extLst>
              <p:ext uri="{D42A27DB-BD31-4B8C-83A1-F6EECF244321}">
                <p14:modId xmlns:p14="http://schemas.microsoft.com/office/powerpoint/2010/main" val="379160258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5</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8654660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10</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051566989"/>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4</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1311921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11</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452573971"/>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3</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2793720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12</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66869857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48576075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13</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3195041268"/>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4177239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14</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4069232469"/>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037713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6400FB-3A50-4E14-AFDF-C412464B96B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59397" name="标题 1"/>
          <p:cNvSpPr>
            <a:spLocks noGrp="1"/>
          </p:cNvSpPr>
          <p:nvPr>
            <p:ph type="title"/>
          </p:nvPr>
        </p:nvSpPr>
        <p:spPr/>
        <p:txBody>
          <a:bodyPr/>
          <a:lstStyle/>
          <a:p>
            <a:r>
              <a:rPr lang="zh-CN" altLang="zh-CN" smtClean="0"/>
              <a:t>第</a:t>
            </a:r>
            <a:r>
              <a:rPr lang="en-US" altLang="zh-CN" smtClean="0"/>
              <a:t>5</a:t>
            </a:r>
            <a:r>
              <a:rPr lang="zh-CN" altLang="zh-CN" smtClean="0"/>
              <a:t>章 指令级并行</a:t>
            </a:r>
            <a:endParaRPr lang="zh-CN" altLang="en-US" smtClean="0"/>
          </a:p>
        </p:txBody>
      </p:sp>
      <p:sp>
        <p:nvSpPr>
          <p:cNvPr id="59398" name="内容占位符 2"/>
          <p:cNvSpPr>
            <a:spLocks noGrp="1"/>
          </p:cNvSpPr>
          <p:nvPr>
            <p:ph idx="1"/>
          </p:nvPr>
        </p:nvSpPr>
        <p:spPr/>
        <p:txBody>
          <a:bodyPr>
            <a:normAutofit fontScale="92500" lnSpcReduction="20000"/>
          </a:bodyPr>
          <a:lstStyle/>
          <a:p>
            <a:r>
              <a:rPr lang="zh-CN" altLang="zh-CN" dirty="0" smtClean="0"/>
              <a:t>指令集并行的基本概念及挑战</a:t>
            </a:r>
          </a:p>
          <a:p>
            <a:r>
              <a:rPr lang="zh-CN" altLang="zh-CN" dirty="0" smtClean="0"/>
              <a:t>软件方法挖掘指令集并行</a:t>
            </a:r>
          </a:p>
          <a:p>
            <a:pPr lvl="1"/>
            <a:r>
              <a:rPr lang="zh-CN" altLang="zh-CN" dirty="0" smtClean="0"/>
              <a:t>基本块内的指令集并行</a:t>
            </a:r>
          </a:p>
          <a:p>
            <a:r>
              <a:rPr lang="zh-CN" altLang="zh-CN" dirty="0" smtClean="0"/>
              <a:t>硬件方法挖掘指令集并行</a:t>
            </a:r>
            <a:endParaRPr lang="en-US" altLang="zh-CN" dirty="0" smtClean="0"/>
          </a:p>
          <a:p>
            <a:pPr lvl="1"/>
            <a:r>
              <a:rPr lang="en-US" altLang="zh-CN" dirty="0" smtClean="0"/>
              <a:t>Scoreboard</a:t>
            </a:r>
            <a:endParaRPr lang="zh-CN" altLang="zh-CN" dirty="0" smtClean="0"/>
          </a:p>
          <a:p>
            <a:pPr lvl="1"/>
            <a:r>
              <a:rPr lang="en-US" altLang="zh-CN" dirty="0" err="1" smtClean="0"/>
              <a:t>Tomasulo</a:t>
            </a:r>
            <a:endParaRPr lang="zh-CN" altLang="zh-CN" dirty="0" smtClean="0"/>
          </a:p>
          <a:p>
            <a:r>
              <a:rPr lang="zh-CN" altLang="zh-CN" dirty="0" smtClean="0"/>
              <a:t>跨越基本块的指令集并行</a:t>
            </a:r>
          </a:p>
          <a:p>
            <a:r>
              <a:rPr lang="zh-CN" altLang="zh-CN" dirty="0" smtClean="0"/>
              <a:t>基于硬件的推测执行</a:t>
            </a:r>
          </a:p>
          <a:p>
            <a:r>
              <a:rPr lang="zh-CN" altLang="zh-CN" dirty="0" smtClean="0"/>
              <a:t>以多发射和静态调度来挖掘指令集并行</a:t>
            </a:r>
          </a:p>
          <a:p>
            <a:r>
              <a:rPr lang="zh-CN" altLang="zh-CN" dirty="0" smtClean="0"/>
              <a:t>以动态调度、多发射和推测执行来挖掘指令集并行</a:t>
            </a:r>
          </a:p>
          <a:p>
            <a:endParaRPr lang="zh-CN" altLang="en-US" dirty="0" smtClean="0"/>
          </a:p>
        </p:txBody>
      </p:sp>
    </p:spTree>
    <p:extLst>
      <p:ext uri="{BB962C8B-B14F-4D97-AF65-F5344CB8AC3E}">
        <p14:creationId xmlns:p14="http://schemas.microsoft.com/office/powerpoint/2010/main" val="302982089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587A36F-0C5E-4C04-BE09-39B6BC01EAD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7828"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0E8DDC-F6B0-4779-8C8A-E318E8A0CB3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zh-CN" altLang="zh-CN" sz="1200">
              <a:solidFill>
                <a:srgbClr val="898989"/>
              </a:solidFill>
            </a:endParaRPr>
          </a:p>
        </p:txBody>
      </p:sp>
      <p:sp>
        <p:nvSpPr>
          <p:cNvPr id="77829" name="标题 1"/>
          <p:cNvSpPr>
            <a:spLocks noGrp="1"/>
          </p:cNvSpPr>
          <p:nvPr>
            <p:ph type="title"/>
          </p:nvPr>
        </p:nvSpPr>
        <p:spPr/>
        <p:txBody>
          <a:bodyPr/>
          <a:lstStyle/>
          <a:p>
            <a:r>
              <a:rPr lang="zh-CN" altLang="zh-CN" dirty="0" smtClean="0"/>
              <a:t>从编译器角度看代码移动(2/</a:t>
            </a:r>
            <a:r>
              <a:rPr lang="en-US" altLang="zh-CN" dirty="0" smtClean="0"/>
              <a:t>4</a:t>
            </a:r>
            <a:r>
              <a:rPr lang="zh-CN" altLang="zh-CN" dirty="0" smtClean="0"/>
              <a:t>)</a:t>
            </a:r>
            <a:endParaRPr lang="zh-CN" altLang="en-US" dirty="0" smtClean="0"/>
          </a:p>
        </p:txBody>
      </p:sp>
      <p:sp>
        <p:nvSpPr>
          <p:cNvPr id="77830" name="内容占位符 2"/>
          <p:cNvSpPr>
            <a:spLocks noGrp="1"/>
          </p:cNvSpPr>
          <p:nvPr>
            <p:ph idx="1"/>
          </p:nvPr>
        </p:nvSpPr>
        <p:spPr>
          <a:xfrm>
            <a:off x="0" y="987431"/>
            <a:ext cx="8896172" cy="5250586"/>
          </a:xfrm>
        </p:spPr>
        <p:txBody>
          <a:bodyPr>
            <a:normAutofit fontScale="92500"/>
          </a:bodyPr>
          <a:lstStyle/>
          <a:p>
            <a:r>
              <a:rPr lang="zh-CN" altLang="zh-CN" dirty="0" smtClean="0"/>
              <a:t>另一种相关称为名相关</a:t>
            </a:r>
            <a:r>
              <a:rPr lang="zh-CN" altLang="zh-CN" sz="3000" dirty="0" smtClean="0"/>
              <a:t>（</a:t>
            </a:r>
            <a:r>
              <a:rPr lang="en-US" altLang="zh-CN" sz="3000" dirty="0" smtClean="0"/>
              <a:t>name dependence）: </a:t>
            </a:r>
            <a:br>
              <a:rPr lang="en-US" altLang="zh-CN" sz="3000" dirty="0" smtClean="0"/>
            </a:br>
            <a:r>
              <a:rPr lang="zh-CN" altLang="zh-CN" dirty="0" smtClean="0"/>
              <a:t>两条指令使用同名参数</a:t>
            </a:r>
            <a:r>
              <a:rPr lang="en-US" altLang="zh-CN" sz="2600" dirty="0" smtClean="0"/>
              <a:t>(register or memory location) </a:t>
            </a:r>
            <a:r>
              <a:rPr lang="zh-CN" altLang="zh-CN" dirty="0" smtClean="0"/>
              <a:t>但不交换数据</a:t>
            </a:r>
          </a:p>
          <a:p>
            <a:pPr lvl="1"/>
            <a:r>
              <a:rPr lang="zh-CN" altLang="zh-CN" dirty="0" smtClean="0"/>
              <a:t> 反相关（</a:t>
            </a:r>
            <a:r>
              <a:rPr lang="en-US" altLang="zh-CN" dirty="0" err="1" smtClean="0"/>
              <a:t>Antidependence</a:t>
            </a:r>
            <a:r>
              <a:rPr lang="en-US" altLang="zh-CN" dirty="0" smtClean="0"/>
              <a:t>）</a:t>
            </a:r>
            <a:r>
              <a:rPr lang="zh-CN" altLang="zh-CN" dirty="0" smtClean="0"/>
              <a:t>  </a:t>
            </a:r>
            <a:r>
              <a:rPr lang="en-US" altLang="zh-CN" dirty="0" smtClean="0"/>
              <a:t>(WAR if a hazard for HW)</a:t>
            </a:r>
          </a:p>
          <a:p>
            <a:pPr lvl="2"/>
            <a:r>
              <a:rPr lang="en-US" altLang="zh-CN" dirty="0" smtClean="0"/>
              <a:t>Instruction j </a:t>
            </a:r>
            <a:r>
              <a:rPr lang="zh-CN" altLang="zh-CN" dirty="0" smtClean="0"/>
              <a:t>所写的寄存器或存储单元，与 </a:t>
            </a:r>
            <a:r>
              <a:rPr lang="en-US" altLang="zh-CN" dirty="0" smtClean="0"/>
              <a:t>instruction </a:t>
            </a:r>
            <a:r>
              <a:rPr lang="en-US" altLang="zh-CN" dirty="0" err="1" smtClean="0"/>
              <a:t>i</a:t>
            </a:r>
            <a:r>
              <a:rPr lang="en-US" altLang="zh-CN" dirty="0" smtClean="0"/>
              <a:t> </a:t>
            </a:r>
            <a:r>
              <a:rPr lang="zh-CN" altLang="zh-CN" dirty="0" smtClean="0"/>
              <a:t>所读的寄存器或存储单元相同，</a:t>
            </a:r>
            <a:r>
              <a:rPr lang="zh-CN" altLang="en-US" dirty="0"/>
              <a:t>注意</a:t>
            </a:r>
            <a:r>
              <a:rPr lang="en-US" altLang="zh-CN" dirty="0" smtClean="0"/>
              <a:t>instruction </a:t>
            </a:r>
            <a:r>
              <a:rPr lang="en-US" altLang="zh-CN" dirty="0" err="1" smtClean="0"/>
              <a:t>i</a:t>
            </a:r>
            <a:r>
              <a:rPr lang="en-US" altLang="zh-CN" dirty="0" smtClean="0"/>
              <a:t> </a:t>
            </a:r>
            <a:r>
              <a:rPr lang="zh-CN" altLang="zh-CN" dirty="0" smtClean="0"/>
              <a:t>是先执行</a:t>
            </a:r>
          </a:p>
          <a:p>
            <a:pPr marL="457200" lvl="1" indent="0">
              <a:buNone/>
            </a:pPr>
            <a:r>
              <a:rPr lang="zh-CN" altLang="zh-CN" dirty="0" smtClean="0"/>
              <a:t> </a:t>
            </a:r>
          </a:p>
          <a:p>
            <a:pPr lvl="1"/>
            <a:endParaRPr lang="en-US" altLang="zh-CN" dirty="0" smtClean="0"/>
          </a:p>
          <a:p>
            <a:pPr lvl="1"/>
            <a:r>
              <a:rPr lang="zh-CN" altLang="zh-CN" dirty="0" smtClean="0"/>
              <a:t>输出相关(</a:t>
            </a:r>
            <a:r>
              <a:rPr lang="en-US" altLang="zh-CN" dirty="0" smtClean="0"/>
              <a:t>Output dependence)  (WAW if a hazard for HW)</a:t>
            </a:r>
          </a:p>
          <a:p>
            <a:pPr lvl="2"/>
            <a:r>
              <a:rPr lang="en-US" altLang="zh-CN" dirty="0" smtClean="0"/>
              <a:t>Instruction </a:t>
            </a:r>
            <a:r>
              <a:rPr lang="en-US" altLang="zh-CN" dirty="0" err="1" smtClean="0"/>
              <a:t>i</a:t>
            </a:r>
            <a:r>
              <a:rPr lang="en-US" altLang="zh-CN" dirty="0" smtClean="0"/>
              <a:t> </a:t>
            </a:r>
            <a:r>
              <a:rPr lang="zh-CN" altLang="zh-CN" dirty="0" smtClean="0"/>
              <a:t>和</a:t>
            </a:r>
            <a:r>
              <a:rPr lang="en-US" altLang="zh-CN" dirty="0" smtClean="0"/>
              <a:t>instruction j </a:t>
            </a:r>
            <a:r>
              <a:rPr lang="zh-CN" altLang="zh-CN" dirty="0" smtClean="0"/>
              <a:t>对同一寄存器或存储单元进行写操作，必须保证两条指令的写顺序 </a:t>
            </a:r>
          </a:p>
          <a:p>
            <a:endParaRPr lang="zh-CN" altLang="en-US" dirty="0" smtClean="0"/>
          </a:p>
        </p:txBody>
      </p:sp>
      <p:pic>
        <p:nvPicPr>
          <p:cNvPr id="77831" name="Picture 1"/>
          <p:cNvPicPr>
            <a:picLocks noChangeAspect="1" noChangeArrowheads="1"/>
          </p:cNvPicPr>
          <p:nvPr/>
        </p:nvPicPr>
        <p:blipFill>
          <a:blip r:embed="rId3"/>
          <a:srcRect/>
          <a:stretch>
            <a:fillRect/>
          </a:stretch>
        </p:blipFill>
        <p:spPr bwMode="auto">
          <a:xfrm>
            <a:off x="5176837" y="3620368"/>
            <a:ext cx="2940050" cy="744538"/>
          </a:xfrm>
          <a:prstGeom prst="rect">
            <a:avLst/>
          </a:prstGeom>
          <a:noFill/>
          <a:ln w="9525">
            <a:noFill/>
            <a:round/>
            <a:headEnd/>
            <a:tailEnd/>
          </a:ln>
        </p:spPr>
      </p:pic>
      <p:pic>
        <p:nvPicPr>
          <p:cNvPr id="77832" name="Picture 7"/>
          <p:cNvPicPr>
            <a:picLocks noChangeAspect="1" noChangeArrowheads="1"/>
          </p:cNvPicPr>
          <p:nvPr/>
        </p:nvPicPr>
        <p:blipFill>
          <a:blip r:embed="rId4"/>
          <a:srcRect/>
          <a:stretch>
            <a:fillRect/>
          </a:stretch>
        </p:blipFill>
        <p:spPr bwMode="auto">
          <a:xfrm>
            <a:off x="5440852" y="5556342"/>
            <a:ext cx="3317875" cy="736600"/>
          </a:xfrm>
          <a:prstGeom prst="rect">
            <a:avLst/>
          </a:prstGeom>
          <a:noFill/>
          <a:ln w="9525">
            <a:noFill/>
            <a:round/>
            <a:headEnd/>
            <a:tailEnd/>
          </a:ln>
        </p:spPr>
      </p:pic>
    </p:spTree>
    <p:extLst>
      <p:ext uri="{BB962C8B-B14F-4D97-AF65-F5344CB8AC3E}">
        <p14:creationId xmlns:p14="http://schemas.microsoft.com/office/powerpoint/2010/main" val="123391760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387711461"/>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40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420705312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16</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989855176"/>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39</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smtClean="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7144893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17</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665229540"/>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38</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54650614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18</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1456406952"/>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37</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18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32452889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
          <p:cNvSpPr txBox="1">
            <a:spLocks noChangeArrowheads="1"/>
          </p:cNvSpPr>
          <p:nvPr/>
        </p:nvSpPr>
        <p:spPr bwMode="auto">
          <a:xfrm>
            <a:off x="2152650" y="2667000"/>
            <a:ext cx="5132388"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500" dirty="0" smtClean="0">
                <a:solidFill>
                  <a:srgbClr val="000000"/>
                </a:solidFill>
                <a:latin typeface="Calibri Light" pitchFamily="34" charset="0"/>
              </a:rPr>
              <a:t>Continue……37 Cycles</a:t>
            </a:r>
            <a:endParaRPr lang="en-US" altLang="zh-CN" sz="2500" dirty="0">
              <a:solidFill>
                <a:srgbClr val="000000"/>
              </a:solidFill>
              <a:latin typeface="Calibri Light" pitchFamily="34" charset="0"/>
            </a:endParaRPr>
          </a:p>
        </p:txBody>
      </p:sp>
      <p:sp>
        <p:nvSpPr>
          <p:cNvPr id="112643"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CB7CBD-4CCD-4EA5-9B6D-F4751407B83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2644"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645"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580A65-D533-463A-9C89-43FAD2D249B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204</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2903297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55</a:t>
            </a:r>
            <a:endParaRPr lang="zh-CN" altLang="en-US" sz="3200" dirty="0" smtClean="0"/>
          </a:p>
        </p:txBody>
      </p:sp>
      <p:graphicFrame>
        <p:nvGraphicFramePr>
          <p:cNvPr id="6" name="表格 5"/>
          <p:cNvGraphicFramePr>
            <a:graphicFrameLocks noGrp="1"/>
          </p:cNvGraphicFramePr>
          <p:nvPr>
            <p:extLst>
              <p:ext uri="{D42A27DB-BD31-4B8C-83A1-F6EECF244321}">
                <p14:modId xmlns:p14="http://schemas.microsoft.com/office/powerpoint/2010/main" val="2266957734"/>
              </p:ext>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#2*</a:t>
                      </a: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smtClean="0">
                          <a:solidFill>
                            <a:srgbClr val="000000"/>
                          </a:solidFill>
                          <a:latin typeface="宋体"/>
                        </a:rPr>
                        <a:t>Regs</a:t>
                      </a: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smtClean="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Ex40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5711080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56</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97540608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57</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Yes </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8026379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标题 1"/>
          <p:cNvSpPr>
            <a:spLocks noGrp="1"/>
          </p:cNvSpPr>
          <p:nvPr>
            <p:ph type="title"/>
          </p:nvPr>
        </p:nvSpPr>
        <p:spPr/>
        <p:txBody>
          <a:bodyPr/>
          <a:lstStyle/>
          <a:p>
            <a:r>
              <a:rPr lang="en-US" altLang="zh-CN" sz="3200" dirty="0" err="1" smtClean="0"/>
              <a:t>Tomasulo</a:t>
            </a:r>
            <a:r>
              <a:rPr lang="en-US" altLang="zh-CN" sz="3200" dirty="0" smtClean="0"/>
              <a:t> With Reorder Buffer-Cycle 58</a:t>
            </a:r>
            <a:endParaRPr lang="zh-CN" altLang="en-US" sz="3200" dirty="0" smtClean="0"/>
          </a:p>
        </p:txBody>
      </p:sp>
      <p:graphicFrame>
        <p:nvGraphicFramePr>
          <p:cNvPr id="6" name="表格 5"/>
          <p:cNvGraphicFramePr>
            <a:graphicFrameLocks noGrp="1"/>
          </p:cNvGraphicFramePr>
          <p:nvPr>
            <p:extLst/>
          </p:nvPr>
        </p:nvGraphicFramePr>
        <p:xfrm>
          <a:off x="285719" y="142875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smtClean="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smtClean="0">
                          <a:solidFill>
                            <a:srgbClr val="000000"/>
                          </a:solidFill>
                          <a:latin typeface="宋体"/>
                        </a:rPr>
                        <a:t>0</a:t>
                      </a:r>
                      <a:endParaRPr lang="en-US" altLang="zh-CN"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smtClean="0">
                          <a:solidFill>
                            <a:srgbClr val="000000"/>
                          </a:solidFill>
                          <a:latin typeface="宋体"/>
                        </a:rPr>
                        <a:t>Dest</a:t>
                      </a:r>
                      <a:r>
                        <a:rPr lang="en-US" sz="1200" b="0" i="0" u="none" strike="noStrike" dirty="0" smtClean="0">
                          <a:solidFill>
                            <a:srgbClr val="000000"/>
                          </a:solidFill>
                          <a:latin typeface="宋体"/>
                        </a:rPr>
                        <a:t>.</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smtClean="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smtClean="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smtClean="0">
                          <a:solidFill>
                            <a:srgbClr val="000000"/>
                          </a:solidFill>
                          <a:latin typeface="宋体"/>
                        </a:rPr>
                        <a:t>Mem</a:t>
                      </a:r>
                      <a:r>
                        <a:rPr lang="en-US" altLang="zh-CN" sz="1200" b="0" i="0" u="none" strike="noStrike" dirty="0" smtClean="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MULT</a:t>
                      </a:r>
                      <a:r>
                        <a:rPr lang="en-US" altLang="zh-CN" sz="1200" b="0" i="0" u="none" strike="noStrike" baseline="0" dirty="0" smtClean="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DIVD</a:t>
                      </a:r>
                      <a:r>
                        <a:rPr lang="en-US" altLang="zh-CN" sz="1200" b="0" i="0" u="none" strike="noStrike" baseline="0" dirty="0" smtClean="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smtClean="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smtClean="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smtClean="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smtClean="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smtClean="0">
                          <a:solidFill>
                            <a:srgbClr val="000000"/>
                          </a:solidFill>
                          <a:latin typeface="宋体"/>
                        </a:rPr>
                        <a:t>58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宋体"/>
                        </a:rPr>
                        <a:t>No</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3603123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Tomasulo With Reorder Buffer-Summary</a:t>
            </a:r>
            <a:endParaRPr lang="zh-CN" altLang="en-US" dirty="0"/>
          </a:p>
        </p:txBody>
      </p:sp>
      <p:pic>
        <p:nvPicPr>
          <p:cNvPr id="11" name="内容占位符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5211" y="3497811"/>
            <a:ext cx="573578" cy="573578"/>
          </a:xfrm>
        </p:spPr>
      </p:pic>
      <p:graphicFrame>
        <p:nvGraphicFramePr>
          <p:cNvPr id="4" name="表格 3"/>
          <p:cNvGraphicFramePr>
            <a:graphicFrameLocks noGrp="1"/>
          </p:cNvGraphicFramePr>
          <p:nvPr>
            <p:extLst>
              <p:ext uri="{D42A27DB-BD31-4B8C-83A1-F6EECF244321}">
                <p14:modId xmlns:p14="http://schemas.microsoft.com/office/powerpoint/2010/main" val="242489609"/>
              </p:ext>
            </p:extLst>
          </p:nvPr>
        </p:nvGraphicFramePr>
        <p:xfrm>
          <a:off x="964031" y="1412818"/>
          <a:ext cx="7000924" cy="3860437"/>
        </p:xfrm>
        <a:graphic>
          <a:graphicData uri="http://schemas.openxmlformats.org/drawingml/2006/table">
            <a:tbl>
              <a:tblPr/>
              <a:tblGrid>
                <a:gridCol w="2235779">
                  <a:extLst>
                    <a:ext uri="{9D8B030D-6E8A-4147-A177-3AD203B41FA5}">
                      <a16:colId xmlns:a16="http://schemas.microsoft.com/office/drawing/2014/main" val="20000"/>
                    </a:ext>
                  </a:extLst>
                </a:gridCol>
                <a:gridCol w="1084014">
                  <a:extLst>
                    <a:ext uri="{9D8B030D-6E8A-4147-A177-3AD203B41FA5}">
                      <a16:colId xmlns:a16="http://schemas.microsoft.com/office/drawing/2014/main" val="20001"/>
                    </a:ext>
                  </a:extLst>
                </a:gridCol>
                <a:gridCol w="1264683">
                  <a:extLst>
                    <a:ext uri="{9D8B030D-6E8A-4147-A177-3AD203B41FA5}">
                      <a16:colId xmlns:a16="http://schemas.microsoft.com/office/drawing/2014/main" val="20002"/>
                    </a:ext>
                  </a:extLst>
                </a:gridCol>
                <a:gridCol w="1332434">
                  <a:extLst>
                    <a:ext uri="{9D8B030D-6E8A-4147-A177-3AD203B41FA5}">
                      <a16:colId xmlns:a16="http://schemas.microsoft.com/office/drawing/2014/main" val="20003"/>
                    </a:ext>
                  </a:extLst>
                </a:gridCol>
                <a:gridCol w="1084014">
                  <a:extLst>
                    <a:ext uri="{9D8B030D-6E8A-4147-A177-3AD203B41FA5}">
                      <a16:colId xmlns:a16="http://schemas.microsoft.com/office/drawing/2014/main" val="20004"/>
                    </a:ext>
                  </a:extLst>
                </a:gridCol>
              </a:tblGrid>
              <a:tr h="417229">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0401">
                <a:tc>
                  <a:txBody>
                    <a:bodyPr/>
                    <a:lstStyle/>
                    <a:p>
                      <a:pPr algn="l" fontAlgn="ctr"/>
                      <a:r>
                        <a:rPr lang="en-US" sz="2000" b="0" i="0" u="none" strike="noStrike" dirty="0">
                          <a:solidFill>
                            <a:srgbClr val="000000"/>
                          </a:solidFill>
                          <a:latin typeface="宋体"/>
                        </a:rPr>
                        <a:t>Instruction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latin typeface="宋体"/>
                        </a:rPr>
                        <a:t>Issue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b="0" i="0" u="none" strike="noStrike" dirty="0">
                          <a:solidFill>
                            <a:srgbClr val="000000"/>
                          </a:solidFill>
                          <a:latin typeface="宋体"/>
                        </a:rPr>
                        <a:t>Exec Comp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err="1">
                          <a:solidFill>
                            <a:srgbClr val="000000"/>
                          </a:solidFill>
                          <a:latin typeface="宋体"/>
                        </a:rPr>
                        <a:t>WriteBack</a:t>
                      </a:r>
                      <a:endParaRPr lang="en-US"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2000" b="0" i="0" u="none" strike="noStrike" dirty="0">
                          <a:solidFill>
                            <a:srgbClr val="000000"/>
                          </a:solidFill>
                          <a:latin typeface="宋体"/>
                        </a:rPr>
                        <a:t>Commit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430401">
                <a:tc>
                  <a:txBody>
                    <a:bodyPr/>
                    <a:lstStyle/>
                    <a:p>
                      <a:pPr algn="l" fontAlgn="ctr"/>
                      <a:r>
                        <a:rPr lang="en-US" sz="2000" b="0" i="0" u="none" strike="noStrike" dirty="0">
                          <a:solidFill>
                            <a:srgbClr val="000000"/>
                          </a:solidFill>
                          <a:latin typeface="宋体"/>
                        </a:rPr>
                        <a:t>LD F6,34(R2)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a:solidFill>
                            <a:srgbClr val="000000"/>
                          </a:solidFill>
                          <a:latin typeface="宋体"/>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430401">
                <a:tc>
                  <a:txBody>
                    <a:bodyPr/>
                    <a:lstStyle/>
                    <a:p>
                      <a:pPr algn="l" fontAlgn="ctr"/>
                      <a:r>
                        <a:rPr lang="en-US" sz="2000" b="0" i="0" u="none" strike="noStrike" dirty="0">
                          <a:solidFill>
                            <a:srgbClr val="000000"/>
                          </a:solidFill>
                          <a:latin typeface="宋体"/>
                        </a:rPr>
                        <a:t>LD F2,45(R3)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430401">
                <a:tc>
                  <a:txBody>
                    <a:bodyPr/>
                    <a:lstStyle/>
                    <a:p>
                      <a:pPr algn="l" fontAlgn="ctr"/>
                      <a:r>
                        <a:rPr lang="en-US" sz="2000" b="0" i="0" u="none" strike="noStrike" dirty="0">
                          <a:solidFill>
                            <a:srgbClr val="000000"/>
                          </a:solidFill>
                          <a:latin typeface="宋体"/>
                        </a:rPr>
                        <a:t>MULT F0,F2,F4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5~14</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15</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430401">
                <a:tc>
                  <a:txBody>
                    <a:bodyPr/>
                    <a:lstStyle/>
                    <a:p>
                      <a:pPr algn="l" fontAlgn="ctr"/>
                      <a:r>
                        <a:rPr lang="en-US" sz="2000" b="0" i="0" u="none" strike="noStrike" dirty="0">
                          <a:solidFill>
                            <a:srgbClr val="000000"/>
                          </a:solidFill>
                          <a:latin typeface="宋体"/>
                        </a:rPr>
                        <a:t>SUBD F8,F6,F2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5~6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a:solidFill>
                            <a:srgbClr val="000000"/>
                          </a:solidFill>
                          <a:latin typeface="宋体"/>
                        </a:rPr>
                        <a:t>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17</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430401">
                <a:tc>
                  <a:txBody>
                    <a:bodyPr/>
                    <a:lstStyle/>
                    <a:p>
                      <a:pPr algn="l" fontAlgn="ctr"/>
                      <a:r>
                        <a:rPr lang="en-US" sz="2000" b="0" i="0" u="none" strike="noStrike" dirty="0">
                          <a:solidFill>
                            <a:srgbClr val="000000"/>
                          </a:solidFill>
                          <a:latin typeface="宋体"/>
                        </a:rPr>
                        <a:t>DIVD F10,F0,F6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16~55</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56</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57</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430401">
                <a:tc>
                  <a:txBody>
                    <a:bodyPr/>
                    <a:lstStyle/>
                    <a:p>
                      <a:pPr algn="l" fontAlgn="ctr"/>
                      <a:r>
                        <a:rPr lang="en-US" sz="2000" b="0" i="0" u="none" strike="noStrike" dirty="0">
                          <a:solidFill>
                            <a:srgbClr val="000000"/>
                          </a:solidFill>
                          <a:latin typeface="宋体"/>
                        </a:rPr>
                        <a:t>ADDD F6,F8,F2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dirty="0">
                          <a:solidFill>
                            <a:srgbClr val="000000"/>
                          </a:solidFill>
                          <a:latin typeface="宋体"/>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CN" sz="2000" b="0" i="0" u="none" strike="noStrike" dirty="0" smtClean="0">
                          <a:solidFill>
                            <a:srgbClr val="000000"/>
                          </a:solidFill>
                          <a:latin typeface="宋体"/>
                        </a:rPr>
                        <a:t>8~9</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10</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2000" b="0" i="0" u="none" strike="noStrike" dirty="0" smtClean="0">
                          <a:solidFill>
                            <a:srgbClr val="000000"/>
                          </a:solidFill>
                          <a:latin typeface="宋体"/>
                        </a:rPr>
                        <a:t>58</a:t>
                      </a:r>
                      <a:endParaRPr lang="en-US" altLang="zh-CN" sz="2000" b="0" i="0" u="none" strike="noStrike" dirty="0">
                        <a:solidFill>
                          <a:srgbClr val="000000"/>
                        </a:solidFill>
                        <a:latin typeface="宋体"/>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430401">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2000" b="0" i="0" u="none" strike="noStrike" dirty="0">
                        <a:solidFill>
                          <a:srgbClr val="000000"/>
                        </a:solidFill>
                        <a:latin typeface="宋体"/>
                      </a:endParaRP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bl>
          </a:graphicData>
        </a:graphic>
      </p:graphicFrame>
      <p:sp>
        <p:nvSpPr>
          <p:cNvPr id="6" name="TextBox 5"/>
          <p:cNvSpPr txBox="1"/>
          <p:nvPr/>
        </p:nvSpPr>
        <p:spPr>
          <a:xfrm>
            <a:off x="943552" y="5377995"/>
            <a:ext cx="8001056" cy="830997"/>
          </a:xfrm>
          <a:prstGeom prst="rect">
            <a:avLst/>
          </a:prstGeom>
          <a:noFill/>
        </p:spPr>
        <p:txBody>
          <a:bodyPr wrap="square" rtlCol="0">
            <a:spAutoFit/>
          </a:bodyPr>
          <a:lstStyle/>
          <a:p>
            <a:r>
              <a:rPr lang="en-US" altLang="zh-CN" sz="2400" b="1" dirty="0" smtClean="0">
                <a:solidFill>
                  <a:srgbClr val="FF0000"/>
                </a:solidFill>
              </a:rPr>
              <a:t>In-order Issue/Commit     Out-of-Order Execution/</a:t>
            </a:r>
            <a:r>
              <a:rPr lang="en-US" altLang="zh-CN" sz="2400" b="1" dirty="0" err="1" smtClean="0">
                <a:solidFill>
                  <a:srgbClr val="FF0000"/>
                </a:solidFill>
              </a:rPr>
              <a:t>WriteBack</a:t>
            </a:r>
            <a:endParaRPr lang="en-US" altLang="zh-CN" sz="2400" b="1" dirty="0" smtClean="0">
              <a:solidFill>
                <a:srgbClr val="FF0000"/>
              </a:solidFill>
            </a:endParaRPr>
          </a:p>
          <a:p>
            <a:r>
              <a:rPr lang="en-US" altLang="zh-CN" sz="2400" b="1" dirty="0">
                <a:solidFill>
                  <a:srgbClr val="FF0000"/>
                </a:solidFill>
              </a:rPr>
              <a:t> </a:t>
            </a:r>
            <a:r>
              <a:rPr lang="zh-CN" altLang="en-US" sz="2400" b="1" dirty="0" smtClean="0">
                <a:solidFill>
                  <a:srgbClr val="FF0000"/>
                </a:solidFill>
              </a:rPr>
              <a:t>是不是可以进一步优化？</a:t>
            </a:r>
            <a:endParaRPr lang="en-US" altLang="zh-CN" sz="2400" b="1" dirty="0" smtClean="0">
              <a:solidFill>
                <a:srgbClr val="FF0000"/>
              </a:solidFill>
            </a:endParaRPr>
          </a:p>
        </p:txBody>
      </p:sp>
    </p:spTree>
    <p:extLst>
      <p:ext uri="{BB962C8B-B14F-4D97-AF65-F5344CB8AC3E}">
        <p14:creationId xmlns:p14="http://schemas.microsoft.com/office/powerpoint/2010/main" val="1216479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561975" y="1155484"/>
            <a:ext cx="7953375" cy="4843463"/>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 Loop: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2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3	SD	0(R1),F4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4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-8</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5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6	SD	</a:t>
            </a:r>
            <a:r>
              <a:rPr lang="en-US" altLang="zh-CN" b="1" dirty="0">
                <a:solidFill>
                  <a:srgbClr val="ED7D31"/>
                </a:solidFill>
                <a:latin typeface="Arial" pitchFamily="34" charset="0"/>
              </a:rPr>
              <a:t>-8</a:t>
            </a:r>
            <a:r>
              <a:rPr lang="en-US" altLang="zh-CN" b="1" dirty="0">
                <a:solidFill>
                  <a:srgbClr val="000000"/>
                </a:solidFill>
                <a:latin typeface="Arial" pitchFamily="34" charset="0"/>
              </a:rPr>
              <a:t>(R1),F4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7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-16</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8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9	SD	</a:t>
            </a:r>
            <a:r>
              <a:rPr lang="en-US" altLang="zh-CN" b="1" dirty="0">
                <a:solidFill>
                  <a:srgbClr val="ED7D31"/>
                </a:solidFill>
                <a:latin typeface="Arial" pitchFamily="34" charset="0"/>
              </a:rPr>
              <a:t>-16</a:t>
            </a:r>
            <a:r>
              <a:rPr lang="en-US" altLang="zh-CN" b="1" dirty="0">
                <a:solidFill>
                  <a:srgbClr val="000000"/>
                </a:solidFill>
                <a:latin typeface="Arial" pitchFamily="34" charset="0"/>
              </a:rPr>
              <a:t>(R1),F4 	</a:t>
            </a:r>
            <a:r>
              <a:rPr lang="en-US" altLang="zh-CN"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10	LD	</a:t>
            </a:r>
            <a:r>
              <a:rPr lang="en-US" altLang="zh-CN" b="1" dirty="0">
                <a:solidFill>
                  <a:srgbClr val="FF0000"/>
                </a:solidFill>
                <a:latin typeface="Arial" pitchFamily="34" charset="0"/>
              </a:rPr>
              <a:t>F0</a:t>
            </a:r>
            <a:r>
              <a:rPr lang="en-US" altLang="zh-CN" b="1" dirty="0">
                <a:solidFill>
                  <a:srgbClr val="000000"/>
                </a:solidFill>
                <a:latin typeface="Arial" pitchFamily="34" charset="0"/>
              </a:rPr>
              <a:t>,</a:t>
            </a:r>
            <a:r>
              <a:rPr lang="en-US" altLang="zh-CN" b="1" dirty="0">
                <a:solidFill>
                  <a:srgbClr val="ED7D31"/>
                </a:solidFill>
                <a:latin typeface="Arial" pitchFamily="34" charset="0"/>
              </a:rPr>
              <a:t>-24</a:t>
            </a:r>
            <a:r>
              <a:rPr lang="en-US" altLang="zh-CN"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11	ADDD	</a:t>
            </a:r>
            <a:r>
              <a:rPr lang="en-US" altLang="zh-CN" b="1" dirty="0">
                <a:solidFill>
                  <a:srgbClr val="0070C0"/>
                </a:solidFill>
                <a:latin typeface="Arial" pitchFamily="34" charset="0"/>
              </a:rPr>
              <a:t>F4</a:t>
            </a:r>
            <a:r>
              <a:rPr lang="en-US" altLang="zh-CN" b="1" dirty="0">
                <a:solidFill>
                  <a:srgbClr val="000000"/>
                </a:solidFill>
                <a:latin typeface="Arial" pitchFamily="34" charset="0"/>
              </a:rPr>
              <a:t>,F0,F2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12	SD	</a:t>
            </a:r>
            <a:r>
              <a:rPr lang="en-US" altLang="zh-CN" b="1" dirty="0">
                <a:solidFill>
                  <a:srgbClr val="ED7D31"/>
                </a:solidFill>
                <a:latin typeface="Arial" pitchFamily="34" charset="0"/>
              </a:rPr>
              <a:t>-24</a:t>
            </a:r>
            <a:r>
              <a:rPr lang="en-US" altLang="zh-CN" b="1" dirty="0">
                <a:solidFill>
                  <a:srgbClr val="000000"/>
                </a:solidFill>
                <a:latin typeface="Arial" pitchFamily="34" charset="0"/>
              </a:rPr>
              <a:t>(R1),F4</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13	SUBI	R1,R1,</a:t>
            </a:r>
            <a:r>
              <a:rPr lang="en-US" altLang="zh-CN" b="1" dirty="0">
                <a:solidFill>
                  <a:srgbClr val="ED7D31"/>
                </a:solidFill>
                <a:latin typeface="Arial" pitchFamily="34" charset="0"/>
              </a:rPr>
              <a:t>#32	;alter to 4*8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1400" b="1" dirty="0">
                <a:solidFill>
                  <a:srgbClr val="000000"/>
                </a:solidFill>
                <a:latin typeface="Arial" pitchFamily="34" charset="0"/>
              </a:rPr>
              <a:t> </a:t>
            </a:r>
            <a:r>
              <a:rPr lang="en-US" altLang="zh-CN" b="1" dirty="0">
                <a:solidFill>
                  <a:srgbClr val="000000"/>
                </a:solidFill>
                <a:latin typeface="Arial" pitchFamily="34" charset="0"/>
              </a:rPr>
              <a:t>15	NOP</a:t>
            </a:r>
            <a:br>
              <a:rPr lang="en-US" altLang="zh-CN" b="1" dirty="0">
                <a:solidFill>
                  <a:srgbClr val="000000"/>
                </a:solidFill>
                <a:latin typeface="Arial" pitchFamily="34" charset="0"/>
              </a:rPr>
            </a:br>
            <a:endParaRPr lang="en-US" altLang="zh-CN" b="1" dirty="0">
              <a:solidFill>
                <a:srgbClr val="000000"/>
              </a:solidFill>
              <a:latin typeface="Arial" pitchFamily="34" charset="0"/>
            </a:endParaRP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400" b="1" dirty="0">
                <a:solidFill>
                  <a:srgbClr val="0563C1"/>
                </a:solidFill>
                <a:latin typeface="Arial" pitchFamily="34" charset="0"/>
              </a:rPr>
              <a:t> </a:t>
            </a:r>
            <a:r>
              <a:rPr lang="zh-CN" altLang="zh-CN" sz="2400" b="1" dirty="0">
                <a:solidFill>
                  <a:srgbClr val="0563C1"/>
                </a:solidFill>
                <a:latin typeface="Arial" pitchFamily="34" charset="0"/>
              </a:rPr>
              <a:t>如何消除名相关?</a:t>
            </a:r>
          </a:p>
        </p:txBody>
      </p:sp>
      <p:sp>
        <p:nvSpPr>
          <p:cNvPr id="7885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2B00DD-16A1-4F55-BB39-14B8F6D7964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885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80D38AC-904F-47B1-B471-F0BC8BC8EA5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dirty="0" smtClean="0"/>
              <a:t>下列是否有名相关</a:t>
            </a:r>
            <a:r>
              <a:rPr lang="en-US" altLang="zh-CN" dirty="0" smtClean="0"/>
              <a:t>?</a:t>
            </a:r>
            <a:endParaRPr lang="zh-CN" altLang="en-US" dirty="0"/>
          </a:p>
        </p:txBody>
      </p:sp>
    </p:spTree>
    <p:extLst>
      <p:ext uri="{BB962C8B-B14F-4D97-AF65-F5344CB8AC3E}">
        <p14:creationId xmlns:p14="http://schemas.microsoft.com/office/powerpoint/2010/main" val="24399982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pic>
        <p:nvPicPr>
          <p:cNvPr id="217091" name="Picture 2"/>
          <p:cNvPicPr>
            <a:picLocks noChangeAspect="1" noChangeArrowheads="1"/>
          </p:cNvPicPr>
          <p:nvPr/>
        </p:nvPicPr>
        <p:blipFill>
          <a:blip r:embed="rId3"/>
          <a:srcRect/>
          <a:stretch>
            <a:fillRect/>
          </a:stretch>
        </p:blipFill>
        <p:spPr bwMode="auto">
          <a:xfrm>
            <a:off x="200628" y="0"/>
            <a:ext cx="8403622" cy="6451600"/>
          </a:xfrm>
          <a:prstGeom prst="rect">
            <a:avLst/>
          </a:prstGeom>
          <a:noFill/>
          <a:ln w="9525">
            <a:noFill/>
            <a:round/>
            <a:headEnd/>
            <a:tailEnd/>
          </a:ln>
        </p:spPr>
      </p:pic>
      <p:sp>
        <p:nvSpPr>
          <p:cNvPr id="2170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DCA4828-6412-48A5-82A0-7125D505FC5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170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70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531592-88B2-4AD2-9BB9-E7B40FF25A4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210</a:t>
            </a:fld>
            <a:endParaRPr lang="zh-CN" altLang="zh-CN" sz="1200">
              <a:solidFill>
                <a:srgbClr val="898989"/>
              </a:solidFill>
            </a:endParaRPr>
          </a:p>
        </p:txBody>
      </p:sp>
      <p:sp>
        <p:nvSpPr>
          <p:cNvPr id="7" name="标题 6"/>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801767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ROB</a:t>
            </a:r>
            <a:r>
              <a:rPr lang="zh-CN" altLang="en-US" dirty="0" smtClean="0"/>
              <a:t>保持机器的精确状态</a:t>
            </a:r>
            <a:endParaRPr lang="zh-CN" altLang="en-US" dirty="0"/>
          </a:p>
        </p:txBody>
      </p:sp>
      <p:sp>
        <p:nvSpPr>
          <p:cNvPr id="3" name="内容占位符 2"/>
          <p:cNvSpPr>
            <a:spLocks noGrp="1"/>
          </p:cNvSpPr>
          <p:nvPr>
            <p:ph idx="1"/>
          </p:nvPr>
        </p:nvSpPr>
        <p:spPr>
          <a:xfrm>
            <a:off x="457199" y="1258432"/>
            <a:ext cx="8471647" cy="5051833"/>
          </a:xfrm>
        </p:spPr>
        <p:txBody>
          <a:bodyPr/>
          <a:lstStyle/>
          <a:p>
            <a:r>
              <a:rPr lang="en-US" altLang="zh-CN" dirty="0" smtClean="0"/>
              <a:t>ROB</a:t>
            </a:r>
            <a:r>
              <a:rPr lang="zh-CN" altLang="en-US" dirty="0" smtClean="0"/>
              <a:t>维持了机器的精确状态，允许投机执行</a:t>
            </a:r>
            <a:endParaRPr lang="en-US" altLang="zh-CN" dirty="0" smtClean="0"/>
          </a:p>
          <a:p>
            <a:pPr lvl="1"/>
            <a:r>
              <a:rPr lang="zh-CN" altLang="en-US" dirty="0" smtClean="0"/>
              <a:t>直到确认无异常 然后进入提交阶段</a:t>
            </a:r>
            <a:endParaRPr lang="en-US" altLang="zh-CN" dirty="0" smtClean="0"/>
          </a:p>
          <a:p>
            <a:pPr lvl="1"/>
            <a:r>
              <a:rPr lang="zh-CN" altLang="en-US" dirty="0" smtClean="0"/>
              <a:t>直到确定分支预测正确进入提交阶段</a:t>
            </a:r>
            <a:endParaRPr lang="en-US" altLang="zh-CN" dirty="0" smtClean="0"/>
          </a:p>
          <a:p>
            <a:pPr lvl="1"/>
            <a:r>
              <a:rPr lang="zh-CN" altLang="en-US" dirty="0" smtClean="0"/>
              <a:t>如果有异常或预测错误</a:t>
            </a:r>
            <a:endParaRPr lang="en-US" altLang="zh-CN" dirty="0" smtClean="0"/>
          </a:p>
          <a:p>
            <a:pPr lvl="2"/>
            <a:r>
              <a:rPr lang="zh-CN" altLang="en-US" dirty="0" smtClean="0"/>
              <a:t>刷新</a:t>
            </a:r>
            <a:r>
              <a:rPr lang="en-US" altLang="zh-CN" dirty="0" smtClean="0"/>
              <a:t>ROB</a:t>
            </a:r>
            <a:r>
              <a:rPr lang="zh-CN" altLang="en-US" dirty="0" smtClean="0"/>
              <a:t>、</a:t>
            </a:r>
            <a:r>
              <a:rPr lang="en-US" altLang="zh-CN" dirty="0" smtClean="0"/>
              <a:t>RS</a:t>
            </a:r>
            <a:r>
              <a:rPr lang="zh-CN" altLang="en-US" dirty="0" smtClean="0"/>
              <a:t>和寄存器结果状态表</a:t>
            </a:r>
            <a:endParaRPr lang="en-US" altLang="zh-CN" dirty="0" smtClean="0"/>
          </a:p>
          <a:p>
            <a:r>
              <a:rPr lang="zh-CN" altLang="en-US" dirty="0" smtClean="0"/>
              <a:t>存储器操作使用类似的方法</a:t>
            </a:r>
            <a:endParaRPr lang="en-US" altLang="zh-CN" dirty="0" smtClean="0"/>
          </a:p>
          <a:p>
            <a:pPr lvl="1"/>
            <a:r>
              <a:rPr lang="en-US" altLang="zh-CN" dirty="0" smtClean="0"/>
              <a:t>Memory Ordering Buffer</a:t>
            </a:r>
            <a:r>
              <a:rPr lang="zh-CN" altLang="en-US" dirty="0" smtClean="0"/>
              <a:t>（</a:t>
            </a:r>
            <a:r>
              <a:rPr lang="en-US" altLang="zh-CN" dirty="0" smtClean="0"/>
              <a:t>MOB</a:t>
            </a:r>
            <a:r>
              <a:rPr lang="zh-CN" altLang="en-US" dirty="0" smtClean="0"/>
              <a:t>）</a:t>
            </a:r>
            <a:endParaRPr lang="en-US" altLang="zh-CN" dirty="0" smtClean="0"/>
          </a:p>
          <a:p>
            <a:pPr lvl="2"/>
            <a:r>
              <a:rPr lang="en-US" altLang="zh-CN" dirty="0" smtClean="0"/>
              <a:t>Store</a:t>
            </a:r>
            <a:r>
              <a:rPr lang="zh-CN" altLang="en-US" dirty="0" smtClean="0"/>
              <a:t>操作的结果先存放到</a:t>
            </a:r>
            <a:r>
              <a:rPr lang="en-US" altLang="zh-CN" dirty="0" smtClean="0"/>
              <a:t>MOB</a:t>
            </a:r>
            <a:r>
              <a:rPr lang="zh-CN" altLang="en-US" dirty="0" smtClean="0"/>
              <a:t>中，然后提交阶段按存储操作的程序序提交</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4F118BC-7F91-44C4-A2EC-A139BDFD6E9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191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91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B3673E-2A22-43AC-A4E8-76887B04969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212</a:t>
            </a:fld>
            <a:endParaRPr lang="zh-CN" altLang="zh-CN" sz="1200">
              <a:solidFill>
                <a:srgbClr val="898989"/>
              </a:solidFill>
            </a:endParaRPr>
          </a:p>
        </p:txBody>
      </p:sp>
      <p:sp>
        <p:nvSpPr>
          <p:cNvPr id="219141" name="标题 1"/>
          <p:cNvSpPr>
            <a:spLocks noGrp="1"/>
          </p:cNvSpPr>
          <p:nvPr>
            <p:ph type="title"/>
          </p:nvPr>
        </p:nvSpPr>
        <p:spPr/>
        <p:txBody>
          <a:bodyPr>
            <a:normAutofit fontScale="90000"/>
          </a:bodyPr>
          <a:lstStyle/>
          <a:p>
            <a:r>
              <a:rPr lang="en-US" altLang="zh-CN" smtClean="0"/>
              <a:t>Memory Disambiguation : </a:t>
            </a:r>
            <a:br>
              <a:rPr lang="en-US" altLang="zh-CN" smtClean="0"/>
            </a:br>
            <a:r>
              <a:rPr lang="zh-CN" altLang="zh-CN" smtClean="0"/>
              <a:t>处理对存储器引用的</a:t>
            </a:r>
            <a:r>
              <a:rPr lang="zh-CN" altLang="en-US" smtClean="0"/>
              <a:t>数据</a:t>
            </a:r>
            <a:r>
              <a:rPr lang="zh-CN" altLang="zh-CN" smtClean="0"/>
              <a:t>相关</a:t>
            </a:r>
            <a:endParaRPr lang="zh-CN" altLang="en-US" dirty="0" smtClean="0"/>
          </a:p>
        </p:txBody>
      </p:sp>
      <p:sp>
        <p:nvSpPr>
          <p:cNvPr id="219142" name="内容占位符 2"/>
          <p:cNvSpPr>
            <a:spLocks noGrp="1"/>
          </p:cNvSpPr>
          <p:nvPr>
            <p:ph idx="1"/>
          </p:nvPr>
        </p:nvSpPr>
        <p:spPr/>
        <p:txBody>
          <a:bodyPr>
            <a:normAutofit fontScale="70000" lnSpcReduction="20000"/>
          </a:bodyPr>
          <a:lstStyle/>
          <a:p>
            <a:r>
              <a:rPr lang="en-US" altLang="zh-CN" dirty="0" smtClean="0"/>
              <a:t>Question: </a:t>
            </a:r>
            <a:r>
              <a:rPr lang="zh-CN" altLang="zh-CN" dirty="0" smtClean="0"/>
              <a:t>给定一个指令序列，</a:t>
            </a:r>
            <a:r>
              <a:rPr lang="en-US" altLang="zh-CN" dirty="0" err="1" smtClean="0"/>
              <a:t>store，load</a:t>
            </a:r>
            <a:r>
              <a:rPr lang="en-US" altLang="zh-CN" dirty="0" smtClean="0"/>
              <a:t> </a:t>
            </a:r>
            <a:r>
              <a:rPr lang="zh-CN" altLang="zh-CN" dirty="0" smtClean="0"/>
              <a:t>这两个操作是否有关？即下列代码是否有相关问题</a:t>
            </a:r>
            <a:r>
              <a:rPr lang="en-US" altLang="zh-CN" dirty="0" smtClean="0"/>
              <a:t>?</a:t>
            </a:r>
            <a:br>
              <a:rPr lang="en-US" altLang="zh-CN" dirty="0" smtClean="0"/>
            </a:br>
            <a:r>
              <a:rPr lang="en-US" altLang="zh-CN" dirty="0" smtClean="0"/>
              <a:t>	</a:t>
            </a:r>
            <a:r>
              <a:rPr lang="en-US" altLang="zh-CN" dirty="0" err="1" smtClean="0"/>
              <a:t>Eg</a:t>
            </a:r>
            <a:r>
              <a:rPr lang="en-US" altLang="zh-CN" dirty="0" smtClean="0"/>
              <a:t>:      </a:t>
            </a:r>
            <a:r>
              <a:rPr lang="en-US" altLang="zh-CN" dirty="0" err="1" smtClean="0"/>
              <a:t>st</a:t>
            </a:r>
            <a:r>
              <a:rPr lang="en-US" altLang="zh-CN" dirty="0" smtClean="0"/>
              <a:t>  0(R2),R5</a:t>
            </a:r>
            <a:br>
              <a:rPr lang="en-US" altLang="zh-CN" dirty="0" smtClean="0"/>
            </a:br>
            <a:r>
              <a:rPr lang="en-US" altLang="zh-CN" dirty="0" smtClean="0"/>
              <a:t>	   	ld  R6,0(R3)</a:t>
            </a:r>
          </a:p>
          <a:p>
            <a:r>
              <a:rPr lang="zh-CN" altLang="zh-CN" dirty="0" smtClean="0"/>
              <a:t>我们是否可以较早启动</a:t>
            </a:r>
            <a:r>
              <a:rPr lang="en-US" altLang="zh-CN" dirty="0" smtClean="0"/>
              <a:t>ld?  </a:t>
            </a:r>
          </a:p>
          <a:p>
            <a:pPr lvl="1"/>
            <a:r>
              <a:rPr lang="en-US" altLang="zh-CN" dirty="0" smtClean="0"/>
              <a:t>Store</a:t>
            </a:r>
            <a:r>
              <a:rPr lang="zh-CN" altLang="zh-CN" dirty="0" smtClean="0"/>
              <a:t>的地址可能会延迟很长时间才能得到</a:t>
            </a:r>
            <a:r>
              <a:rPr lang="en-US" altLang="zh-CN" dirty="0" smtClean="0"/>
              <a:t>.  </a:t>
            </a:r>
          </a:p>
          <a:p>
            <a:pPr lvl="1"/>
            <a:r>
              <a:rPr lang="zh-CN" altLang="zh-CN" dirty="0" smtClean="0"/>
              <a:t>我们也许想在同一个周期开始这两个操作的执行</a:t>
            </a:r>
            <a:r>
              <a:rPr lang="en-US" altLang="zh-CN" dirty="0" smtClean="0"/>
              <a:t>.</a:t>
            </a:r>
          </a:p>
          <a:p>
            <a:r>
              <a:rPr lang="zh-CN" altLang="zh-CN" dirty="0" smtClean="0"/>
              <a:t>两种方法</a:t>
            </a:r>
            <a:r>
              <a:rPr lang="en-US" altLang="zh-CN" dirty="0" smtClean="0"/>
              <a:t>:</a:t>
            </a:r>
          </a:p>
          <a:p>
            <a:pPr lvl="1"/>
            <a:r>
              <a:rPr lang="en-US" altLang="zh-CN" dirty="0" smtClean="0"/>
              <a:t>No Speculation: </a:t>
            </a:r>
            <a:r>
              <a:rPr lang="zh-CN" altLang="zh-CN" dirty="0" smtClean="0"/>
              <a:t>不进行</a:t>
            </a:r>
            <a:r>
              <a:rPr lang="en-US" altLang="zh-CN" dirty="0" smtClean="0"/>
              <a:t>load</a:t>
            </a:r>
            <a:r>
              <a:rPr lang="zh-CN" altLang="zh-CN" dirty="0" smtClean="0"/>
              <a:t>操作，直到我们确信地址</a:t>
            </a:r>
            <a:r>
              <a:rPr lang="en-US" altLang="zh-CN" dirty="0" smtClean="0"/>
              <a:t> 0(R2)  0(R3)</a:t>
            </a:r>
          </a:p>
          <a:p>
            <a:pPr lvl="1"/>
            <a:r>
              <a:rPr lang="en-US" altLang="zh-CN" dirty="0" smtClean="0"/>
              <a:t>Speculation: </a:t>
            </a:r>
            <a:r>
              <a:rPr lang="zh-CN" altLang="zh-CN" dirty="0" smtClean="0"/>
              <a:t>我们可以假设他们相关还是不相关 </a:t>
            </a:r>
            <a:r>
              <a:rPr lang="en-US" altLang="zh-CN" dirty="0" smtClean="0"/>
              <a:t>(called “dependence speculation”) ，</a:t>
            </a:r>
            <a:r>
              <a:rPr lang="zh-CN" altLang="zh-CN" dirty="0" smtClean="0"/>
              <a:t>如果推测错误通过</a:t>
            </a:r>
            <a:r>
              <a:rPr lang="en-US" altLang="zh-CN" dirty="0" smtClean="0"/>
              <a:t>ROB</a:t>
            </a:r>
            <a:r>
              <a:rPr lang="zh-CN" altLang="zh-CN" dirty="0" smtClean="0"/>
              <a:t>来修正</a:t>
            </a:r>
            <a:endParaRPr lang="en-US" altLang="zh-CN" dirty="0" smtClean="0"/>
          </a:p>
          <a:p>
            <a:r>
              <a:rPr lang="zh-CN" altLang="en-US" dirty="0" smtClean="0"/>
              <a:t>参考书：</a:t>
            </a:r>
            <a:r>
              <a:rPr lang="en-US" altLang="zh-CN" dirty="0" smtClean="0"/>
              <a:t>Gonzalez, A., et al. (2011). “Processor </a:t>
            </a:r>
            <a:r>
              <a:rPr lang="en-US" altLang="zh-CN" dirty="0" err="1" smtClean="0"/>
              <a:t>Microarchitecture</a:t>
            </a:r>
            <a:r>
              <a:rPr lang="en-US" altLang="zh-CN" dirty="0" smtClean="0"/>
              <a:t>: An Implementation Perspective.” Synthesis Lectures on Computer Architecture  #12</a:t>
            </a:r>
            <a:r>
              <a:rPr lang="zh-CN" altLang="en-US" dirty="0" smtClean="0"/>
              <a:t>， </a:t>
            </a:r>
            <a:r>
              <a:rPr lang="en-US" altLang="zh-CN" dirty="0" smtClean="0"/>
              <a:t>Morgan &amp; Claypool Publishers</a:t>
            </a:r>
            <a:endParaRPr lang="zh-CN" altLang="zh-CN" dirty="0" smtClean="0"/>
          </a:p>
          <a:p>
            <a:endParaRPr lang="zh-CN" altLang="en-US" dirty="0" smtClean="0"/>
          </a:p>
        </p:txBody>
      </p:sp>
    </p:spTree>
    <p:extLst>
      <p:ext uri="{BB962C8B-B14F-4D97-AF65-F5344CB8AC3E}">
        <p14:creationId xmlns:p14="http://schemas.microsoft.com/office/powerpoint/2010/main" val="18998743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341303568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1"/>
          <p:cNvSpPr txBox="1">
            <a:spLocks noChangeArrowheads="1"/>
          </p:cNvSpPr>
          <p:nvPr/>
        </p:nvSpPr>
        <p:spPr bwMode="auto">
          <a:xfrm>
            <a:off x="465138" y="173038"/>
            <a:ext cx="8385175" cy="682625"/>
          </a:xfrm>
          <a:prstGeom prst="rect">
            <a:avLst/>
          </a:prstGeom>
          <a:noFill/>
          <a:ln w="9525">
            <a:noFill/>
            <a:round/>
            <a:headEnd/>
            <a:tailEnd/>
          </a:ln>
        </p:spPr>
        <p:txBody>
          <a:bodyPr lIns="90360" tIns="44280" rIns="90360" bIns="44280"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4000">
              <a:solidFill>
                <a:srgbClr val="000000"/>
              </a:solidFill>
              <a:latin typeface="Calibri Light" pitchFamily="34" charset="0"/>
            </a:endParaRPr>
          </a:p>
        </p:txBody>
      </p:sp>
      <p:sp>
        <p:nvSpPr>
          <p:cNvPr id="22835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EA49188-6A8B-42D6-B8EC-EA6F99DF0FB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2835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835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B992F1-9572-44EC-A77C-EEE5E5F04B3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214</a:t>
            </a:fld>
            <a:endParaRPr lang="zh-CN" altLang="zh-CN" sz="1200">
              <a:solidFill>
                <a:srgbClr val="898989"/>
              </a:solidFill>
            </a:endParaRPr>
          </a:p>
        </p:txBody>
      </p:sp>
      <p:sp>
        <p:nvSpPr>
          <p:cNvPr id="228358" name="标题 1"/>
          <p:cNvSpPr>
            <a:spLocks noGrp="1"/>
          </p:cNvSpPr>
          <p:nvPr>
            <p:ph type="title"/>
          </p:nvPr>
        </p:nvSpPr>
        <p:spPr/>
        <p:txBody>
          <a:bodyPr/>
          <a:lstStyle/>
          <a:p>
            <a:r>
              <a:rPr lang="en-US" altLang="zh-CN" dirty="0" smtClean="0"/>
              <a:t>04/24-Tomasulo</a:t>
            </a:r>
            <a:r>
              <a:rPr lang="zh-CN" altLang="zh-CN" dirty="0" smtClean="0"/>
              <a:t>小结</a:t>
            </a:r>
            <a:r>
              <a:rPr lang="en-US" altLang="zh-CN" dirty="0" smtClean="0"/>
              <a:t>    </a:t>
            </a:r>
            <a:r>
              <a:rPr lang="zh-CN" altLang="zh-CN" dirty="0" smtClean="0"/>
              <a:t>#1/</a:t>
            </a:r>
            <a:r>
              <a:rPr lang="en-US" altLang="zh-CN" dirty="0" smtClean="0"/>
              <a:t>3</a:t>
            </a:r>
            <a:endParaRPr lang="zh-CN" altLang="en-US" dirty="0" smtClean="0"/>
          </a:p>
        </p:txBody>
      </p:sp>
      <p:sp>
        <p:nvSpPr>
          <p:cNvPr id="228359" name="内容占位符 2"/>
          <p:cNvSpPr>
            <a:spLocks noGrp="1"/>
          </p:cNvSpPr>
          <p:nvPr>
            <p:ph idx="1"/>
          </p:nvPr>
        </p:nvSpPr>
        <p:spPr/>
        <p:txBody>
          <a:bodyPr>
            <a:normAutofit fontScale="70000" lnSpcReduction="20000"/>
          </a:bodyPr>
          <a:lstStyle/>
          <a:p>
            <a:r>
              <a:rPr lang="en-US" altLang="zh-CN" dirty="0" smtClean="0"/>
              <a:t>Reservations stations: </a:t>
            </a:r>
            <a:r>
              <a:rPr lang="zh-CN" altLang="zh-CN" dirty="0" smtClean="0"/>
              <a:t>寄存器重命名，缓冲源操作数</a:t>
            </a:r>
          </a:p>
          <a:p>
            <a:pPr lvl="1"/>
            <a:r>
              <a:rPr lang="zh-CN" altLang="zh-CN" dirty="0" smtClean="0"/>
              <a:t>避免寄存器成为瓶颈</a:t>
            </a:r>
          </a:p>
          <a:p>
            <a:pPr lvl="1"/>
            <a:r>
              <a:rPr lang="zh-CN" altLang="zh-CN" dirty="0" smtClean="0"/>
              <a:t>避免了</a:t>
            </a:r>
            <a:r>
              <a:rPr lang="en-US" altLang="zh-CN" dirty="0" smtClean="0"/>
              <a:t>Scoreboard</a:t>
            </a:r>
            <a:r>
              <a:rPr lang="zh-CN" altLang="zh-CN" dirty="0" smtClean="0"/>
              <a:t>中无法解决的</a:t>
            </a:r>
            <a:r>
              <a:rPr lang="en-US" altLang="zh-CN" dirty="0" smtClean="0"/>
              <a:t> WAR, WAW hazards</a:t>
            </a:r>
          </a:p>
          <a:p>
            <a:pPr lvl="1"/>
            <a:r>
              <a:rPr lang="zh-CN" altLang="zh-CN" dirty="0" smtClean="0"/>
              <a:t>允许硬件做循环展开</a:t>
            </a:r>
          </a:p>
          <a:p>
            <a:pPr lvl="1"/>
            <a:r>
              <a:rPr lang="zh-CN" altLang="zh-CN" dirty="0" smtClean="0"/>
              <a:t>不限于基本块</a:t>
            </a:r>
            <a:r>
              <a:rPr lang="en-US" altLang="zh-CN" dirty="0" smtClean="0"/>
              <a:t>(IU</a:t>
            </a:r>
            <a:r>
              <a:rPr lang="zh-CN" altLang="zh-CN" dirty="0" smtClean="0"/>
              <a:t>先行，解决控制相关</a:t>
            </a:r>
            <a:r>
              <a:rPr lang="en-US" altLang="zh-CN" dirty="0" smtClean="0"/>
              <a:t>)</a:t>
            </a:r>
          </a:p>
          <a:p>
            <a:r>
              <a:rPr lang="en-US" altLang="zh-CN" dirty="0"/>
              <a:t>Reorder Buffer:</a:t>
            </a:r>
          </a:p>
          <a:p>
            <a:pPr lvl="1"/>
            <a:r>
              <a:rPr lang="zh-CN" altLang="zh-CN" dirty="0"/>
              <a:t>提供了撤销指令运行的机制</a:t>
            </a:r>
          </a:p>
          <a:p>
            <a:pPr lvl="1"/>
            <a:r>
              <a:rPr lang="zh-CN" altLang="zh-CN" dirty="0"/>
              <a:t>指令以发射序存放在</a:t>
            </a:r>
            <a:r>
              <a:rPr lang="en-US" altLang="zh-CN" dirty="0"/>
              <a:t>ROB</a:t>
            </a:r>
            <a:r>
              <a:rPr lang="zh-CN" altLang="zh-CN" dirty="0"/>
              <a:t>中</a:t>
            </a:r>
          </a:p>
          <a:p>
            <a:pPr lvl="1"/>
            <a:r>
              <a:rPr lang="zh-CN" altLang="zh-CN" dirty="0"/>
              <a:t>指令顺序提交</a:t>
            </a:r>
          </a:p>
          <a:p>
            <a:r>
              <a:rPr lang="zh-CN" altLang="zh-CN" dirty="0" smtClean="0"/>
              <a:t>分支</a:t>
            </a:r>
            <a:r>
              <a:rPr lang="zh-CN" altLang="zh-CN" dirty="0"/>
              <a:t>预测对提高性能是非常重要的</a:t>
            </a:r>
          </a:p>
          <a:p>
            <a:pPr lvl="1"/>
            <a:r>
              <a:rPr lang="zh-CN" altLang="zh-CN" dirty="0"/>
              <a:t>推断执行</a:t>
            </a:r>
            <a:r>
              <a:rPr lang="en-US" altLang="zh-CN" dirty="0"/>
              <a:t>: </a:t>
            </a:r>
            <a:r>
              <a:rPr lang="zh-CN" altLang="zh-CN" dirty="0"/>
              <a:t>在控制相关还没有解决情况下，就开始执行</a:t>
            </a:r>
          </a:p>
          <a:p>
            <a:pPr lvl="1"/>
            <a:r>
              <a:rPr lang="zh-CN" altLang="zh-CN" dirty="0"/>
              <a:t>推断执行利用了</a:t>
            </a:r>
            <a:r>
              <a:rPr lang="en-US" altLang="zh-CN" dirty="0"/>
              <a:t>ROB</a:t>
            </a:r>
            <a:r>
              <a:rPr lang="zh-CN" altLang="zh-CN" dirty="0"/>
              <a:t>撤销指令执行的机制</a:t>
            </a:r>
            <a:endParaRPr lang="en-US" altLang="zh-CN" dirty="0"/>
          </a:p>
          <a:p>
            <a:pPr lvl="2"/>
            <a:r>
              <a:rPr lang="zh-CN" altLang="en-US" dirty="0"/>
              <a:t>处理预测错误时，撤销 推测执行的指令</a:t>
            </a:r>
            <a:endParaRPr lang="zh-CN" altLang="zh-CN" dirty="0"/>
          </a:p>
          <a:p>
            <a:pPr lvl="1"/>
            <a:r>
              <a:rPr lang="zh-CN" altLang="en-US" dirty="0" smtClean="0"/>
              <a:t>基于</a:t>
            </a:r>
            <a:r>
              <a:rPr lang="en-US" altLang="zh-CN" dirty="0" smtClean="0"/>
              <a:t>BHT</a:t>
            </a:r>
            <a:r>
              <a:rPr lang="zh-CN" altLang="en-US" dirty="0" smtClean="0"/>
              <a:t>的分支预测技术</a:t>
            </a:r>
            <a:endParaRPr lang="en-US" altLang="zh-CN" dirty="0" smtClean="0"/>
          </a:p>
          <a:p>
            <a:pPr lvl="1"/>
            <a:r>
              <a:rPr lang="zh-CN" altLang="en-US" dirty="0" smtClean="0"/>
              <a:t>基于</a:t>
            </a:r>
            <a:r>
              <a:rPr lang="en-US" altLang="zh-CN" dirty="0" smtClean="0"/>
              <a:t>BTB</a:t>
            </a:r>
            <a:r>
              <a:rPr lang="zh-CN" altLang="en-US" dirty="0" smtClean="0"/>
              <a:t>的分支预测技术</a:t>
            </a:r>
            <a:endParaRPr lang="en-US" altLang="zh-CN" dirty="0" smtClean="0"/>
          </a:p>
        </p:txBody>
      </p:sp>
    </p:spTree>
    <p:extLst>
      <p:ext uri="{BB962C8B-B14F-4D97-AF65-F5344CB8AC3E}">
        <p14:creationId xmlns:p14="http://schemas.microsoft.com/office/powerpoint/2010/main" val="23033665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
          <p:cNvSpPr>
            <a:spLocks noGrp="1" noChangeArrowheads="1"/>
          </p:cNvSpPr>
          <p:nvPr>
            <p:ph type="title"/>
          </p:nvPr>
        </p:nvSpPr>
        <p:spPr/>
        <p:txBody>
          <a:bodyPr/>
          <a:lstStyle/>
          <a:p>
            <a:r>
              <a:rPr lang="en-US" altLang="zh-CN" dirty="0" smtClean="0"/>
              <a:t>04/24-Tomasulo</a:t>
            </a:r>
            <a:r>
              <a:rPr lang="zh-CN" altLang="en-US" dirty="0" smtClean="0"/>
              <a:t>小结     </a:t>
            </a:r>
            <a:r>
              <a:rPr lang="en-US" altLang="zh-CN" dirty="0" smtClean="0"/>
              <a:t>#2/3</a:t>
            </a:r>
          </a:p>
        </p:txBody>
      </p:sp>
      <p:sp>
        <p:nvSpPr>
          <p:cNvPr id="227331" name="Rectangle 2"/>
          <p:cNvSpPr>
            <a:spLocks noGrp="1" noChangeArrowheads="1"/>
          </p:cNvSpPr>
          <p:nvPr>
            <p:ph type="body" idx="1"/>
          </p:nvPr>
        </p:nvSpPr>
        <p:spPr/>
        <p:txBody>
          <a:bodyPr>
            <a:normAutofit fontScale="85000" lnSpcReduction="20000"/>
          </a:bodyPr>
          <a:lstStyle/>
          <a:p>
            <a:r>
              <a:rPr lang="zh-CN" altLang="zh-CN" dirty="0" smtClean="0"/>
              <a:t>贡献</a:t>
            </a:r>
          </a:p>
          <a:p>
            <a:pPr lvl="1"/>
            <a:r>
              <a:rPr lang="en-US" altLang="zh-CN" dirty="0" smtClean="0"/>
              <a:t>Dynamic scheduling</a:t>
            </a:r>
          </a:p>
          <a:p>
            <a:pPr lvl="1"/>
            <a:r>
              <a:rPr lang="en-US" altLang="zh-CN" dirty="0" smtClean="0"/>
              <a:t>Register renaming</a:t>
            </a:r>
          </a:p>
          <a:p>
            <a:pPr lvl="1"/>
            <a:r>
              <a:rPr lang="en-US" altLang="zh-CN" dirty="0" smtClean="0"/>
              <a:t>Load/store disambiguation</a:t>
            </a:r>
          </a:p>
          <a:p>
            <a:r>
              <a:rPr lang="en-US" altLang="zh-CN" dirty="0" smtClean="0"/>
              <a:t>360/91 </a:t>
            </a:r>
            <a:r>
              <a:rPr lang="zh-CN" altLang="zh-CN" dirty="0" smtClean="0"/>
              <a:t>后</a:t>
            </a:r>
            <a:r>
              <a:rPr lang="en-US" altLang="zh-CN" dirty="0" smtClean="0"/>
              <a:t> Pentium II; PowerPC 604; MIPS R10000; HP-PA 8000; Alpha 21264</a:t>
            </a:r>
            <a:r>
              <a:rPr lang="zh-CN" altLang="zh-CN" dirty="0" smtClean="0"/>
              <a:t>使用这种技术</a:t>
            </a:r>
          </a:p>
          <a:p>
            <a:r>
              <a:rPr lang="zh-CN" altLang="zh-CN" dirty="0" smtClean="0"/>
              <a:t>不足之处：</a:t>
            </a:r>
          </a:p>
          <a:p>
            <a:pPr lvl="1"/>
            <a:r>
              <a:rPr lang="en-US" altLang="zh-CN" dirty="0" smtClean="0"/>
              <a:t>Too many value copy  operations</a:t>
            </a:r>
          </a:p>
          <a:p>
            <a:pPr lvl="2"/>
            <a:r>
              <a:rPr lang="en-US" altLang="zh-CN" dirty="0" smtClean="0"/>
              <a:t>Register File →</a:t>
            </a:r>
            <a:r>
              <a:rPr lang="en-US" altLang="zh-CN" dirty="0" err="1" smtClean="0"/>
              <a:t>RS→ROB→Register</a:t>
            </a:r>
            <a:r>
              <a:rPr lang="en-US" altLang="zh-CN" dirty="0" smtClean="0"/>
              <a:t> File</a:t>
            </a:r>
          </a:p>
          <a:p>
            <a:pPr lvl="1"/>
            <a:r>
              <a:rPr lang="en-US" altLang="zh-CN" dirty="0" smtClean="0"/>
              <a:t>Too many </a:t>
            </a:r>
            <a:r>
              <a:rPr lang="en-US" altLang="zh-CN" dirty="0" err="1" smtClean="0"/>
              <a:t>muxes</a:t>
            </a:r>
            <a:r>
              <a:rPr lang="en-US" altLang="zh-CN" dirty="0" smtClean="0"/>
              <a:t>/busses (CDB)</a:t>
            </a:r>
          </a:p>
          <a:p>
            <a:pPr lvl="2"/>
            <a:r>
              <a:rPr lang="en-US" altLang="zh-CN" dirty="0" smtClean="0"/>
              <a:t>Values are from everywhere to everywhere else!</a:t>
            </a:r>
          </a:p>
          <a:p>
            <a:pPr lvl="1"/>
            <a:r>
              <a:rPr lang="en-US" altLang="zh-CN" dirty="0" smtClean="0"/>
              <a:t>Reservation Stations mix values(data) and tags (control)</a:t>
            </a:r>
          </a:p>
          <a:p>
            <a:pPr lvl="2"/>
            <a:r>
              <a:rPr lang="en-US" altLang="zh-CN" dirty="0" smtClean="0"/>
              <a:t>Slow down max clock frequency </a:t>
            </a:r>
          </a:p>
          <a:p>
            <a:endParaRPr lang="en-US" altLang="zh-CN" dirty="0" smtClean="0"/>
          </a:p>
        </p:txBody>
      </p:sp>
    </p:spTree>
    <p:extLst>
      <p:ext uri="{BB962C8B-B14F-4D97-AF65-F5344CB8AC3E}">
        <p14:creationId xmlns:p14="http://schemas.microsoft.com/office/powerpoint/2010/main" val="8383784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04/24-Tomasulo</a:t>
            </a:r>
            <a:r>
              <a:rPr lang="zh-CN" altLang="en-US" dirty="0" smtClean="0"/>
              <a:t>小结     </a:t>
            </a:r>
            <a:r>
              <a:rPr lang="en-US" altLang="zh-CN" dirty="0" smtClean="0"/>
              <a:t>#3/3</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存储器访问的冲突消解</a:t>
            </a:r>
            <a:endParaRPr lang="en-US" altLang="zh-CN" dirty="0" smtClean="0"/>
          </a:p>
          <a:p>
            <a:pPr lvl="1"/>
            <a:r>
              <a:rPr lang="zh-CN" altLang="en-US" dirty="0" smtClean="0"/>
              <a:t>非投机方式的冲突消解</a:t>
            </a:r>
            <a:endParaRPr lang="en-US" altLang="zh-CN" dirty="0" smtClean="0"/>
          </a:p>
          <a:p>
            <a:pPr lvl="2"/>
            <a:r>
              <a:rPr lang="en-US" altLang="zh-CN" dirty="0" smtClean="0"/>
              <a:t>Total</a:t>
            </a:r>
            <a:r>
              <a:rPr lang="zh-CN" altLang="en-US" dirty="0" smtClean="0"/>
              <a:t> </a:t>
            </a:r>
            <a:r>
              <a:rPr lang="en-US" altLang="zh-CN" dirty="0" smtClean="0"/>
              <a:t>Ordering</a:t>
            </a:r>
          </a:p>
          <a:p>
            <a:pPr lvl="2"/>
            <a:r>
              <a:rPr lang="en-US" altLang="zh-CN" dirty="0" smtClean="0"/>
              <a:t>Partial Ordering</a:t>
            </a:r>
          </a:p>
          <a:p>
            <a:pPr lvl="3"/>
            <a:r>
              <a:rPr lang="en-US" altLang="zh-CN" dirty="0" smtClean="0"/>
              <a:t>Load</a:t>
            </a:r>
            <a:r>
              <a:rPr lang="zh-CN" altLang="en-US" dirty="0" smtClean="0"/>
              <a:t>指令前的</a:t>
            </a:r>
            <a:r>
              <a:rPr lang="en-US" altLang="zh-CN" dirty="0" smtClean="0"/>
              <a:t>store</a:t>
            </a:r>
            <a:r>
              <a:rPr lang="zh-CN" altLang="en-US" dirty="0" smtClean="0"/>
              <a:t>指令已经完成了地址计算，有可能乱</a:t>
            </a:r>
            <a:r>
              <a:rPr lang="zh-CN" altLang="en-US" dirty="0"/>
              <a:t>序执行存储器</a:t>
            </a:r>
            <a:r>
              <a:rPr lang="en-US" altLang="zh-CN" dirty="0"/>
              <a:t>load</a:t>
            </a:r>
            <a:r>
              <a:rPr lang="zh-CN" altLang="en-US" dirty="0"/>
              <a:t>操作</a:t>
            </a:r>
            <a:endParaRPr lang="en-US" altLang="zh-CN" dirty="0" smtClean="0"/>
          </a:p>
          <a:p>
            <a:pPr lvl="2"/>
            <a:r>
              <a:rPr lang="en-US" altLang="zh-CN" dirty="0" smtClean="0"/>
              <a:t>Load Ordering, Store Ordering</a:t>
            </a:r>
          </a:p>
          <a:p>
            <a:pPr lvl="3"/>
            <a:r>
              <a:rPr lang="en-US" altLang="zh-CN" dirty="0" smtClean="0"/>
              <a:t>Load</a:t>
            </a:r>
            <a:r>
              <a:rPr lang="zh-CN" altLang="en-US" dirty="0" smtClean="0"/>
              <a:t>指令前的存储器访问指令已经完成了地址计算，</a:t>
            </a:r>
            <a:r>
              <a:rPr lang="en-US" altLang="zh-CN" dirty="0" smtClean="0"/>
              <a:t>load</a:t>
            </a:r>
            <a:r>
              <a:rPr lang="zh-CN" altLang="en-US" dirty="0" smtClean="0"/>
              <a:t>队头的</a:t>
            </a:r>
            <a:r>
              <a:rPr lang="en-US" altLang="zh-CN" dirty="0" smtClean="0"/>
              <a:t>load</a:t>
            </a:r>
            <a:r>
              <a:rPr lang="zh-CN" altLang="en-US" dirty="0" smtClean="0"/>
              <a:t>操作有可能在</a:t>
            </a:r>
            <a:r>
              <a:rPr lang="en-US" altLang="zh-CN" dirty="0" smtClean="0"/>
              <a:t>store</a:t>
            </a:r>
            <a:r>
              <a:rPr lang="zh-CN" altLang="en-US" dirty="0" smtClean="0"/>
              <a:t>指令之前执行访存操作。</a:t>
            </a:r>
            <a:endParaRPr lang="en-US" altLang="zh-CN" dirty="0" smtClean="0"/>
          </a:p>
          <a:p>
            <a:pPr lvl="1"/>
            <a:r>
              <a:rPr lang="zh-CN" altLang="en-US" dirty="0" smtClean="0"/>
              <a:t>投机方式的执行</a:t>
            </a:r>
            <a:endParaRPr lang="en-US" altLang="zh-CN" dirty="0" smtClean="0"/>
          </a:p>
          <a:p>
            <a:pPr lvl="2"/>
            <a:r>
              <a:rPr lang="en-US" altLang="zh-CN" dirty="0" smtClean="0"/>
              <a:t>Store Ordering</a:t>
            </a:r>
          </a:p>
          <a:p>
            <a:pPr lvl="2"/>
            <a:r>
              <a:rPr lang="zh-CN" altLang="en-US" dirty="0" smtClean="0"/>
              <a:t>假设</a:t>
            </a:r>
            <a:r>
              <a:rPr lang="en-US" altLang="zh-CN" dirty="0" smtClean="0"/>
              <a:t>Load</a:t>
            </a:r>
            <a:r>
              <a:rPr lang="zh-CN" altLang="en-US" dirty="0" smtClean="0"/>
              <a:t>操作与之前未计算出有效地址的</a:t>
            </a:r>
            <a:r>
              <a:rPr lang="en-US" altLang="zh-CN" dirty="0" smtClean="0"/>
              <a:t>store</a:t>
            </a:r>
            <a:r>
              <a:rPr lang="zh-CN" altLang="en-US" dirty="0" smtClean="0"/>
              <a:t>操作无关。</a:t>
            </a:r>
          </a:p>
          <a:p>
            <a:r>
              <a:rPr lang="zh-CN" altLang="en-US" dirty="0" smtClean="0"/>
              <a:t>问题：给出四种访问方式挖掘并行性的能力排序。</a:t>
            </a:r>
            <a:endParaRPr lang="zh-CN" altLang="en-US" dirty="0"/>
          </a:p>
        </p:txBody>
      </p:sp>
    </p:spTree>
    <p:extLst>
      <p:ext uri="{BB962C8B-B14F-4D97-AF65-F5344CB8AC3E}">
        <p14:creationId xmlns:p14="http://schemas.microsoft.com/office/powerpoint/2010/main" val="42909882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295628172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标题 1"/>
          <p:cNvSpPr>
            <a:spLocks noGrp="1"/>
          </p:cNvSpPr>
          <p:nvPr>
            <p:ph type="title"/>
          </p:nvPr>
        </p:nvSpPr>
        <p:spPr/>
        <p:txBody>
          <a:bodyPr>
            <a:normAutofit/>
          </a:bodyPr>
          <a:lstStyle/>
          <a:p>
            <a:r>
              <a:rPr lang="en-US" altLang="zh-CN" sz="3600" smtClean="0"/>
              <a:t>Load Ordering. Store Ordering</a:t>
            </a:r>
            <a:endParaRPr lang="zh-CN" altLang="en-US" sz="3600" smtClean="0"/>
          </a:p>
        </p:txBody>
      </p:sp>
      <p:sp>
        <p:nvSpPr>
          <p:cNvPr id="221187" name="内容占位符 4"/>
          <p:cNvSpPr>
            <a:spLocks noGrp="1"/>
          </p:cNvSpPr>
          <p:nvPr>
            <p:ph idx="4294967295"/>
          </p:nvPr>
        </p:nvSpPr>
        <p:spPr>
          <a:xfrm>
            <a:off x="461553" y="5042081"/>
            <a:ext cx="8551817" cy="1439863"/>
          </a:xfrm>
        </p:spPr>
        <p:txBody>
          <a:bodyPr/>
          <a:lstStyle/>
          <a:p>
            <a:pPr marL="0" indent="0">
              <a:buFont typeface="Arial" panose="020B0604020202020204" pitchFamily="34" charset="0"/>
              <a:buNone/>
            </a:pPr>
            <a:r>
              <a:rPr lang="en-US" altLang="zh-CN" sz="1400" b="1" dirty="0" smtClean="0">
                <a:solidFill>
                  <a:srgbClr val="FF0000"/>
                </a:solidFill>
              </a:rPr>
              <a:t>Load queue</a:t>
            </a:r>
            <a:r>
              <a:rPr lang="en-US" altLang="zh-CN" sz="1400" dirty="0" smtClean="0">
                <a:solidFill>
                  <a:schemeClr val="tx1"/>
                </a:solidFill>
              </a:rPr>
              <a:t>: </a:t>
            </a:r>
            <a:r>
              <a:rPr lang="zh-CN" altLang="en-US" sz="1400" dirty="0" smtClean="0">
                <a:solidFill>
                  <a:schemeClr val="tx1"/>
                </a:solidFill>
              </a:rPr>
              <a:t>以程序序存储</a:t>
            </a:r>
            <a:r>
              <a:rPr lang="en-US" altLang="zh-CN" sz="1400" dirty="0" smtClean="0">
                <a:solidFill>
                  <a:schemeClr val="tx1"/>
                </a:solidFill>
              </a:rPr>
              <a:t>load</a:t>
            </a:r>
            <a:r>
              <a:rPr lang="zh-CN" altLang="en-US" sz="1400" dirty="0" smtClean="0">
                <a:solidFill>
                  <a:schemeClr val="tx1"/>
                </a:solidFill>
              </a:rPr>
              <a:t>指令，按照</a:t>
            </a:r>
            <a:r>
              <a:rPr lang="en-US" altLang="zh-CN" sz="1400" dirty="0" smtClean="0">
                <a:solidFill>
                  <a:schemeClr val="tx1"/>
                </a:solidFill>
              </a:rPr>
              <a:t>FIFO</a:t>
            </a:r>
            <a:r>
              <a:rPr lang="zh-CN" altLang="en-US" sz="1400" dirty="0" smtClean="0">
                <a:solidFill>
                  <a:schemeClr val="tx1"/>
                </a:solidFill>
              </a:rPr>
              <a:t>方式流出</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Address generation</a:t>
            </a:r>
            <a:r>
              <a:rPr lang="en-US" altLang="zh-CN" sz="1400" dirty="0" smtClean="0">
                <a:solidFill>
                  <a:schemeClr val="tx1"/>
                </a:solidFill>
              </a:rPr>
              <a:t>: </a:t>
            </a:r>
            <a:r>
              <a:rPr lang="zh-CN" altLang="en-US" sz="1400" dirty="0" smtClean="0">
                <a:solidFill>
                  <a:schemeClr val="tx1"/>
                </a:solidFill>
              </a:rPr>
              <a:t>生成存储器访问有效地址</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Store  queue</a:t>
            </a:r>
            <a:r>
              <a:rPr lang="en-US" altLang="zh-CN" sz="1400" dirty="0" smtClean="0">
                <a:solidFill>
                  <a:schemeClr val="tx1"/>
                </a:solidFill>
              </a:rPr>
              <a:t>:  </a:t>
            </a:r>
            <a:r>
              <a:rPr lang="zh-CN" altLang="en-US" sz="1400" dirty="0" smtClean="0">
                <a:solidFill>
                  <a:schemeClr val="tx1"/>
                </a:solidFill>
              </a:rPr>
              <a:t>以程序序存储</a:t>
            </a:r>
            <a:r>
              <a:rPr lang="en-US" altLang="zh-CN" sz="1400" dirty="0" smtClean="0">
                <a:solidFill>
                  <a:schemeClr val="tx1"/>
                </a:solidFill>
              </a:rPr>
              <a:t>store</a:t>
            </a:r>
            <a:r>
              <a:rPr lang="zh-CN" altLang="en-US" sz="1400" dirty="0" smtClean="0">
                <a:solidFill>
                  <a:schemeClr val="tx1"/>
                </a:solidFill>
              </a:rPr>
              <a:t>指令，按照</a:t>
            </a:r>
            <a:r>
              <a:rPr lang="en-US" altLang="zh-CN" sz="1400" dirty="0" smtClean="0">
                <a:solidFill>
                  <a:schemeClr val="tx1"/>
                </a:solidFill>
              </a:rPr>
              <a:t>FIFO</a:t>
            </a:r>
            <a:r>
              <a:rPr lang="zh-CN" altLang="en-US" sz="1400" dirty="0" smtClean="0">
                <a:solidFill>
                  <a:schemeClr val="tx1"/>
                </a:solidFill>
              </a:rPr>
              <a:t>方式流出</a:t>
            </a:r>
            <a:endParaRPr lang="en-US" altLang="zh-CN" sz="1400" dirty="0" smtClean="0">
              <a:solidFill>
                <a:schemeClr val="tx1"/>
              </a:solidFill>
            </a:endParaRPr>
          </a:p>
          <a:p>
            <a:pPr marL="0" indent="0">
              <a:buFont typeface="Arial" panose="020B0604020202020204" pitchFamily="34" charset="0"/>
              <a:buNone/>
            </a:pPr>
            <a:r>
              <a:rPr lang="en-US" altLang="zh-CN" sz="1400" b="1" dirty="0" smtClean="0">
                <a:solidFill>
                  <a:srgbClr val="FF0000"/>
                </a:solidFill>
              </a:rPr>
              <a:t>Store buffer</a:t>
            </a:r>
            <a:r>
              <a:rPr lang="en-US" altLang="zh-CN" sz="1400" dirty="0" smtClean="0">
                <a:solidFill>
                  <a:schemeClr val="tx1"/>
                </a:solidFill>
              </a:rPr>
              <a:t>: </a:t>
            </a:r>
            <a:r>
              <a:rPr lang="zh-CN" altLang="en-US" sz="1400" dirty="0" smtClean="0">
                <a:solidFill>
                  <a:schemeClr val="tx1"/>
                </a:solidFill>
              </a:rPr>
              <a:t>以程序序保留</a:t>
            </a:r>
            <a:r>
              <a:rPr lang="en-US" altLang="zh-CN" sz="1400" dirty="0" smtClean="0">
                <a:solidFill>
                  <a:schemeClr val="tx1"/>
                </a:solidFill>
              </a:rPr>
              <a:t>store</a:t>
            </a:r>
            <a:r>
              <a:rPr lang="zh-CN" altLang="en-US" sz="1400" dirty="0" smtClean="0">
                <a:solidFill>
                  <a:schemeClr val="tx1"/>
                </a:solidFill>
              </a:rPr>
              <a:t>操作（有效地址，值），一直到其成为最早的</a:t>
            </a:r>
            <a:r>
              <a:rPr lang="en-US" altLang="zh-CN" sz="1400" dirty="0" smtClean="0">
                <a:solidFill>
                  <a:schemeClr val="tx1"/>
                </a:solidFill>
              </a:rPr>
              <a:t>store</a:t>
            </a:r>
            <a:r>
              <a:rPr lang="zh-CN" altLang="en-US" sz="1400" dirty="0" smtClean="0">
                <a:solidFill>
                  <a:schemeClr val="tx1"/>
                </a:solidFill>
              </a:rPr>
              <a:t>操作，才实际更新存储器</a:t>
            </a:r>
          </a:p>
          <a:p>
            <a:pPr marL="0" indent="0">
              <a:buFont typeface="Arial" panose="020B0604020202020204" pitchFamily="34" charset="0"/>
              <a:buNone/>
            </a:pPr>
            <a:endParaRPr lang="zh-CN" altLang="en-US" sz="1400" dirty="0" smtClean="0"/>
          </a:p>
        </p:txBody>
      </p:sp>
      <p:pic>
        <p:nvPicPr>
          <p:cNvPr id="221190" name="图片 5"/>
          <p:cNvPicPr>
            <a:picLocks noChangeAspect="1"/>
          </p:cNvPicPr>
          <p:nvPr/>
        </p:nvPicPr>
        <p:blipFill>
          <a:blip r:embed="rId3"/>
          <a:srcRect/>
          <a:stretch>
            <a:fillRect/>
          </a:stretch>
        </p:blipFill>
        <p:spPr bwMode="auto">
          <a:xfrm>
            <a:off x="914400" y="1023540"/>
            <a:ext cx="6911975" cy="3897312"/>
          </a:xfrm>
          <a:prstGeom prst="rect">
            <a:avLst/>
          </a:prstGeom>
          <a:noFill/>
          <a:ln w="9525">
            <a:noFill/>
            <a:miter lim="800000"/>
            <a:headEnd/>
            <a:tailEnd/>
          </a:ln>
        </p:spPr>
      </p:pic>
    </p:spTree>
    <p:extLst>
      <p:ext uri="{BB962C8B-B14F-4D97-AF65-F5344CB8AC3E}">
        <p14:creationId xmlns:p14="http://schemas.microsoft.com/office/powerpoint/2010/main" val="178484230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80920" cy="544513"/>
          </a:xfrm>
        </p:spPr>
        <p:txBody>
          <a:bodyPr>
            <a:normAutofit fontScale="90000"/>
          </a:bodyPr>
          <a:lstStyle/>
          <a:p>
            <a:r>
              <a:rPr lang="en-US" altLang="zh-CN" smtClean="0"/>
              <a:t>Store </a:t>
            </a:r>
            <a:r>
              <a:rPr lang="zh-CN" altLang="en-US" smtClean="0"/>
              <a:t>操作</a:t>
            </a:r>
            <a:endParaRPr lang="zh-CN" altLang="en-US" dirty="0"/>
          </a:p>
        </p:txBody>
      </p:sp>
      <p:sp>
        <p:nvSpPr>
          <p:cNvPr id="3" name="内容占位符 2"/>
          <p:cNvSpPr>
            <a:spLocks noGrp="1"/>
          </p:cNvSpPr>
          <p:nvPr>
            <p:ph idx="1"/>
          </p:nvPr>
        </p:nvSpPr>
        <p:spPr>
          <a:xfrm>
            <a:off x="322216" y="4941168"/>
            <a:ext cx="8821783" cy="1296144"/>
          </a:xfrm>
        </p:spPr>
        <p:txBody>
          <a:bodyPr>
            <a:normAutofit fontScale="92500" lnSpcReduction="10000"/>
          </a:bodyPr>
          <a:lstStyle/>
          <a:p>
            <a:r>
              <a:rPr lang="zh-CN" altLang="en-US" sz="2000" dirty="0" smtClean="0"/>
              <a:t>处于</a:t>
            </a:r>
            <a:r>
              <a:rPr lang="en-US" altLang="zh-CN" sz="2000" dirty="0" smtClean="0"/>
              <a:t>Store</a:t>
            </a:r>
            <a:r>
              <a:rPr lang="zh-CN" altLang="en-US" sz="2000" dirty="0" smtClean="0"/>
              <a:t>队列对头，并且计算地址的操作数准备好，就向前流动，在</a:t>
            </a:r>
            <a:r>
              <a:rPr lang="en-US" altLang="zh-CN" sz="2000" dirty="0" smtClean="0"/>
              <a:t>Address Generation</a:t>
            </a:r>
            <a:r>
              <a:rPr lang="zh-CN" altLang="en-US" sz="2000" dirty="0" smtClean="0"/>
              <a:t>阶段计算地址</a:t>
            </a:r>
            <a:endParaRPr lang="en-US" altLang="zh-CN" sz="2000" dirty="0" smtClean="0"/>
          </a:p>
          <a:p>
            <a:r>
              <a:rPr lang="zh-CN" altLang="en-US" sz="2000" dirty="0" smtClean="0"/>
              <a:t>若要存储的数据准备好，则读该数据，若未准备好，则流水线停顿</a:t>
            </a:r>
            <a:endParaRPr lang="en-US" altLang="zh-CN" sz="2000" dirty="0" smtClean="0"/>
          </a:p>
          <a:p>
            <a:r>
              <a:rPr lang="en-US" altLang="zh-CN" sz="2000" dirty="0" smtClean="0"/>
              <a:t>Disambiguation</a:t>
            </a:r>
            <a:r>
              <a:rPr lang="zh-CN" altLang="en-US" sz="2000" dirty="0" smtClean="0"/>
              <a:t>阶段：</a:t>
            </a:r>
            <a:r>
              <a:rPr lang="en-US" altLang="zh-CN" sz="2000" dirty="0" err="1" smtClean="0"/>
              <a:t>StoreBuffer</a:t>
            </a:r>
            <a:r>
              <a:rPr lang="zh-CN" altLang="en-US" sz="2000" dirty="0" smtClean="0"/>
              <a:t>中按程序序，执行最先的</a:t>
            </a:r>
            <a:r>
              <a:rPr lang="en-US" altLang="zh-CN" sz="2000" dirty="0" smtClean="0"/>
              <a:t>Store</a:t>
            </a:r>
            <a:r>
              <a:rPr lang="zh-CN" altLang="en-US" sz="2000" dirty="0" smtClean="0"/>
              <a:t>操作</a:t>
            </a:r>
            <a:endParaRPr lang="zh-CN" altLang="en-US" sz="2000" dirty="0"/>
          </a:p>
        </p:txBody>
      </p:sp>
      <p:pic>
        <p:nvPicPr>
          <p:cNvPr id="6" name="图片 5"/>
          <p:cNvPicPr>
            <a:picLocks noChangeAspect="1"/>
          </p:cNvPicPr>
          <p:nvPr/>
        </p:nvPicPr>
        <p:blipFill>
          <a:blip r:embed="rId2"/>
          <a:srcRect/>
          <a:stretch>
            <a:fillRect/>
          </a:stretch>
        </p:blipFill>
        <p:spPr bwMode="auto">
          <a:xfrm>
            <a:off x="888048" y="979306"/>
            <a:ext cx="6911975" cy="3897312"/>
          </a:xfrm>
          <a:prstGeom prst="rect">
            <a:avLst/>
          </a:prstGeom>
          <a:noFill/>
          <a:ln w="9525">
            <a:noFill/>
            <a:miter lim="800000"/>
            <a:headEnd/>
            <a:tailEnd/>
          </a:ln>
        </p:spPr>
      </p:pic>
    </p:spTree>
    <p:extLst>
      <p:ext uri="{BB962C8B-B14F-4D97-AF65-F5344CB8AC3E}">
        <p14:creationId xmlns:p14="http://schemas.microsoft.com/office/powerpoint/2010/main" val="3363630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ChangeArrowheads="1"/>
          </p:cNvSpPr>
          <p:nvPr/>
        </p:nvSpPr>
        <p:spPr bwMode="auto">
          <a:xfrm>
            <a:off x="536575" y="1268413"/>
            <a:ext cx="7886700" cy="5014912"/>
          </a:xfrm>
          <a:prstGeom prst="rect">
            <a:avLst/>
          </a:prstGeom>
          <a:noFill/>
          <a:ln w="9525">
            <a:noFill/>
            <a:round/>
            <a:headEnd/>
            <a:tailEnd/>
          </a:ln>
        </p:spPr>
        <p:txBody>
          <a:bodyPr lIns="90360" tIns="44280" rIns="90360" bIns="44280">
            <a:spAutoFit/>
          </a:bodyPr>
          <a:lstStyle/>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 </a:t>
            </a:r>
            <a:r>
              <a:rPr lang="en-US" altLang="zh-CN" sz="2000" b="1" dirty="0" err="1">
                <a:solidFill>
                  <a:srgbClr val="000000"/>
                </a:solidFill>
                <a:latin typeface="Arial" pitchFamily="34" charset="0"/>
              </a:rPr>
              <a:t>Loop:LD</a:t>
            </a:r>
            <a:r>
              <a:rPr lang="en-US" altLang="zh-CN" sz="2000" b="1" dirty="0">
                <a:solidFill>
                  <a:srgbClr val="000000"/>
                </a:solidFill>
                <a:latin typeface="Arial" pitchFamily="34" charset="0"/>
              </a:rPr>
              <a:t>	</a:t>
            </a:r>
            <a:r>
              <a:rPr lang="en-US" altLang="zh-CN" sz="2000" b="1" dirty="0">
                <a:solidFill>
                  <a:srgbClr val="0070C0"/>
                </a:solidFill>
                <a:latin typeface="Arial" pitchFamily="34" charset="0"/>
              </a:rPr>
              <a:t>F0</a:t>
            </a:r>
            <a:r>
              <a:rPr lang="en-US" altLang="zh-CN" sz="2000" b="1" dirty="0">
                <a:solidFill>
                  <a:srgbClr val="000000"/>
                </a:solidFill>
                <a:latin typeface="Arial" pitchFamily="34" charset="0"/>
              </a:rPr>
              <a:t>,0(R1)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2	ADDD	F4,F0,F2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3	SD	0(R1),F4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4	LD	</a:t>
            </a:r>
            <a:r>
              <a:rPr lang="en-US" altLang="zh-CN" sz="2000" b="1" dirty="0">
                <a:solidFill>
                  <a:srgbClr val="0070C0"/>
                </a:solidFill>
                <a:latin typeface="Arial" pitchFamily="34" charset="0"/>
              </a:rPr>
              <a:t>F6</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-8</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5	ADDD	F8,F6,F2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6	SD	</a:t>
            </a:r>
            <a:r>
              <a:rPr lang="en-US" altLang="zh-CN" sz="2000" b="1" dirty="0">
                <a:solidFill>
                  <a:srgbClr val="ED7D31"/>
                </a:solidFill>
                <a:latin typeface="Arial" pitchFamily="34" charset="0"/>
              </a:rPr>
              <a:t>-8</a:t>
            </a:r>
            <a:r>
              <a:rPr lang="en-US" altLang="zh-CN" sz="2000" b="1" dirty="0">
                <a:solidFill>
                  <a:srgbClr val="000000"/>
                </a:solidFill>
                <a:latin typeface="Arial" pitchFamily="34" charset="0"/>
              </a:rPr>
              <a:t>(R1),F8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7	LD	</a:t>
            </a:r>
            <a:r>
              <a:rPr lang="en-US" altLang="zh-CN" sz="2000" b="1" dirty="0">
                <a:solidFill>
                  <a:srgbClr val="0070C0"/>
                </a:solidFill>
                <a:latin typeface="Arial" pitchFamily="34" charset="0"/>
              </a:rPr>
              <a:t>F10</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-16</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8	ADDD	F12,F10,F2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9	SD	</a:t>
            </a:r>
            <a:r>
              <a:rPr lang="en-US" altLang="zh-CN" sz="2000" b="1" dirty="0">
                <a:solidFill>
                  <a:srgbClr val="ED7D31"/>
                </a:solidFill>
                <a:latin typeface="Arial" pitchFamily="34" charset="0"/>
              </a:rPr>
              <a:t>-16</a:t>
            </a:r>
            <a:r>
              <a:rPr lang="en-US" altLang="zh-CN" sz="2000" b="1" dirty="0">
                <a:solidFill>
                  <a:srgbClr val="000000"/>
                </a:solidFill>
                <a:latin typeface="Arial" pitchFamily="34" charset="0"/>
              </a:rPr>
              <a:t>(R1),F12 	</a:t>
            </a:r>
            <a:r>
              <a:rPr lang="en-US" altLang="zh-CN" sz="2000" b="1" dirty="0">
                <a:solidFill>
                  <a:srgbClr val="ED7D31"/>
                </a:solidFill>
                <a:latin typeface="Arial" pitchFamily="34" charset="0"/>
              </a:rPr>
              <a:t>;drop SUBI &amp; BNEZ</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10	LD	</a:t>
            </a:r>
            <a:r>
              <a:rPr lang="en-US" altLang="zh-CN" sz="2000" b="1" dirty="0">
                <a:solidFill>
                  <a:srgbClr val="0070C0"/>
                </a:solidFill>
                <a:latin typeface="Arial" pitchFamily="34" charset="0"/>
              </a:rPr>
              <a:t>F14</a:t>
            </a:r>
            <a:r>
              <a:rPr lang="en-US" altLang="zh-CN" sz="2000" b="1" dirty="0">
                <a:solidFill>
                  <a:srgbClr val="000000"/>
                </a:solidFill>
                <a:latin typeface="Arial" pitchFamily="34" charset="0"/>
              </a:rPr>
              <a:t>,</a:t>
            </a:r>
            <a:r>
              <a:rPr lang="en-US" altLang="zh-CN" sz="2000" b="1" dirty="0">
                <a:solidFill>
                  <a:srgbClr val="ED7D31"/>
                </a:solidFill>
                <a:latin typeface="Arial" pitchFamily="34" charset="0"/>
              </a:rPr>
              <a:t>-24</a:t>
            </a:r>
            <a:r>
              <a:rPr lang="en-US" altLang="zh-CN" sz="2000" b="1" dirty="0">
                <a:solidFill>
                  <a:srgbClr val="000000"/>
                </a:solidFill>
                <a:latin typeface="Arial" pitchFamily="34" charset="0"/>
              </a:rPr>
              <a:t>(R1)</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11	ADDD	F16,F14,F2</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12	SD	</a:t>
            </a:r>
            <a:r>
              <a:rPr lang="en-US" altLang="zh-CN" sz="2000" b="1" dirty="0">
                <a:solidFill>
                  <a:srgbClr val="ED7D31"/>
                </a:solidFill>
                <a:latin typeface="Arial" pitchFamily="34" charset="0"/>
              </a:rPr>
              <a:t>-24</a:t>
            </a:r>
            <a:r>
              <a:rPr lang="en-US" altLang="zh-CN" sz="2000" b="1" dirty="0">
                <a:solidFill>
                  <a:srgbClr val="000000"/>
                </a:solidFill>
                <a:latin typeface="Arial" pitchFamily="34" charset="0"/>
              </a:rPr>
              <a:t>(R1),F16</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13	SUBI	R1,R1,</a:t>
            </a:r>
            <a:r>
              <a:rPr lang="en-US" altLang="zh-CN" sz="2000" b="1" dirty="0">
                <a:solidFill>
                  <a:srgbClr val="ED7D31"/>
                </a:solidFill>
                <a:latin typeface="Arial" pitchFamily="34" charset="0"/>
              </a:rPr>
              <a:t>#32	;alter to 4*8</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14	BNEZ	R1,LOOP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latin typeface="Arial" pitchFamily="34" charset="0"/>
              </a:rPr>
              <a:t> 15	NOP</a:t>
            </a:r>
          </a:p>
          <a:p>
            <a:pPr eaLnBrk="1" hangingPunct="1">
              <a:buSzPct val="100000"/>
              <a:tabLst>
                <a:tab pos="0" algn="l"/>
                <a:tab pos="969963" algn="l"/>
                <a:tab pos="1884363" algn="l"/>
                <a:tab pos="3657600" algn="l"/>
                <a:tab pos="4572000" algn="l"/>
                <a:tab pos="5486400" algn="l"/>
                <a:tab pos="6400800" algn="l"/>
                <a:tab pos="7315200" algn="l"/>
                <a:tab pos="8229600" algn="l"/>
                <a:tab pos="9144000" algn="l"/>
                <a:tab pos="10058400" algn="l"/>
              </a:tabLst>
            </a:pPr>
            <a:r>
              <a:rPr lang="en-US" altLang="zh-CN" sz="2000" b="1" dirty="0">
                <a:solidFill>
                  <a:srgbClr val="0563C1"/>
                </a:solidFill>
                <a:latin typeface="Arial" pitchFamily="34" charset="0"/>
              </a:rPr>
              <a:t> </a:t>
            </a:r>
            <a:r>
              <a:rPr lang="zh-CN" altLang="zh-CN" sz="2000" b="1" dirty="0">
                <a:solidFill>
                  <a:srgbClr val="0563C1"/>
                </a:solidFill>
                <a:latin typeface="Arial" pitchFamily="34" charset="0"/>
              </a:rPr>
              <a:t>这种方法称为寄存器重命名</a:t>
            </a:r>
            <a:r>
              <a:rPr lang="zh-CN" altLang="en-US" sz="2000" b="1" dirty="0">
                <a:solidFill>
                  <a:srgbClr val="0563C1"/>
                </a:solidFill>
                <a:latin typeface="Arial" pitchFamily="34" charset="0"/>
              </a:rPr>
              <a:t>（</a:t>
            </a:r>
            <a:r>
              <a:rPr lang="en-US" altLang="zh-CN" sz="2000" b="1" dirty="0">
                <a:solidFill>
                  <a:srgbClr val="0563C1"/>
                </a:solidFill>
                <a:latin typeface="Arial" pitchFamily="34" charset="0"/>
              </a:rPr>
              <a:t>register renaming</a:t>
            </a:r>
            <a:r>
              <a:rPr lang="zh-CN" altLang="en-US" sz="2000" b="1" dirty="0">
                <a:solidFill>
                  <a:srgbClr val="0563C1"/>
                </a:solidFill>
                <a:latin typeface="Arial" pitchFamily="34" charset="0"/>
              </a:rPr>
              <a:t>）</a:t>
            </a:r>
            <a:endParaRPr lang="en-US" altLang="zh-CN" sz="2000" b="1" dirty="0">
              <a:solidFill>
                <a:srgbClr val="0563C1"/>
              </a:solidFill>
              <a:latin typeface="Arial" pitchFamily="34" charset="0"/>
            </a:endParaRPr>
          </a:p>
        </p:txBody>
      </p:sp>
      <p:sp>
        <p:nvSpPr>
          <p:cNvPr id="798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5C96EE1-0B66-43EA-BC0F-860D975019E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98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98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16D4C3-BCB1-4AB1-805F-D83E5B4E12C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下列是否存在名相关</a:t>
            </a:r>
            <a:r>
              <a:rPr lang="en-US" altLang="zh-CN" smtClean="0"/>
              <a:t>?</a:t>
            </a:r>
            <a:endParaRPr lang="zh-CN" altLang="en-US" dirty="0"/>
          </a:p>
        </p:txBody>
      </p:sp>
    </p:spTree>
    <p:extLst>
      <p:ext uri="{BB962C8B-B14F-4D97-AF65-F5344CB8AC3E}">
        <p14:creationId xmlns:p14="http://schemas.microsoft.com/office/powerpoint/2010/main" val="377609684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Load </a:t>
            </a:r>
            <a:r>
              <a:rPr lang="zh-CN" altLang="en-US" smtClean="0"/>
              <a:t>操作</a:t>
            </a:r>
            <a:endParaRPr lang="zh-CN" altLang="en-US" dirty="0"/>
          </a:p>
        </p:txBody>
      </p:sp>
      <p:sp>
        <p:nvSpPr>
          <p:cNvPr id="3" name="内容占位符 2"/>
          <p:cNvSpPr>
            <a:spLocks noGrp="1"/>
          </p:cNvSpPr>
          <p:nvPr>
            <p:ph idx="1"/>
          </p:nvPr>
        </p:nvSpPr>
        <p:spPr>
          <a:xfrm>
            <a:off x="215153" y="4467496"/>
            <a:ext cx="8695765" cy="2112597"/>
          </a:xfrm>
        </p:spPr>
        <p:txBody>
          <a:bodyPr>
            <a:normAutofit fontScale="55000" lnSpcReduction="20000"/>
          </a:bodyPr>
          <a:lstStyle/>
          <a:p>
            <a:pPr>
              <a:lnSpc>
                <a:spcPct val="120000"/>
              </a:lnSpc>
            </a:pPr>
            <a:r>
              <a:rPr lang="zh-CN" altLang="en-US" dirty="0" smtClean="0"/>
              <a:t>处于</a:t>
            </a:r>
            <a:r>
              <a:rPr lang="en-US" altLang="zh-CN" dirty="0" smtClean="0"/>
              <a:t>Load</a:t>
            </a:r>
            <a:r>
              <a:rPr lang="zh-CN" altLang="en-US" dirty="0" smtClean="0"/>
              <a:t>队列对头，并且计算地址的操作数准备好，就向前流动；在</a:t>
            </a:r>
            <a:r>
              <a:rPr lang="en-US" altLang="zh-CN" dirty="0" smtClean="0"/>
              <a:t>Address Generation</a:t>
            </a:r>
            <a:r>
              <a:rPr lang="zh-CN" altLang="en-US" dirty="0" smtClean="0"/>
              <a:t>阶段计算地址</a:t>
            </a:r>
            <a:endParaRPr lang="en-US" altLang="zh-CN" dirty="0" smtClean="0"/>
          </a:p>
          <a:p>
            <a:pPr>
              <a:lnSpc>
                <a:spcPct val="120000"/>
              </a:lnSpc>
            </a:pPr>
            <a:r>
              <a:rPr lang="en-US" altLang="zh-CN" dirty="0" smtClean="0"/>
              <a:t>Disambiguation</a:t>
            </a:r>
            <a:r>
              <a:rPr lang="zh-CN" altLang="en-US" dirty="0" smtClean="0"/>
              <a:t>阶段：</a:t>
            </a:r>
            <a:r>
              <a:rPr lang="en-US" altLang="zh-CN" dirty="0" smtClean="0"/>
              <a:t>Load</a:t>
            </a:r>
            <a:r>
              <a:rPr lang="zh-CN" altLang="en-US" dirty="0" smtClean="0"/>
              <a:t>操作可以继续前行需同时满足的三个条件</a:t>
            </a:r>
            <a:endParaRPr lang="en-US" altLang="zh-CN" dirty="0" smtClean="0"/>
          </a:p>
          <a:p>
            <a:pPr lvl="1">
              <a:lnSpc>
                <a:spcPct val="120000"/>
              </a:lnSpc>
            </a:pPr>
            <a:r>
              <a:rPr lang="zh-CN" altLang="en-US" dirty="0" smtClean="0"/>
              <a:t>在</a:t>
            </a:r>
            <a:r>
              <a:rPr lang="en-US" altLang="zh-CN" b="1" dirty="0" err="1" smtClean="0">
                <a:solidFill>
                  <a:srgbClr val="C00000"/>
                </a:solidFill>
              </a:rPr>
              <a:t>StoreBuffer</a:t>
            </a:r>
            <a:r>
              <a:rPr lang="zh-CN" altLang="en-US" b="1" dirty="0" smtClean="0">
                <a:solidFill>
                  <a:srgbClr val="C00000"/>
                </a:solidFill>
              </a:rPr>
              <a:t>中</a:t>
            </a:r>
            <a:r>
              <a:rPr lang="zh-CN" altLang="en-US" dirty="0" smtClean="0"/>
              <a:t>比该</a:t>
            </a:r>
            <a:r>
              <a:rPr lang="en-US" altLang="zh-CN" dirty="0" smtClean="0"/>
              <a:t>Load</a:t>
            </a:r>
            <a:r>
              <a:rPr lang="zh-CN" altLang="en-US" dirty="0" smtClean="0"/>
              <a:t>操作早的</a:t>
            </a:r>
            <a:r>
              <a:rPr lang="en-US" altLang="zh-CN" dirty="0" smtClean="0"/>
              <a:t>Store</a:t>
            </a:r>
            <a:r>
              <a:rPr lang="zh-CN" altLang="en-US" dirty="0" smtClean="0"/>
              <a:t>的地址与该</a:t>
            </a:r>
            <a:r>
              <a:rPr lang="en-US" altLang="zh-CN" dirty="0" smtClean="0"/>
              <a:t>Load</a:t>
            </a:r>
            <a:r>
              <a:rPr lang="zh-CN" altLang="en-US" dirty="0" smtClean="0">
                <a:solidFill>
                  <a:srgbClr val="C00000"/>
                </a:solidFill>
              </a:rPr>
              <a:t>地址不同</a:t>
            </a:r>
            <a:endParaRPr lang="en-US" altLang="zh-CN" dirty="0" smtClean="0">
              <a:solidFill>
                <a:srgbClr val="C00000"/>
              </a:solidFill>
            </a:endParaRPr>
          </a:p>
          <a:p>
            <a:pPr lvl="1">
              <a:lnSpc>
                <a:spcPct val="120000"/>
              </a:lnSpc>
            </a:pPr>
            <a:r>
              <a:rPr lang="zh-CN" altLang="en-US" dirty="0" smtClean="0"/>
              <a:t>如果</a:t>
            </a:r>
            <a:r>
              <a:rPr lang="zh-CN" altLang="en-US" dirty="0" smtClean="0">
                <a:solidFill>
                  <a:srgbClr val="C00000"/>
                </a:solidFill>
              </a:rPr>
              <a:t>正在进行地址计算的</a:t>
            </a:r>
            <a:r>
              <a:rPr lang="en-US" altLang="zh-CN" dirty="0" smtClean="0"/>
              <a:t>Store</a:t>
            </a:r>
            <a:r>
              <a:rPr lang="zh-CN" altLang="en-US" dirty="0" smtClean="0"/>
              <a:t>操作比该</a:t>
            </a:r>
            <a:r>
              <a:rPr lang="en-US" altLang="zh-CN" dirty="0" smtClean="0"/>
              <a:t>Load</a:t>
            </a:r>
            <a:r>
              <a:rPr lang="zh-CN" altLang="en-US" dirty="0" smtClean="0"/>
              <a:t>操作早，进行部分地址比较时，部分地址不同</a:t>
            </a:r>
            <a:endParaRPr lang="en-US" altLang="zh-CN" dirty="0" smtClean="0"/>
          </a:p>
          <a:p>
            <a:pPr lvl="1">
              <a:lnSpc>
                <a:spcPct val="120000"/>
              </a:lnSpc>
            </a:pPr>
            <a:r>
              <a:rPr lang="zh-CN" altLang="en-US" dirty="0" smtClean="0"/>
              <a:t>在</a:t>
            </a:r>
            <a:r>
              <a:rPr lang="en-US" altLang="zh-CN" dirty="0" err="1" smtClean="0">
                <a:solidFill>
                  <a:srgbClr val="C00000"/>
                </a:solidFill>
              </a:rPr>
              <a:t>StoreQueue</a:t>
            </a:r>
            <a:r>
              <a:rPr lang="zh-CN" altLang="en-US" dirty="0" smtClean="0">
                <a:solidFill>
                  <a:srgbClr val="C00000"/>
                </a:solidFill>
              </a:rPr>
              <a:t>中</a:t>
            </a:r>
            <a:r>
              <a:rPr lang="zh-CN" altLang="en-US" dirty="0" smtClean="0"/>
              <a:t>不存在比该</a:t>
            </a:r>
            <a:r>
              <a:rPr lang="en-US" altLang="zh-CN" dirty="0" smtClean="0"/>
              <a:t>Load</a:t>
            </a:r>
            <a:r>
              <a:rPr lang="zh-CN" altLang="en-US" dirty="0" smtClean="0"/>
              <a:t>早的</a:t>
            </a:r>
            <a:r>
              <a:rPr lang="en-US" altLang="zh-CN" dirty="0" smtClean="0"/>
              <a:t>Store</a:t>
            </a:r>
            <a:r>
              <a:rPr lang="zh-CN" altLang="en-US" dirty="0" smtClean="0"/>
              <a:t>操作。</a:t>
            </a:r>
            <a:endParaRPr lang="zh-CN" altLang="en-US" dirty="0"/>
          </a:p>
        </p:txBody>
      </p:sp>
      <p:pic>
        <p:nvPicPr>
          <p:cNvPr id="6" name="图片 5"/>
          <p:cNvPicPr>
            <a:picLocks noChangeAspect="1"/>
          </p:cNvPicPr>
          <p:nvPr/>
        </p:nvPicPr>
        <p:blipFill>
          <a:blip r:embed="rId2"/>
          <a:srcRect/>
          <a:stretch>
            <a:fillRect/>
          </a:stretch>
        </p:blipFill>
        <p:spPr bwMode="auto">
          <a:xfrm>
            <a:off x="1207317" y="1017914"/>
            <a:ext cx="6729365" cy="3364175"/>
          </a:xfrm>
          <a:prstGeom prst="rect">
            <a:avLst/>
          </a:prstGeom>
          <a:noFill/>
          <a:ln w="9525">
            <a:noFill/>
            <a:miter lim="800000"/>
            <a:headEnd/>
            <a:tailEnd/>
          </a:ln>
        </p:spPr>
      </p:pic>
    </p:spTree>
    <p:extLst>
      <p:ext uri="{BB962C8B-B14F-4D97-AF65-F5344CB8AC3E}">
        <p14:creationId xmlns:p14="http://schemas.microsoft.com/office/powerpoint/2010/main" val="73247410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图片 5"/>
          <p:cNvPicPr>
            <a:picLocks noChangeAspect="1"/>
          </p:cNvPicPr>
          <p:nvPr/>
        </p:nvPicPr>
        <p:blipFill>
          <a:blip r:embed="rId3"/>
          <a:srcRect/>
          <a:stretch>
            <a:fillRect/>
          </a:stretch>
        </p:blipFill>
        <p:spPr bwMode="auto">
          <a:xfrm>
            <a:off x="592183" y="965529"/>
            <a:ext cx="8077154" cy="4001441"/>
          </a:xfrm>
          <a:prstGeom prst="rect">
            <a:avLst/>
          </a:prstGeom>
          <a:noFill/>
          <a:ln w="9525">
            <a:noFill/>
            <a:miter lim="800000"/>
            <a:headEnd/>
            <a:tailEnd/>
          </a:ln>
        </p:spPr>
      </p:pic>
      <p:sp>
        <p:nvSpPr>
          <p:cNvPr id="222211" name="标题 1"/>
          <p:cNvSpPr>
            <a:spLocks noGrp="1"/>
          </p:cNvSpPr>
          <p:nvPr>
            <p:ph type="title"/>
          </p:nvPr>
        </p:nvSpPr>
        <p:spPr>
          <a:xfrm>
            <a:off x="468313" y="188913"/>
            <a:ext cx="8280400" cy="550862"/>
          </a:xfrm>
        </p:spPr>
        <p:txBody>
          <a:bodyPr>
            <a:normAutofit fontScale="90000"/>
          </a:bodyPr>
          <a:lstStyle/>
          <a:p>
            <a:r>
              <a:rPr lang="en-US" altLang="zh-CN" sz="3200" smtClean="0"/>
              <a:t>Partial Ordering </a:t>
            </a:r>
            <a:r>
              <a:rPr lang="zh-CN" altLang="en-US" sz="3200" smtClean="0"/>
              <a:t>（</a:t>
            </a:r>
            <a:r>
              <a:rPr lang="en-US" altLang="zh-CN" sz="3200" smtClean="0"/>
              <a:t>MIPS R10000</a:t>
            </a:r>
            <a:r>
              <a:rPr lang="zh-CN" altLang="en-US" sz="3200" smtClean="0"/>
              <a:t>）</a:t>
            </a:r>
          </a:p>
        </p:txBody>
      </p:sp>
      <p:sp>
        <p:nvSpPr>
          <p:cNvPr id="222212" name="内容占位符 7"/>
          <p:cNvSpPr>
            <a:spLocks noGrp="1"/>
          </p:cNvSpPr>
          <p:nvPr>
            <p:ph idx="1"/>
          </p:nvPr>
        </p:nvSpPr>
        <p:spPr>
          <a:xfrm>
            <a:off x="293597" y="4966970"/>
            <a:ext cx="8674326" cy="1752302"/>
          </a:xfrm>
        </p:spPr>
        <p:txBody>
          <a:bodyPr/>
          <a:lstStyle/>
          <a:p>
            <a:pPr marL="0" indent="0">
              <a:buFont typeface="Arial" panose="020B0604020202020204" pitchFamily="34" charset="0"/>
              <a:buNone/>
            </a:pPr>
            <a:r>
              <a:rPr lang="en-US" altLang="zh-CN" sz="1800" b="1" dirty="0" smtClean="0">
                <a:solidFill>
                  <a:srgbClr val="FF0000"/>
                </a:solidFill>
              </a:rPr>
              <a:t>Load/store queue</a:t>
            </a:r>
            <a:r>
              <a:rPr lang="en-US" altLang="zh-CN" sz="1800" b="1" dirty="0" smtClean="0">
                <a:solidFill>
                  <a:schemeClr val="tx1"/>
                </a:solidFill>
              </a:rPr>
              <a:t>: </a:t>
            </a:r>
            <a:r>
              <a:rPr lang="zh-CN" altLang="en-US" sz="1800" b="1" dirty="0" smtClean="0">
                <a:solidFill>
                  <a:schemeClr val="tx1"/>
                </a:solidFill>
              </a:rPr>
              <a:t>长度为</a:t>
            </a:r>
            <a:r>
              <a:rPr lang="en-US" altLang="zh-CN" sz="1800" b="1" dirty="0" smtClean="0">
                <a:solidFill>
                  <a:schemeClr val="tx1"/>
                </a:solidFill>
              </a:rPr>
              <a:t>16</a:t>
            </a:r>
            <a:r>
              <a:rPr lang="zh-CN" altLang="en-US" sz="1800" b="1" dirty="0" smtClean="0">
                <a:solidFill>
                  <a:schemeClr val="tx1"/>
                </a:solidFill>
              </a:rPr>
              <a:t>的队列，存储</a:t>
            </a:r>
            <a:r>
              <a:rPr lang="en-US" altLang="zh-CN" sz="1800" b="1" dirty="0" smtClean="0">
                <a:solidFill>
                  <a:schemeClr val="tx1"/>
                </a:solidFill>
              </a:rPr>
              <a:t>load/store</a:t>
            </a:r>
            <a:r>
              <a:rPr lang="zh-CN" altLang="en-US" sz="1800" b="1" dirty="0" smtClean="0">
                <a:solidFill>
                  <a:schemeClr val="tx1"/>
                </a:solidFill>
              </a:rPr>
              <a:t>指令，直到其操作数准备好。</a:t>
            </a:r>
            <a:endParaRPr lang="en-US" altLang="zh-CN" sz="1800" b="1" dirty="0" smtClean="0">
              <a:solidFill>
                <a:schemeClr val="tx1"/>
              </a:solidFill>
            </a:endParaRPr>
          </a:p>
          <a:p>
            <a:pPr marL="0" indent="0">
              <a:buFont typeface="Arial" panose="020B0604020202020204" pitchFamily="34" charset="0"/>
              <a:buNone/>
            </a:pPr>
            <a:r>
              <a:rPr lang="en-US" altLang="zh-CN" sz="1800" b="1" dirty="0" smtClean="0">
                <a:solidFill>
                  <a:srgbClr val="FF0000"/>
                </a:solidFill>
              </a:rPr>
              <a:t>Indetermination matrix</a:t>
            </a:r>
            <a:r>
              <a:rPr lang="en-US" altLang="zh-CN" sz="1800" b="1" dirty="0" smtClean="0">
                <a:solidFill>
                  <a:schemeClr val="tx1"/>
                </a:solidFill>
              </a:rPr>
              <a:t>: 16x16 </a:t>
            </a:r>
            <a:r>
              <a:rPr lang="zh-CN" altLang="en-US" sz="1800" b="1" dirty="0" smtClean="0">
                <a:solidFill>
                  <a:schemeClr val="tx1"/>
                </a:solidFill>
              </a:rPr>
              <a:t>矩阵（</a:t>
            </a:r>
            <a:r>
              <a:rPr lang="en-US" altLang="zh-CN" sz="1800" b="1" dirty="0" smtClean="0">
                <a:solidFill>
                  <a:schemeClr val="tx1"/>
                </a:solidFill>
              </a:rPr>
              <a:t>half)</a:t>
            </a:r>
            <a:r>
              <a:rPr lang="zh-CN" altLang="en-US" sz="1800" b="1" dirty="0" smtClean="0">
                <a:solidFill>
                  <a:schemeClr val="tx1"/>
                </a:solidFill>
              </a:rPr>
              <a:t>，每行每列代表队列中的存储器操作。当有存储器操作进入队列时，对应</a:t>
            </a:r>
            <a:r>
              <a:rPr lang="zh-CN" altLang="en-US" sz="2400" b="1" dirty="0" smtClean="0">
                <a:solidFill>
                  <a:srgbClr val="C00000"/>
                </a:solidFill>
              </a:rPr>
              <a:t>列置位</a:t>
            </a:r>
            <a:r>
              <a:rPr lang="zh-CN" altLang="en-US" sz="1800" b="1" dirty="0" smtClean="0">
                <a:solidFill>
                  <a:schemeClr val="tx1"/>
                </a:solidFill>
              </a:rPr>
              <a:t>。当存储器指令计算有效地址时，对应</a:t>
            </a:r>
            <a:r>
              <a:rPr lang="zh-CN" altLang="en-US" sz="2400" b="1" dirty="0" smtClean="0">
                <a:solidFill>
                  <a:srgbClr val="C00000"/>
                </a:solidFill>
              </a:rPr>
              <a:t>列复位</a:t>
            </a:r>
            <a:r>
              <a:rPr lang="zh-CN" altLang="en-US" sz="1800" b="1" dirty="0" smtClean="0">
                <a:solidFill>
                  <a:schemeClr val="tx1"/>
                </a:solidFill>
              </a:rPr>
              <a:t>。计算有效地址的条件之一，该操作对应行中非对角线元素为</a:t>
            </a:r>
            <a:r>
              <a:rPr lang="en-US" altLang="zh-CN" sz="1800" b="1" dirty="0" smtClean="0">
                <a:solidFill>
                  <a:schemeClr val="tx1"/>
                </a:solidFill>
              </a:rPr>
              <a:t>0</a:t>
            </a:r>
            <a:endParaRPr lang="zh-CN" altLang="en-US" sz="1800" dirty="0" smtClean="0"/>
          </a:p>
        </p:txBody>
      </p:sp>
    </p:spTree>
    <p:extLst>
      <p:ext uri="{BB962C8B-B14F-4D97-AF65-F5344CB8AC3E}">
        <p14:creationId xmlns:p14="http://schemas.microsoft.com/office/powerpoint/2010/main" val="132649875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23234" name="内容占位符 2"/>
          <p:cNvSpPr>
            <a:spLocks noGrp="1"/>
          </p:cNvSpPr>
          <p:nvPr>
            <p:ph idx="1"/>
          </p:nvPr>
        </p:nvSpPr>
        <p:spPr>
          <a:xfrm>
            <a:off x="457199" y="4388260"/>
            <a:ext cx="8229600" cy="2059855"/>
          </a:xfrm>
        </p:spPr>
        <p:txBody>
          <a:bodyPr>
            <a:normAutofit fontScale="47500" lnSpcReduction="20000"/>
          </a:bodyPr>
          <a:lstStyle/>
          <a:p>
            <a:pPr>
              <a:lnSpc>
                <a:spcPct val="120000"/>
              </a:lnSpc>
            </a:pPr>
            <a:r>
              <a:rPr lang="en-US" altLang="zh-CN" dirty="0" smtClean="0"/>
              <a:t>Dependency  matrix:   16x16 </a:t>
            </a:r>
            <a:r>
              <a:rPr lang="zh-CN" altLang="en-US" dirty="0" smtClean="0"/>
              <a:t>矩阵，每行每列对应</a:t>
            </a:r>
            <a:r>
              <a:rPr lang="en-US" altLang="zh-CN" dirty="0" smtClean="0"/>
              <a:t>load/store</a:t>
            </a:r>
            <a:r>
              <a:rPr lang="zh-CN" altLang="en-US" dirty="0" smtClean="0"/>
              <a:t>队列的存储器操作。</a:t>
            </a:r>
            <a:r>
              <a:rPr lang="en-US" altLang="zh-CN" dirty="0" smtClean="0"/>
              <a:t>Load</a:t>
            </a:r>
            <a:r>
              <a:rPr lang="zh-CN" altLang="en-US" dirty="0" smtClean="0"/>
              <a:t>操作如果依赖于前面的</a:t>
            </a:r>
            <a:r>
              <a:rPr lang="en-US" altLang="zh-CN" dirty="0" smtClean="0"/>
              <a:t>store</a:t>
            </a:r>
            <a:r>
              <a:rPr lang="zh-CN" altLang="en-US" dirty="0" smtClean="0"/>
              <a:t>，则将该</a:t>
            </a:r>
            <a:r>
              <a:rPr lang="en-US" altLang="zh-CN" dirty="0" smtClean="0"/>
              <a:t>load</a:t>
            </a:r>
            <a:r>
              <a:rPr lang="zh-CN" altLang="en-US" dirty="0" smtClean="0"/>
              <a:t>操作的行中对应该</a:t>
            </a:r>
            <a:r>
              <a:rPr lang="en-US" altLang="zh-CN" dirty="0" smtClean="0"/>
              <a:t>store</a:t>
            </a:r>
            <a:r>
              <a:rPr lang="zh-CN" altLang="en-US" dirty="0" smtClean="0"/>
              <a:t>的列置位。</a:t>
            </a:r>
            <a:r>
              <a:rPr lang="en-US" altLang="zh-CN" dirty="0" smtClean="0"/>
              <a:t>Store</a:t>
            </a:r>
            <a:r>
              <a:rPr lang="zh-CN" altLang="en-US" dirty="0" smtClean="0"/>
              <a:t>操作更新存储器时，将复位该</a:t>
            </a:r>
            <a:r>
              <a:rPr lang="en-US" altLang="zh-CN" dirty="0" smtClean="0"/>
              <a:t>store</a:t>
            </a:r>
            <a:r>
              <a:rPr lang="zh-CN" altLang="en-US" dirty="0" smtClean="0"/>
              <a:t>操作对应的列。只有当</a:t>
            </a:r>
            <a:r>
              <a:rPr lang="en-US" altLang="zh-CN" dirty="0" smtClean="0"/>
              <a:t>load</a:t>
            </a:r>
            <a:r>
              <a:rPr lang="zh-CN" altLang="en-US" dirty="0" smtClean="0"/>
              <a:t>操作对应的行全</a:t>
            </a:r>
            <a:r>
              <a:rPr lang="en-US" altLang="zh-CN" dirty="0" smtClean="0"/>
              <a:t>0</a:t>
            </a:r>
            <a:r>
              <a:rPr lang="zh-CN" altLang="en-US" dirty="0" smtClean="0"/>
              <a:t>时，方可执行</a:t>
            </a:r>
            <a:r>
              <a:rPr lang="en-US" altLang="zh-CN" dirty="0" smtClean="0"/>
              <a:t>load</a:t>
            </a:r>
            <a:r>
              <a:rPr lang="zh-CN" altLang="en-US" dirty="0" smtClean="0"/>
              <a:t>操作</a:t>
            </a:r>
            <a:endParaRPr lang="en-US" altLang="zh-CN" dirty="0" smtClean="0"/>
          </a:p>
          <a:p>
            <a:pPr>
              <a:lnSpc>
                <a:spcPct val="120000"/>
              </a:lnSpc>
            </a:pPr>
            <a:r>
              <a:rPr lang="en-US" altLang="zh-CN" dirty="0" smtClean="0"/>
              <a:t>Address generation: </a:t>
            </a:r>
            <a:r>
              <a:rPr lang="zh-CN" altLang="en-US" dirty="0" smtClean="0"/>
              <a:t>计算存储器操作的有效地址</a:t>
            </a:r>
            <a:endParaRPr lang="en-US" altLang="zh-CN" dirty="0" smtClean="0"/>
          </a:p>
          <a:p>
            <a:pPr>
              <a:lnSpc>
                <a:spcPct val="120000"/>
              </a:lnSpc>
            </a:pPr>
            <a:r>
              <a:rPr lang="en-US" altLang="zh-CN" dirty="0" smtClean="0"/>
              <a:t>Address queue:</a:t>
            </a:r>
            <a:r>
              <a:rPr lang="zh-CN" altLang="en-US" dirty="0" smtClean="0"/>
              <a:t>保存访问</a:t>
            </a:r>
            <a:r>
              <a:rPr lang="en-US" altLang="zh-CN" dirty="0" smtClean="0"/>
              <a:t>cache</a:t>
            </a:r>
            <a:r>
              <a:rPr lang="zh-CN" altLang="en-US" dirty="0" smtClean="0"/>
              <a:t>的</a:t>
            </a:r>
            <a:r>
              <a:rPr lang="en-US" altLang="zh-CN" dirty="0" smtClean="0"/>
              <a:t>loads/store</a:t>
            </a:r>
            <a:r>
              <a:rPr lang="zh-CN" altLang="en-US" dirty="0" smtClean="0"/>
              <a:t>操作的地址。如果是</a:t>
            </a:r>
            <a:r>
              <a:rPr lang="en-US" altLang="zh-CN" dirty="0" smtClean="0"/>
              <a:t>load</a:t>
            </a:r>
            <a:r>
              <a:rPr lang="zh-CN" altLang="en-US" dirty="0" smtClean="0"/>
              <a:t>操作，除了保存地址，还需要比较所有在该</a:t>
            </a:r>
            <a:r>
              <a:rPr lang="en-US" altLang="zh-CN" dirty="0" smtClean="0"/>
              <a:t>load</a:t>
            </a:r>
            <a:r>
              <a:rPr lang="zh-CN" altLang="en-US" dirty="0" smtClean="0"/>
              <a:t>操作之前的</a:t>
            </a:r>
            <a:r>
              <a:rPr lang="en-US" altLang="zh-CN" dirty="0" smtClean="0"/>
              <a:t>store</a:t>
            </a:r>
            <a:r>
              <a:rPr lang="zh-CN" altLang="en-US" dirty="0" smtClean="0"/>
              <a:t>的地址，如果匹配，则对</a:t>
            </a:r>
            <a:r>
              <a:rPr lang="en-US" altLang="zh-CN" dirty="0" smtClean="0"/>
              <a:t>dependency matrix</a:t>
            </a:r>
            <a:r>
              <a:rPr lang="zh-CN" altLang="en-US" dirty="0" smtClean="0"/>
              <a:t>对应位置位。</a:t>
            </a:r>
            <a:endParaRPr lang="en-US" altLang="zh-CN" dirty="0" smtClean="0"/>
          </a:p>
        </p:txBody>
      </p:sp>
      <p:pic>
        <p:nvPicPr>
          <p:cNvPr id="223237" name="图片 6"/>
          <p:cNvPicPr>
            <a:picLocks noChangeAspect="1"/>
          </p:cNvPicPr>
          <p:nvPr/>
        </p:nvPicPr>
        <p:blipFill>
          <a:blip r:embed="rId2"/>
          <a:srcRect/>
          <a:stretch>
            <a:fillRect/>
          </a:stretch>
        </p:blipFill>
        <p:spPr bwMode="auto">
          <a:xfrm>
            <a:off x="223838" y="1047498"/>
            <a:ext cx="4159250" cy="2736850"/>
          </a:xfrm>
          <a:prstGeom prst="rect">
            <a:avLst/>
          </a:prstGeom>
          <a:noFill/>
          <a:ln w="9525">
            <a:noFill/>
            <a:miter lim="800000"/>
            <a:headEnd/>
            <a:tailEnd/>
          </a:ln>
        </p:spPr>
      </p:pic>
      <p:pic>
        <p:nvPicPr>
          <p:cNvPr id="223238" name="图片 8"/>
          <p:cNvPicPr>
            <a:picLocks noChangeAspect="1"/>
          </p:cNvPicPr>
          <p:nvPr/>
        </p:nvPicPr>
        <p:blipFill>
          <a:blip r:embed="rId3"/>
          <a:srcRect/>
          <a:stretch>
            <a:fillRect/>
          </a:stretch>
        </p:blipFill>
        <p:spPr bwMode="auto">
          <a:xfrm>
            <a:off x="4862514" y="4044641"/>
            <a:ext cx="4087812" cy="260350"/>
          </a:xfrm>
          <a:prstGeom prst="rect">
            <a:avLst/>
          </a:prstGeom>
          <a:noFill/>
          <a:ln w="9525">
            <a:noFill/>
            <a:miter lim="800000"/>
            <a:headEnd/>
            <a:tailEnd/>
          </a:ln>
        </p:spPr>
      </p:pic>
      <p:pic>
        <p:nvPicPr>
          <p:cNvPr id="223239" name="图片 9"/>
          <p:cNvPicPr>
            <a:picLocks noChangeAspect="1"/>
          </p:cNvPicPr>
          <p:nvPr/>
        </p:nvPicPr>
        <p:blipFill>
          <a:blip r:embed="rId4"/>
          <a:srcRect/>
          <a:stretch>
            <a:fillRect/>
          </a:stretch>
        </p:blipFill>
        <p:spPr bwMode="auto">
          <a:xfrm>
            <a:off x="179388" y="3711266"/>
            <a:ext cx="4248150" cy="269875"/>
          </a:xfrm>
          <a:prstGeom prst="rect">
            <a:avLst/>
          </a:prstGeom>
          <a:noFill/>
          <a:ln w="9525">
            <a:noFill/>
            <a:miter lim="800000"/>
            <a:headEnd/>
            <a:tailEnd/>
          </a:ln>
        </p:spPr>
      </p:pic>
      <p:pic>
        <p:nvPicPr>
          <p:cNvPr id="223240" name="图片 1"/>
          <p:cNvPicPr>
            <a:picLocks noChangeAspect="1"/>
          </p:cNvPicPr>
          <p:nvPr/>
        </p:nvPicPr>
        <p:blipFill>
          <a:blip r:embed="rId5"/>
          <a:srcRect/>
          <a:stretch>
            <a:fillRect/>
          </a:stretch>
        </p:blipFill>
        <p:spPr bwMode="auto">
          <a:xfrm>
            <a:off x="4684713" y="999816"/>
            <a:ext cx="4265613" cy="2981325"/>
          </a:xfrm>
          <a:prstGeom prst="rect">
            <a:avLst/>
          </a:prstGeom>
          <a:noFill/>
          <a:ln w="9525">
            <a:noFill/>
            <a:miter lim="800000"/>
            <a:headEnd/>
            <a:tailEnd/>
          </a:ln>
        </p:spPr>
      </p:pic>
      <p:sp>
        <p:nvSpPr>
          <p:cNvPr id="223241" name="文本框 1"/>
          <p:cNvSpPr txBox="1">
            <a:spLocks noChangeArrowheads="1"/>
          </p:cNvSpPr>
          <p:nvPr/>
        </p:nvSpPr>
        <p:spPr bwMode="auto">
          <a:xfrm>
            <a:off x="1187450" y="2905125"/>
            <a:ext cx="1728788" cy="338138"/>
          </a:xfrm>
          <a:prstGeom prst="rect">
            <a:avLst/>
          </a:prstGeom>
          <a:noFill/>
          <a:ln w="9525">
            <a:noFill/>
            <a:miter lim="800000"/>
            <a:headEnd/>
            <a:tailEnd/>
          </a:ln>
        </p:spPr>
        <p:txBody>
          <a:bodyPr>
            <a:spAutoFit/>
          </a:bodyPr>
          <a:lstStyle/>
          <a:p>
            <a:r>
              <a:rPr lang="en-US" altLang="zh-CN" sz="1600">
                <a:solidFill>
                  <a:schemeClr val="tx1"/>
                </a:solidFill>
              </a:rPr>
              <a:t>Renaming stage</a:t>
            </a:r>
            <a:endParaRPr lang="zh-CN" altLang="en-US" sz="1600">
              <a:solidFill>
                <a:schemeClr val="tx1"/>
              </a:solidFill>
            </a:endParaRPr>
          </a:p>
        </p:txBody>
      </p:sp>
    </p:spTree>
    <p:extLst>
      <p:ext uri="{BB962C8B-B14F-4D97-AF65-F5344CB8AC3E}">
        <p14:creationId xmlns:p14="http://schemas.microsoft.com/office/powerpoint/2010/main" val="402146772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图片 5"/>
          <p:cNvPicPr>
            <a:picLocks noChangeAspect="1"/>
          </p:cNvPicPr>
          <p:nvPr/>
        </p:nvPicPr>
        <p:blipFill>
          <a:blip r:embed="rId2"/>
          <a:srcRect/>
          <a:stretch>
            <a:fillRect/>
          </a:stretch>
        </p:blipFill>
        <p:spPr bwMode="auto">
          <a:xfrm>
            <a:off x="1288868" y="967485"/>
            <a:ext cx="6362881" cy="4152203"/>
          </a:xfrm>
          <a:prstGeom prst="rect">
            <a:avLst/>
          </a:prstGeom>
          <a:noFill/>
          <a:ln w="9525">
            <a:noFill/>
            <a:miter lim="800000"/>
            <a:headEnd/>
            <a:tailEnd/>
          </a:ln>
        </p:spPr>
      </p:pic>
      <p:sp>
        <p:nvSpPr>
          <p:cNvPr id="193539" name="标题 1"/>
          <p:cNvSpPr>
            <a:spLocks noGrp="1"/>
          </p:cNvSpPr>
          <p:nvPr>
            <p:ph type="title"/>
          </p:nvPr>
        </p:nvSpPr>
        <p:spPr/>
        <p:txBody>
          <a:bodyPr>
            <a:normAutofit fontScale="90000"/>
          </a:bodyPr>
          <a:lstStyle/>
          <a:p>
            <a:r>
              <a:rPr lang="en-US" altLang="zh-CN" smtClean="0"/>
              <a:t>Speculative Memory Disambiguation</a:t>
            </a:r>
            <a:endParaRPr lang="zh-CN" altLang="en-US" dirty="0"/>
          </a:p>
        </p:txBody>
      </p:sp>
      <p:sp>
        <p:nvSpPr>
          <p:cNvPr id="224262" name="内容占位符 2"/>
          <p:cNvSpPr txBox="1">
            <a:spLocks/>
          </p:cNvSpPr>
          <p:nvPr/>
        </p:nvSpPr>
        <p:spPr bwMode="auto">
          <a:xfrm>
            <a:off x="107950" y="5119688"/>
            <a:ext cx="9036050" cy="1441450"/>
          </a:xfrm>
          <a:prstGeom prst="rect">
            <a:avLst/>
          </a:prstGeom>
          <a:noFill/>
          <a:ln w="9525">
            <a:noFill/>
            <a:round/>
            <a:headEnd/>
            <a:tailEnd/>
          </a:ln>
        </p:spPr>
        <p:txBody>
          <a:bodyPr lIns="90000" tIns="46800" rIns="90000" bIns="46800"/>
          <a:lstStyle/>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Load/Store Queue: </a:t>
            </a:r>
            <a:r>
              <a:rPr lang="zh-CN" altLang="en-US" sz="1200">
                <a:solidFill>
                  <a:srgbClr val="000000"/>
                </a:solidFill>
              </a:rPr>
              <a:t>保存存储器操作的队列</a:t>
            </a:r>
            <a:r>
              <a:rPr lang="en-US" altLang="zh-CN" sz="1200">
                <a:solidFill>
                  <a:srgbClr val="000000"/>
                </a:solidFill>
              </a:rPr>
              <a:t>,</a:t>
            </a:r>
            <a:r>
              <a:rPr lang="zh-CN" altLang="en-US" sz="1200">
                <a:solidFill>
                  <a:srgbClr val="000000"/>
                </a:solidFill>
              </a:rPr>
              <a:t>直到可以计算有效地址</a:t>
            </a:r>
            <a:endParaRPr lang="en-US" altLang="zh-CN" sz="1200">
              <a:solidFill>
                <a:srgbClr val="000000"/>
              </a:solidFill>
            </a:endParaRP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Load Queue</a:t>
            </a:r>
            <a:r>
              <a:rPr lang="en-US" altLang="zh-CN" sz="1200">
                <a:solidFill>
                  <a:srgbClr val="000000"/>
                </a:solidFill>
              </a:rPr>
              <a:t>: </a:t>
            </a:r>
            <a:r>
              <a:rPr lang="zh-CN" altLang="en-US" sz="1200">
                <a:solidFill>
                  <a:srgbClr val="000000"/>
                </a:solidFill>
              </a:rPr>
              <a:t>该队列以程序序存储</a:t>
            </a:r>
            <a:r>
              <a:rPr lang="en-US" altLang="zh-CN" sz="1200">
                <a:solidFill>
                  <a:srgbClr val="000000"/>
                </a:solidFill>
              </a:rPr>
              <a:t>load</a:t>
            </a:r>
            <a:r>
              <a:rPr lang="zh-CN" altLang="en-US" sz="1200">
                <a:solidFill>
                  <a:srgbClr val="000000"/>
                </a:solidFill>
              </a:rPr>
              <a:t>操作的存储器物理地址。该队列有</a:t>
            </a:r>
            <a:r>
              <a:rPr lang="en-US" altLang="zh-CN" sz="1200">
                <a:solidFill>
                  <a:srgbClr val="000000"/>
                </a:solidFill>
              </a:rPr>
              <a:t>32</a:t>
            </a:r>
            <a:r>
              <a:rPr lang="zh-CN" altLang="en-US" sz="1200">
                <a:solidFill>
                  <a:srgbClr val="000000"/>
                </a:solidFill>
              </a:rPr>
              <a:t>项</a:t>
            </a:r>
            <a:r>
              <a:rPr lang="en-US" altLang="zh-CN" sz="1200">
                <a:solidFill>
                  <a:srgbClr val="000000"/>
                </a:solidFill>
              </a:rPr>
              <a:t> </a:t>
            </a: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Store Queue</a:t>
            </a:r>
            <a:r>
              <a:rPr lang="en-US" altLang="zh-CN" sz="1200">
                <a:solidFill>
                  <a:srgbClr val="000000"/>
                </a:solidFill>
              </a:rPr>
              <a:t>: </a:t>
            </a:r>
            <a:r>
              <a:rPr lang="zh-CN" altLang="en-US" sz="1200">
                <a:solidFill>
                  <a:srgbClr val="000000"/>
                </a:solidFill>
              </a:rPr>
              <a:t>存储</a:t>
            </a:r>
            <a:r>
              <a:rPr lang="en-US" altLang="zh-CN" sz="1200">
                <a:solidFill>
                  <a:srgbClr val="000000"/>
                </a:solidFill>
              </a:rPr>
              <a:t>store</a:t>
            </a:r>
            <a:r>
              <a:rPr lang="zh-CN" altLang="en-US" sz="1200">
                <a:solidFill>
                  <a:srgbClr val="000000"/>
                </a:solidFill>
              </a:rPr>
              <a:t>操作的存储器物理地址以及要存储的值。该对列</a:t>
            </a:r>
            <a:r>
              <a:rPr lang="en-US" altLang="zh-CN" sz="1200">
                <a:solidFill>
                  <a:srgbClr val="000000"/>
                </a:solidFill>
              </a:rPr>
              <a:t>32</a:t>
            </a:r>
            <a:r>
              <a:rPr lang="zh-CN" altLang="en-US" sz="1200">
                <a:solidFill>
                  <a:srgbClr val="000000"/>
                </a:solidFill>
              </a:rPr>
              <a:t>项</a:t>
            </a:r>
            <a:endParaRPr lang="en-US" altLang="zh-CN" sz="1200">
              <a:solidFill>
                <a:srgbClr val="000000"/>
              </a:solidFill>
            </a:endParaRPr>
          </a:p>
          <a:p>
            <a:pPr indent="-342900">
              <a:lnSpc>
                <a:spcPct val="90000"/>
              </a:lnSpc>
              <a:spcBef>
                <a:spcPts val="1000"/>
              </a:spcBef>
              <a:buClr>
                <a:srgbClr val="000000"/>
              </a:buClr>
              <a:buSzPct val="100000"/>
              <a:buFont typeface="Times New Roman" pitchFamily="18" charset="0"/>
              <a:buNone/>
            </a:pPr>
            <a:r>
              <a:rPr lang="en-US" altLang="zh-CN" sz="1200" b="1">
                <a:solidFill>
                  <a:srgbClr val="FF0000"/>
                </a:solidFill>
              </a:rPr>
              <a:t>Wait Table:</a:t>
            </a:r>
            <a:r>
              <a:rPr lang="en-US" altLang="zh-CN" sz="1200">
                <a:solidFill>
                  <a:srgbClr val="000000"/>
                </a:solidFill>
              </a:rPr>
              <a:t> </a:t>
            </a:r>
            <a:r>
              <a:rPr lang="zh-CN" altLang="en-US" sz="1200">
                <a:solidFill>
                  <a:srgbClr val="000000"/>
                </a:solidFill>
              </a:rPr>
              <a:t>具有</a:t>
            </a:r>
            <a:r>
              <a:rPr lang="en-US" altLang="zh-CN" sz="1200">
                <a:solidFill>
                  <a:srgbClr val="000000"/>
                </a:solidFill>
              </a:rPr>
              <a:t>1024 </a:t>
            </a:r>
            <a:r>
              <a:rPr lang="zh-CN" altLang="en-US" sz="1200">
                <a:solidFill>
                  <a:srgbClr val="000000"/>
                </a:solidFill>
              </a:rPr>
              <a:t>项，每项</a:t>
            </a:r>
            <a:r>
              <a:rPr lang="en-US" altLang="zh-CN" sz="1200">
                <a:solidFill>
                  <a:srgbClr val="000000"/>
                </a:solidFill>
              </a:rPr>
              <a:t>1</a:t>
            </a:r>
            <a:r>
              <a:rPr lang="zh-CN" altLang="en-US" sz="1200">
                <a:solidFill>
                  <a:srgbClr val="000000"/>
                </a:solidFill>
              </a:rPr>
              <a:t>位的表，由存储器指令虚拟地址索引</a:t>
            </a:r>
            <a:r>
              <a:rPr lang="en-US" altLang="zh-CN" sz="1200">
                <a:solidFill>
                  <a:srgbClr val="000000"/>
                </a:solidFill>
              </a:rPr>
              <a:t>. </a:t>
            </a:r>
            <a:r>
              <a:rPr lang="zh-CN" altLang="en-US" sz="1200">
                <a:solidFill>
                  <a:srgbClr val="000000"/>
                </a:solidFill>
              </a:rPr>
              <a:t>当我们检测到一个</a:t>
            </a:r>
            <a:r>
              <a:rPr lang="en-US" altLang="zh-CN" sz="1200">
                <a:solidFill>
                  <a:srgbClr val="000000"/>
                </a:solidFill>
              </a:rPr>
              <a:t>load</a:t>
            </a:r>
            <a:r>
              <a:rPr lang="zh-CN" altLang="en-US" sz="1200">
                <a:solidFill>
                  <a:srgbClr val="000000"/>
                </a:solidFill>
              </a:rPr>
              <a:t>操作超越了与它相关的</a:t>
            </a:r>
            <a:r>
              <a:rPr lang="en-US" altLang="zh-CN" sz="1200">
                <a:solidFill>
                  <a:srgbClr val="000000"/>
                </a:solidFill>
              </a:rPr>
              <a:t>store</a:t>
            </a:r>
            <a:r>
              <a:rPr lang="zh-CN" altLang="en-US" sz="1200">
                <a:solidFill>
                  <a:srgbClr val="000000"/>
                </a:solidFill>
              </a:rPr>
              <a:t>操作时，该</a:t>
            </a:r>
            <a:r>
              <a:rPr lang="en-US" altLang="zh-CN" sz="1200">
                <a:solidFill>
                  <a:srgbClr val="000000"/>
                </a:solidFill>
              </a:rPr>
              <a:t>load</a:t>
            </a:r>
            <a:r>
              <a:rPr lang="zh-CN" altLang="en-US" sz="1200">
                <a:solidFill>
                  <a:srgbClr val="000000"/>
                </a:solidFill>
              </a:rPr>
              <a:t>对应项置</a:t>
            </a:r>
            <a:r>
              <a:rPr lang="en-US" altLang="zh-CN" sz="1200">
                <a:solidFill>
                  <a:srgbClr val="000000"/>
                </a:solidFill>
              </a:rPr>
              <a:t>1</a:t>
            </a:r>
            <a:r>
              <a:rPr lang="zh-CN" altLang="en-US" sz="1200">
                <a:solidFill>
                  <a:srgbClr val="000000"/>
                </a:solidFill>
              </a:rPr>
              <a:t>，取指部件读取该信息，将不会再提前发射出去。该表每隔</a:t>
            </a:r>
            <a:r>
              <a:rPr lang="en-US" altLang="zh-CN" sz="1200">
                <a:solidFill>
                  <a:srgbClr val="000000"/>
                </a:solidFill>
              </a:rPr>
              <a:t>16384</a:t>
            </a:r>
            <a:r>
              <a:rPr lang="zh-CN" altLang="en-US" sz="1200">
                <a:solidFill>
                  <a:srgbClr val="000000"/>
                </a:solidFill>
              </a:rPr>
              <a:t>周期复位一次，否则该表可能所有项均为</a:t>
            </a:r>
            <a:r>
              <a:rPr lang="en-US" altLang="zh-CN" sz="1200">
                <a:solidFill>
                  <a:srgbClr val="000000"/>
                </a:solidFill>
              </a:rPr>
              <a:t>1</a:t>
            </a:r>
            <a:endParaRPr lang="zh-CN" altLang="en-US" sz="1200">
              <a:solidFill>
                <a:srgbClr val="000000"/>
              </a:solidFill>
            </a:endParaRPr>
          </a:p>
        </p:txBody>
      </p:sp>
    </p:spTree>
    <p:extLst>
      <p:ext uri="{BB962C8B-B14F-4D97-AF65-F5344CB8AC3E}">
        <p14:creationId xmlns:p14="http://schemas.microsoft.com/office/powerpoint/2010/main" val="45565875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27" name="Text Box 25"/>
          <p:cNvSpPr txBox="1">
            <a:spLocks noChangeArrowheads="1"/>
          </p:cNvSpPr>
          <p:nvPr/>
        </p:nvSpPr>
        <p:spPr bwMode="auto">
          <a:xfrm>
            <a:off x="838200" y="0"/>
            <a:ext cx="7562850" cy="762000"/>
          </a:xfrm>
          <a:prstGeom prst="rect">
            <a:avLst/>
          </a:prstGeom>
          <a:noFill/>
          <a:ln w="9525">
            <a:noFill/>
            <a:round/>
            <a:headEnd/>
            <a:tailEnd/>
          </a:ln>
        </p:spPr>
        <p:txBody>
          <a:bodyPr lIns="90360" tIns="44280" rIns="90360" bIns="44280"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b="1" dirty="0">
              <a:solidFill>
                <a:srgbClr val="FF0000"/>
              </a:solidFill>
              <a:latin typeface="Calibri Light" pitchFamily="34" charset="0"/>
            </a:endParaRPr>
          </a:p>
        </p:txBody>
      </p:sp>
      <p:grpSp>
        <p:nvGrpSpPr>
          <p:cNvPr id="3" name="组合 2"/>
          <p:cNvGrpSpPr/>
          <p:nvPr/>
        </p:nvGrpSpPr>
        <p:grpSpPr>
          <a:xfrm>
            <a:off x="357187" y="939188"/>
            <a:ext cx="8524875" cy="5450114"/>
            <a:chOff x="131763" y="608013"/>
            <a:chExt cx="9021762" cy="5945187"/>
          </a:xfrm>
        </p:grpSpPr>
        <p:sp>
          <p:nvSpPr>
            <p:cNvPr id="403458" name="Rectangle 1"/>
            <p:cNvSpPr>
              <a:spLocks noChangeArrowheads="1"/>
            </p:cNvSpPr>
            <p:nvPr/>
          </p:nvSpPr>
          <p:spPr bwMode="auto">
            <a:xfrm>
              <a:off x="3505200" y="990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59" name="Rectangle 2"/>
            <p:cNvSpPr>
              <a:spLocks noChangeArrowheads="1"/>
            </p:cNvSpPr>
            <p:nvPr/>
          </p:nvSpPr>
          <p:spPr bwMode="auto">
            <a:xfrm>
              <a:off x="3505200" y="1295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0" name="Rectangle 3"/>
            <p:cNvSpPr>
              <a:spLocks noChangeArrowheads="1"/>
            </p:cNvSpPr>
            <p:nvPr/>
          </p:nvSpPr>
          <p:spPr bwMode="auto">
            <a:xfrm>
              <a:off x="3886200" y="9906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1" name="Rectangle 4"/>
            <p:cNvSpPr>
              <a:spLocks noChangeArrowheads="1"/>
            </p:cNvSpPr>
            <p:nvPr/>
          </p:nvSpPr>
          <p:spPr bwMode="auto">
            <a:xfrm>
              <a:off x="3886200" y="12954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2" name="Rectangle 5"/>
            <p:cNvSpPr>
              <a:spLocks noChangeArrowheads="1"/>
            </p:cNvSpPr>
            <p:nvPr/>
          </p:nvSpPr>
          <p:spPr bwMode="auto">
            <a:xfrm>
              <a:off x="4876800" y="9906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3" name="Rectangle 6"/>
            <p:cNvSpPr>
              <a:spLocks noChangeArrowheads="1"/>
            </p:cNvSpPr>
            <p:nvPr/>
          </p:nvSpPr>
          <p:spPr bwMode="auto">
            <a:xfrm>
              <a:off x="4876800" y="12954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4" name="Rectangle 7"/>
            <p:cNvSpPr>
              <a:spLocks noChangeArrowheads="1"/>
            </p:cNvSpPr>
            <p:nvPr/>
          </p:nvSpPr>
          <p:spPr bwMode="auto">
            <a:xfrm>
              <a:off x="7010400" y="990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5" name="Rectangle 8"/>
            <p:cNvSpPr>
              <a:spLocks noChangeArrowheads="1"/>
            </p:cNvSpPr>
            <p:nvPr/>
          </p:nvSpPr>
          <p:spPr bwMode="auto">
            <a:xfrm>
              <a:off x="7010400" y="1295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6" name="Rectangle 9"/>
            <p:cNvSpPr>
              <a:spLocks noChangeArrowheads="1"/>
            </p:cNvSpPr>
            <p:nvPr/>
          </p:nvSpPr>
          <p:spPr bwMode="auto">
            <a:xfrm>
              <a:off x="3505200" y="16002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7" name="Rectangle 10"/>
            <p:cNvSpPr>
              <a:spLocks noChangeArrowheads="1"/>
            </p:cNvSpPr>
            <p:nvPr/>
          </p:nvSpPr>
          <p:spPr bwMode="auto">
            <a:xfrm>
              <a:off x="3886200" y="16002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8" name="Rectangle 11"/>
            <p:cNvSpPr>
              <a:spLocks noChangeArrowheads="1"/>
            </p:cNvSpPr>
            <p:nvPr/>
          </p:nvSpPr>
          <p:spPr bwMode="auto">
            <a:xfrm>
              <a:off x="4876800" y="16002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69" name="Rectangle 12"/>
            <p:cNvSpPr>
              <a:spLocks noChangeArrowheads="1"/>
            </p:cNvSpPr>
            <p:nvPr/>
          </p:nvSpPr>
          <p:spPr bwMode="auto">
            <a:xfrm>
              <a:off x="7010400" y="16002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0" name="Rectangle 13"/>
            <p:cNvSpPr>
              <a:spLocks noChangeArrowheads="1"/>
            </p:cNvSpPr>
            <p:nvPr/>
          </p:nvSpPr>
          <p:spPr bwMode="auto">
            <a:xfrm>
              <a:off x="3505200" y="19050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F4</a:t>
              </a:r>
              <a:endParaRPr lang="zh-CN" altLang="zh-CN" b="1">
                <a:solidFill>
                  <a:srgbClr val="000000"/>
                </a:solidFill>
                <a:latin typeface="Courier New" pitchFamily="49" charset="0"/>
              </a:endParaRPr>
            </a:p>
          </p:txBody>
        </p:sp>
        <p:sp>
          <p:nvSpPr>
            <p:cNvPr id="403471" name="Rectangle 14"/>
            <p:cNvSpPr>
              <a:spLocks noChangeArrowheads="1"/>
            </p:cNvSpPr>
            <p:nvPr/>
          </p:nvSpPr>
          <p:spPr bwMode="auto">
            <a:xfrm>
              <a:off x="3886200" y="19050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2" name="Rectangle 15"/>
            <p:cNvSpPr>
              <a:spLocks noChangeArrowheads="1"/>
            </p:cNvSpPr>
            <p:nvPr/>
          </p:nvSpPr>
          <p:spPr bwMode="auto">
            <a:xfrm>
              <a:off x="4876800" y="19050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LD F4, 10(R3)</a:t>
              </a:r>
            </a:p>
          </p:txBody>
        </p:sp>
        <p:sp>
          <p:nvSpPr>
            <p:cNvPr id="403473" name="Rectangle 16"/>
            <p:cNvSpPr>
              <a:spLocks noChangeArrowheads="1"/>
            </p:cNvSpPr>
            <p:nvPr/>
          </p:nvSpPr>
          <p:spPr bwMode="auto">
            <a:xfrm>
              <a:off x="7010400" y="19050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grpSp>
          <p:nvGrpSpPr>
            <p:cNvPr id="226322" name="Group 17"/>
            <p:cNvGrpSpPr>
              <a:grpSpLocks/>
            </p:cNvGrpSpPr>
            <p:nvPr/>
          </p:nvGrpSpPr>
          <p:grpSpPr bwMode="auto">
            <a:xfrm>
              <a:off x="3505200" y="4800600"/>
              <a:ext cx="2513013" cy="404813"/>
              <a:chOff x="2208" y="3024"/>
              <a:chExt cx="1583" cy="255"/>
            </a:xfrm>
          </p:grpSpPr>
          <p:sp>
            <p:nvSpPr>
              <p:cNvPr id="403542" name="Rectangle 18"/>
              <p:cNvSpPr>
                <a:spLocks noChangeArrowheads="1"/>
              </p:cNvSpPr>
              <p:nvPr/>
            </p:nvSpPr>
            <p:spPr bwMode="auto">
              <a:xfrm>
                <a:off x="2208" y="3024"/>
                <a:ext cx="1583"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3" name="Rectangle 19"/>
              <p:cNvSpPr>
                <a:spLocks noChangeArrowheads="1"/>
              </p:cNvSpPr>
              <p:nvPr/>
            </p:nvSpPr>
            <p:spPr bwMode="auto">
              <a:xfrm>
                <a:off x="2208" y="3152"/>
                <a:ext cx="1583"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92" name="Rectangle 20"/>
              <p:cNvSpPr>
                <a:spLocks noChangeArrowheads="1"/>
              </p:cNvSpPr>
              <p:nvPr/>
            </p:nvSpPr>
            <p:spPr bwMode="auto">
              <a:xfrm>
                <a:off x="2427" y="3024"/>
                <a:ext cx="424" cy="255"/>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403475" name="Rectangle 21"/>
            <p:cNvSpPr>
              <a:spLocks noChangeArrowheads="1"/>
            </p:cNvSpPr>
            <p:nvPr/>
          </p:nvSpPr>
          <p:spPr bwMode="auto">
            <a:xfrm>
              <a:off x="304800" y="46482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6" name="Rectangle 22"/>
            <p:cNvSpPr>
              <a:spLocks noChangeArrowheads="1"/>
            </p:cNvSpPr>
            <p:nvPr/>
          </p:nvSpPr>
          <p:spPr bwMode="auto">
            <a:xfrm>
              <a:off x="304800" y="48514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77" name="Rectangle 23"/>
            <p:cNvSpPr>
              <a:spLocks noChangeArrowheads="1"/>
            </p:cNvSpPr>
            <p:nvPr/>
          </p:nvSpPr>
          <p:spPr bwMode="auto">
            <a:xfrm>
              <a:off x="304800" y="5054600"/>
              <a:ext cx="2590800" cy="2032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26" name="Rectangle 24"/>
            <p:cNvSpPr>
              <a:spLocks noChangeArrowheads="1"/>
            </p:cNvSpPr>
            <p:nvPr/>
          </p:nvSpPr>
          <p:spPr bwMode="auto">
            <a:xfrm>
              <a:off x="661988" y="4648200"/>
              <a:ext cx="633412"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26328" name="Line 26"/>
            <p:cNvSpPr>
              <a:spLocks noChangeShapeType="1"/>
            </p:cNvSpPr>
            <p:nvPr/>
          </p:nvSpPr>
          <p:spPr bwMode="auto">
            <a:xfrm>
              <a:off x="304800" y="6477000"/>
              <a:ext cx="8534400" cy="1588"/>
            </a:xfrm>
            <a:prstGeom prst="line">
              <a:avLst/>
            </a:prstGeom>
            <a:noFill/>
            <a:ln w="76320" cap="sq">
              <a:solidFill>
                <a:srgbClr val="5B9BD5"/>
              </a:solidFill>
              <a:miter lim="800000"/>
              <a:headEnd/>
              <a:tailEnd/>
            </a:ln>
          </p:spPr>
          <p:txBody>
            <a:bodyPr/>
            <a:lstStyle/>
            <a:p>
              <a:endParaRPr lang="zh-CN" altLang="en-US"/>
            </a:p>
          </p:txBody>
        </p:sp>
        <p:sp>
          <p:nvSpPr>
            <p:cNvPr id="226329" name="Text Box 27"/>
            <p:cNvSpPr txBox="1">
              <a:spLocks noChangeArrowheads="1"/>
            </p:cNvSpPr>
            <p:nvPr/>
          </p:nvSpPr>
          <p:spPr bwMode="auto">
            <a:xfrm>
              <a:off x="6527800" y="3743325"/>
              <a:ext cx="1044575" cy="56038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a:t>
              </a:r>
            </a:p>
            <a:p>
              <a:pPr algn="ctr" eaLnBrk="1" hangingPunct="1">
                <a:lnSpc>
                  <a:spcPct val="7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Memory</a:t>
              </a:r>
            </a:p>
          </p:txBody>
        </p:sp>
        <p:sp>
          <p:nvSpPr>
            <p:cNvPr id="403482" name="Rectangle 28"/>
            <p:cNvSpPr>
              <a:spLocks noChangeArrowheads="1"/>
            </p:cNvSpPr>
            <p:nvPr/>
          </p:nvSpPr>
          <p:spPr bwMode="auto">
            <a:xfrm>
              <a:off x="1181100" y="5791200"/>
              <a:ext cx="1066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adders</a:t>
              </a:r>
            </a:p>
          </p:txBody>
        </p:sp>
        <p:sp>
          <p:nvSpPr>
            <p:cNvPr id="403483" name="Rectangle 29"/>
            <p:cNvSpPr>
              <a:spLocks noChangeArrowheads="1"/>
            </p:cNvSpPr>
            <p:nvPr/>
          </p:nvSpPr>
          <p:spPr bwMode="auto">
            <a:xfrm>
              <a:off x="4252913" y="5791200"/>
              <a:ext cx="1447800" cy="304800"/>
            </a:xfrm>
            <a:prstGeom prst="rect">
              <a:avLst/>
            </a:prstGeom>
            <a:solidFill>
              <a:srgbClr val="0563C1"/>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mic Sans MS" pitchFamily="66" charset="0"/>
                </a:rPr>
                <a:t>FP multipliers</a:t>
              </a:r>
            </a:p>
          </p:txBody>
        </p:sp>
        <p:sp>
          <p:nvSpPr>
            <p:cNvPr id="226332" name="Line 30"/>
            <p:cNvSpPr>
              <a:spLocks noChangeShapeType="1"/>
            </p:cNvSpPr>
            <p:nvPr/>
          </p:nvSpPr>
          <p:spPr bwMode="auto">
            <a:xfrm>
              <a:off x="1357313" y="525780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3" name="Line 31"/>
            <p:cNvSpPr>
              <a:spLocks noChangeShapeType="1"/>
            </p:cNvSpPr>
            <p:nvPr/>
          </p:nvSpPr>
          <p:spPr bwMode="auto">
            <a:xfrm>
              <a:off x="2043113" y="5257800"/>
              <a:ext cx="1587"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4" name="Line 32"/>
            <p:cNvSpPr>
              <a:spLocks noChangeShapeType="1"/>
            </p:cNvSpPr>
            <p:nvPr/>
          </p:nvSpPr>
          <p:spPr bwMode="auto">
            <a:xfrm>
              <a:off x="4481513" y="518160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5" name="Line 33"/>
            <p:cNvSpPr>
              <a:spLocks noChangeShapeType="1"/>
            </p:cNvSpPr>
            <p:nvPr/>
          </p:nvSpPr>
          <p:spPr bwMode="auto">
            <a:xfrm>
              <a:off x="5395913" y="5181600"/>
              <a:ext cx="1587"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226336" name="Text Box 34"/>
            <p:cNvSpPr txBox="1">
              <a:spLocks noChangeArrowheads="1"/>
            </p:cNvSpPr>
            <p:nvPr/>
          </p:nvSpPr>
          <p:spPr bwMode="auto">
            <a:xfrm>
              <a:off x="2657475" y="5284788"/>
              <a:ext cx="1554163" cy="642937"/>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Stations</a:t>
              </a:r>
            </a:p>
          </p:txBody>
        </p:sp>
        <p:sp>
          <p:nvSpPr>
            <p:cNvPr id="226337" name="Line 35"/>
            <p:cNvSpPr>
              <a:spLocks noChangeShapeType="1"/>
            </p:cNvSpPr>
            <p:nvPr/>
          </p:nvSpPr>
          <p:spPr bwMode="auto">
            <a:xfrm flipV="1">
              <a:off x="2514600" y="5256213"/>
              <a:ext cx="1588" cy="1222375"/>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38" name="Line 36"/>
            <p:cNvSpPr>
              <a:spLocks noChangeShapeType="1"/>
            </p:cNvSpPr>
            <p:nvPr/>
          </p:nvSpPr>
          <p:spPr bwMode="auto">
            <a:xfrm flipV="1">
              <a:off x="5867400" y="5180013"/>
              <a:ext cx="1588" cy="1298575"/>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39" name="Text Box 37"/>
            <p:cNvSpPr txBox="1">
              <a:spLocks noChangeArrowheads="1"/>
            </p:cNvSpPr>
            <p:nvPr/>
          </p:nvSpPr>
          <p:spPr bwMode="auto">
            <a:xfrm>
              <a:off x="231775" y="914400"/>
              <a:ext cx="874713"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Queue</a:t>
              </a:r>
            </a:p>
          </p:txBody>
        </p:sp>
        <p:grpSp>
          <p:nvGrpSpPr>
            <p:cNvPr id="226340" name="Group 38"/>
            <p:cNvGrpSpPr>
              <a:grpSpLocks/>
            </p:cNvGrpSpPr>
            <p:nvPr/>
          </p:nvGrpSpPr>
          <p:grpSpPr bwMode="auto">
            <a:xfrm>
              <a:off x="3505200" y="3505200"/>
              <a:ext cx="2208213" cy="811213"/>
              <a:chOff x="2208" y="2208"/>
              <a:chExt cx="1391" cy="511"/>
            </a:xfrm>
          </p:grpSpPr>
          <p:sp>
            <p:nvSpPr>
              <p:cNvPr id="403538" name="Rectangle 39"/>
              <p:cNvSpPr>
                <a:spLocks noChangeArrowheads="1"/>
              </p:cNvSpPr>
              <p:nvPr/>
            </p:nvSpPr>
            <p:spPr bwMode="auto">
              <a:xfrm>
                <a:off x="2208" y="2208"/>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9" name="Rectangle 40"/>
              <p:cNvSpPr>
                <a:spLocks noChangeArrowheads="1"/>
              </p:cNvSpPr>
              <p:nvPr/>
            </p:nvSpPr>
            <p:spPr bwMode="auto">
              <a:xfrm>
                <a:off x="2208" y="2336"/>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0" name="Rectangle 41"/>
              <p:cNvSpPr>
                <a:spLocks noChangeArrowheads="1"/>
              </p:cNvSpPr>
              <p:nvPr/>
            </p:nvSpPr>
            <p:spPr bwMode="auto">
              <a:xfrm>
                <a:off x="2208" y="2464"/>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41" name="Rectangle 42"/>
              <p:cNvSpPr>
                <a:spLocks noChangeArrowheads="1"/>
              </p:cNvSpPr>
              <p:nvPr/>
            </p:nvSpPr>
            <p:spPr bwMode="auto">
              <a:xfrm>
                <a:off x="2208" y="2592"/>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26341" name="Freeform 43"/>
            <p:cNvSpPr>
              <a:spLocks/>
            </p:cNvSpPr>
            <p:nvPr/>
          </p:nvSpPr>
          <p:spPr bwMode="auto">
            <a:xfrm>
              <a:off x="4953000" y="3276600"/>
              <a:ext cx="2057400" cy="533400"/>
            </a:xfrm>
            <a:custGeom>
              <a:avLst/>
              <a:gdLst>
                <a:gd name="T0" fmla="*/ 0 w 1296"/>
                <a:gd name="T1" fmla="*/ 0 h 480"/>
                <a:gd name="T2" fmla="*/ 2147483647 w 1296"/>
                <a:gd name="T3" fmla="*/ 0 h 480"/>
                <a:gd name="T4" fmla="*/ 2147483647 w 1296"/>
                <a:gd name="T5" fmla="*/ 2147483647 h 480"/>
                <a:gd name="T6" fmla="*/ 0 60000 65536"/>
                <a:gd name="T7" fmla="*/ 0 60000 65536"/>
                <a:gd name="T8" fmla="*/ 0 60000 65536"/>
                <a:gd name="T9" fmla="*/ 0 w 1296"/>
                <a:gd name="T10" fmla="*/ 0 h 480"/>
                <a:gd name="T11" fmla="*/ 1296 w 1296"/>
                <a:gd name="T12" fmla="*/ 480 h 480"/>
              </a:gdLst>
              <a:ahLst/>
              <a:cxnLst>
                <a:cxn ang="T6">
                  <a:pos x="T0" y="T1"/>
                </a:cxn>
                <a:cxn ang="T7">
                  <a:pos x="T2" y="T3"/>
                </a:cxn>
                <a:cxn ang="T8">
                  <a:pos x="T4" y="T5"/>
                </a:cxn>
              </a:cxnLst>
              <a:rect l="T9" t="T10" r="T11" b="T12"/>
              <a:pathLst>
                <a:path w="1296" h="480">
                  <a:moveTo>
                    <a:pt x="0" y="0"/>
                  </a:moveTo>
                  <a:lnTo>
                    <a:pt x="1296" y="0"/>
                  </a:lnTo>
                  <a:lnTo>
                    <a:pt x="1296" y="480"/>
                  </a:lnTo>
                </a:path>
              </a:pathLst>
            </a:custGeom>
            <a:noFill/>
            <a:ln w="76320">
              <a:solidFill>
                <a:srgbClr val="5B9BD5"/>
              </a:solidFill>
              <a:round/>
              <a:headEnd/>
              <a:tailEnd type="triangle" w="med" len="med"/>
            </a:ln>
          </p:spPr>
          <p:txBody>
            <a:bodyPr wrap="none" anchor="ctr"/>
            <a:lstStyle/>
            <a:p>
              <a:endParaRPr lang="zh-CN" altLang="en-US"/>
            </a:p>
          </p:txBody>
        </p:sp>
        <p:sp>
          <p:nvSpPr>
            <p:cNvPr id="226342" name="Text Box 44"/>
            <p:cNvSpPr txBox="1">
              <a:spLocks noChangeArrowheads="1"/>
            </p:cNvSpPr>
            <p:nvPr/>
          </p:nvSpPr>
          <p:spPr bwMode="auto">
            <a:xfrm>
              <a:off x="7392988" y="977900"/>
              <a:ext cx="657225" cy="22256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ROB7</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ROB6</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ROB5</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ROB4</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ROB3</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ROB2</a:t>
              </a:r>
            </a:p>
            <a:p>
              <a:pPr algn="ctr" eaLnBrk="1" hangingPunct="1">
                <a:lnSpc>
                  <a:spcPct val="15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ROB1</a:t>
              </a:r>
            </a:p>
          </p:txBody>
        </p:sp>
        <p:sp>
          <p:nvSpPr>
            <p:cNvPr id="403495" name="Rectangle 45"/>
            <p:cNvSpPr>
              <a:spLocks noChangeArrowheads="1"/>
            </p:cNvSpPr>
            <p:nvPr/>
          </p:nvSpPr>
          <p:spPr bwMode="auto">
            <a:xfrm>
              <a:off x="3505200" y="22098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a:t>
              </a:r>
            </a:p>
          </p:txBody>
        </p:sp>
        <p:sp>
          <p:nvSpPr>
            <p:cNvPr id="403496" name="Rectangle 46"/>
            <p:cNvSpPr>
              <a:spLocks noChangeArrowheads="1"/>
            </p:cNvSpPr>
            <p:nvPr/>
          </p:nvSpPr>
          <p:spPr bwMode="auto">
            <a:xfrm>
              <a:off x="3505200" y="2514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F0</a:t>
              </a:r>
            </a:p>
          </p:txBody>
        </p:sp>
        <p:sp>
          <p:nvSpPr>
            <p:cNvPr id="403497" name="Rectangle 47"/>
            <p:cNvSpPr>
              <a:spLocks noChangeArrowheads="1"/>
            </p:cNvSpPr>
            <p:nvPr/>
          </p:nvSpPr>
          <p:spPr bwMode="auto">
            <a:xfrm>
              <a:off x="3505200" y="2819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000000"/>
                  </a:solidFill>
                  <a:latin typeface="Courier New" pitchFamily="49" charset="0"/>
                </a:rPr>
                <a:t>--</a:t>
              </a:r>
            </a:p>
          </p:txBody>
        </p:sp>
        <p:sp>
          <p:nvSpPr>
            <p:cNvPr id="403498" name="Rectangle 48"/>
            <p:cNvSpPr>
              <a:spLocks noChangeArrowheads="1"/>
            </p:cNvSpPr>
            <p:nvPr/>
          </p:nvSpPr>
          <p:spPr bwMode="auto">
            <a:xfrm>
              <a:off x="3886200" y="22098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499" name="Rectangle 49"/>
            <p:cNvSpPr>
              <a:spLocks noChangeArrowheads="1"/>
            </p:cNvSpPr>
            <p:nvPr/>
          </p:nvSpPr>
          <p:spPr bwMode="auto">
            <a:xfrm>
              <a:off x="3886200" y="25146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00" name="Rectangle 50"/>
            <p:cNvSpPr>
              <a:spLocks noChangeArrowheads="1"/>
            </p:cNvSpPr>
            <p:nvPr/>
          </p:nvSpPr>
          <p:spPr bwMode="auto">
            <a:xfrm>
              <a:off x="3886200" y="2819400"/>
              <a:ext cx="990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000000"/>
                  </a:solidFill>
                  <a:latin typeface="Courier New" pitchFamily="49" charset="0"/>
                </a:rPr>
                <a:t>&lt;</a:t>
              </a:r>
              <a:r>
                <a:rPr lang="en-US" altLang="zh-CN" b="1">
                  <a:solidFill>
                    <a:srgbClr val="000000"/>
                  </a:solidFill>
                  <a:latin typeface="Courier New" pitchFamily="49" charset="0"/>
                </a:rPr>
                <a:t>val 1&gt;</a:t>
              </a:r>
            </a:p>
          </p:txBody>
        </p:sp>
        <p:sp>
          <p:nvSpPr>
            <p:cNvPr id="403501" name="Rectangle 51"/>
            <p:cNvSpPr>
              <a:spLocks noChangeArrowheads="1"/>
            </p:cNvSpPr>
            <p:nvPr/>
          </p:nvSpPr>
          <p:spPr bwMode="auto">
            <a:xfrm>
              <a:off x="4876800" y="22098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ST 10(R3), F5 </a:t>
              </a:r>
            </a:p>
          </p:txBody>
        </p:sp>
        <p:sp>
          <p:nvSpPr>
            <p:cNvPr id="403502" name="Rectangle 52"/>
            <p:cNvSpPr>
              <a:spLocks noChangeArrowheads="1"/>
            </p:cNvSpPr>
            <p:nvPr/>
          </p:nvSpPr>
          <p:spPr bwMode="auto">
            <a:xfrm>
              <a:off x="4876800" y="25146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LD F0,32(R2)</a:t>
              </a:r>
            </a:p>
          </p:txBody>
        </p:sp>
        <p:sp>
          <p:nvSpPr>
            <p:cNvPr id="403503" name="Rectangle 53"/>
            <p:cNvSpPr>
              <a:spLocks noChangeArrowheads="1"/>
            </p:cNvSpPr>
            <p:nvPr/>
          </p:nvSpPr>
          <p:spPr bwMode="auto">
            <a:xfrm>
              <a:off x="4876800" y="2819400"/>
              <a:ext cx="21336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ST 0(R3), F4</a:t>
              </a:r>
            </a:p>
          </p:txBody>
        </p:sp>
        <p:sp>
          <p:nvSpPr>
            <p:cNvPr id="403504" name="Rectangle 54"/>
            <p:cNvSpPr>
              <a:spLocks noChangeArrowheads="1"/>
            </p:cNvSpPr>
            <p:nvPr/>
          </p:nvSpPr>
          <p:spPr bwMode="auto">
            <a:xfrm>
              <a:off x="7010400" y="22098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sp>
          <p:nvSpPr>
            <p:cNvPr id="403505" name="Rectangle 55"/>
            <p:cNvSpPr>
              <a:spLocks noChangeArrowheads="1"/>
            </p:cNvSpPr>
            <p:nvPr/>
          </p:nvSpPr>
          <p:spPr bwMode="auto">
            <a:xfrm>
              <a:off x="7010400" y="25146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N</a:t>
              </a:r>
            </a:p>
          </p:txBody>
        </p:sp>
        <p:sp>
          <p:nvSpPr>
            <p:cNvPr id="403506" name="Rectangle 56"/>
            <p:cNvSpPr>
              <a:spLocks noChangeArrowheads="1"/>
            </p:cNvSpPr>
            <p:nvPr/>
          </p:nvSpPr>
          <p:spPr bwMode="auto">
            <a:xfrm>
              <a:off x="7010400" y="2819400"/>
              <a:ext cx="381000" cy="3048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a:solidFill>
                    <a:srgbClr val="000000"/>
                  </a:solidFill>
                  <a:latin typeface="Courier New" pitchFamily="49" charset="0"/>
                </a:rPr>
                <a:t>Y</a:t>
              </a:r>
            </a:p>
          </p:txBody>
        </p:sp>
        <p:sp>
          <p:nvSpPr>
            <p:cNvPr id="226355" name="Line 57"/>
            <p:cNvSpPr>
              <a:spLocks noChangeShapeType="1"/>
            </p:cNvSpPr>
            <p:nvPr/>
          </p:nvSpPr>
          <p:spPr bwMode="auto">
            <a:xfrm>
              <a:off x="4953000" y="31242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56" name="Text Box 58"/>
            <p:cNvSpPr txBox="1">
              <a:spLocks noChangeArrowheads="1"/>
            </p:cNvSpPr>
            <p:nvPr/>
          </p:nvSpPr>
          <p:spPr bwMode="auto">
            <a:xfrm>
              <a:off x="6859588" y="608013"/>
              <a:ext cx="8445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Done?</a:t>
              </a:r>
            </a:p>
          </p:txBody>
        </p:sp>
        <p:sp>
          <p:nvSpPr>
            <p:cNvPr id="226357" name="Freeform 59"/>
            <p:cNvSpPr>
              <a:spLocks/>
            </p:cNvSpPr>
            <p:nvPr/>
          </p:nvSpPr>
          <p:spPr bwMode="auto">
            <a:xfrm>
              <a:off x="7467600" y="2209800"/>
              <a:ext cx="609600" cy="4267200"/>
            </a:xfrm>
            <a:custGeom>
              <a:avLst/>
              <a:gdLst>
                <a:gd name="T0" fmla="*/ 2147483647 w 576"/>
                <a:gd name="T1" fmla="*/ 2147483647 h 2832"/>
                <a:gd name="T2" fmla="*/ 2147483647 w 576"/>
                <a:gd name="T3" fmla="*/ 0 h 2832"/>
                <a:gd name="T4" fmla="*/ 0 w 576"/>
                <a:gd name="T5" fmla="*/ 0 h 2832"/>
                <a:gd name="T6" fmla="*/ 0 60000 65536"/>
                <a:gd name="T7" fmla="*/ 0 60000 65536"/>
                <a:gd name="T8" fmla="*/ 0 60000 65536"/>
                <a:gd name="T9" fmla="*/ 0 w 576"/>
                <a:gd name="T10" fmla="*/ 0 h 2832"/>
                <a:gd name="T11" fmla="*/ 576 w 576"/>
                <a:gd name="T12" fmla="*/ 2832 h 2832"/>
              </a:gdLst>
              <a:ahLst/>
              <a:cxnLst>
                <a:cxn ang="T6">
                  <a:pos x="T0" y="T1"/>
                </a:cxn>
                <a:cxn ang="T7">
                  <a:pos x="T2" y="T3"/>
                </a:cxn>
                <a:cxn ang="T8">
                  <a:pos x="T4" y="T5"/>
                </a:cxn>
              </a:cxnLst>
              <a:rect l="T9" t="T10" r="T11" b="T12"/>
              <a:pathLst>
                <a:path w="576" h="2832">
                  <a:moveTo>
                    <a:pt x="576" y="2832"/>
                  </a:moveTo>
                  <a:lnTo>
                    <a:pt x="576" y="0"/>
                  </a:lnTo>
                  <a:lnTo>
                    <a:pt x="0" y="0"/>
                  </a:lnTo>
                </a:path>
              </a:pathLst>
            </a:custGeom>
            <a:noFill/>
            <a:ln w="76320">
              <a:solidFill>
                <a:srgbClr val="5B9BD5"/>
              </a:solidFill>
              <a:round/>
              <a:headEnd/>
              <a:tailEnd type="triangle" w="med" len="med"/>
            </a:ln>
          </p:spPr>
          <p:txBody>
            <a:bodyPr wrap="none" anchor="ctr"/>
            <a:lstStyle/>
            <a:p>
              <a:endParaRPr lang="zh-CN" altLang="en-US"/>
            </a:p>
          </p:txBody>
        </p:sp>
        <p:sp>
          <p:nvSpPr>
            <p:cNvPr id="226358" name="Line 60"/>
            <p:cNvSpPr>
              <a:spLocks noChangeShapeType="1"/>
            </p:cNvSpPr>
            <p:nvPr/>
          </p:nvSpPr>
          <p:spPr bwMode="auto">
            <a:xfrm>
              <a:off x="4953000" y="6096000"/>
              <a:ext cx="1588" cy="4572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59" name="Line 61"/>
            <p:cNvSpPr>
              <a:spLocks noChangeShapeType="1"/>
            </p:cNvSpPr>
            <p:nvPr/>
          </p:nvSpPr>
          <p:spPr bwMode="auto">
            <a:xfrm flipH="1">
              <a:off x="1714500" y="6091238"/>
              <a:ext cx="11113" cy="401637"/>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60" name="Text Box 62"/>
            <p:cNvSpPr txBox="1">
              <a:spLocks noChangeArrowheads="1"/>
            </p:cNvSpPr>
            <p:nvPr/>
          </p:nvSpPr>
          <p:spPr bwMode="auto">
            <a:xfrm>
              <a:off x="131763" y="4281488"/>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61" name="Text Box 63"/>
            <p:cNvSpPr txBox="1">
              <a:spLocks noChangeArrowheads="1"/>
            </p:cNvSpPr>
            <p:nvPr/>
          </p:nvSpPr>
          <p:spPr bwMode="auto">
            <a:xfrm>
              <a:off x="3354388" y="4419600"/>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62" name="AutoShape 64"/>
            <p:cNvSpPr>
              <a:spLocks noChangeArrowheads="1"/>
            </p:cNvSpPr>
            <p:nvPr/>
          </p:nvSpPr>
          <p:spPr bwMode="auto">
            <a:xfrm flipV="1">
              <a:off x="8426450" y="1371600"/>
              <a:ext cx="457200" cy="1143000"/>
            </a:xfrm>
            <a:prstGeom prst="upArrow">
              <a:avLst>
                <a:gd name="adj1" fmla="val 50000"/>
                <a:gd name="adj2" fmla="val 62500"/>
              </a:avLst>
            </a:prstGeom>
            <a:solidFill>
              <a:srgbClr val="ED7D31"/>
            </a:solid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26363" name="Text Box 65"/>
            <p:cNvSpPr txBox="1">
              <a:spLocks noChangeArrowheads="1"/>
            </p:cNvSpPr>
            <p:nvPr/>
          </p:nvSpPr>
          <p:spPr bwMode="auto">
            <a:xfrm>
              <a:off x="8201025" y="2590800"/>
              <a:ext cx="9080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Oldest</a:t>
              </a:r>
            </a:p>
          </p:txBody>
        </p:sp>
        <p:sp>
          <p:nvSpPr>
            <p:cNvPr id="226364" name="Text Box 66"/>
            <p:cNvSpPr txBox="1">
              <a:spLocks noChangeArrowheads="1"/>
            </p:cNvSpPr>
            <p:nvPr/>
          </p:nvSpPr>
          <p:spPr bwMode="auto">
            <a:xfrm>
              <a:off x="8154988" y="990600"/>
              <a:ext cx="998537"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Newest</a:t>
              </a:r>
            </a:p>
          </p:txBody>
        </p:sp>
        <p:grpSp>
          <p:nvGrpSpPr>
            <p:cNvPr id="226365" name="Group 67"/>
            <p:cNvGrpSpPr>
              <a:grpSpLocks/>
            </p:cNvGrpSpPr>
            <p:nvPr/>
          </p:nvGrpSpPr>
          <p:grpSpPr bwMode="auto">
            <a:xfrm>
              <a:off x="1143000" y="712788"/>
              <a:ext cx="1217613" cy="912812"/>
              <a:chOff x="720" y="449"/>
              <a:chExt cx="767" cy="575"/>
            </a:xfrm>
          </p:grpSpPr>
          <p:sp>
            <p:nvSpPr>
              <p:cNvPr id="403532" name="Rectangle 68"/>
              <p:cNvSpPr>
                <a:spLocks noChangeArrowheads="1"/>
              </p:cNvSpPr>
              <p:nvPr/>
            </p:nvSpPr>
            <p:spPr bwMode="auto">
              <a:xfrm rot="-5400000">
                <a:off x="496"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3" name="Rectangle 69"/>
              <p:cNvSpPr>
                <a:spLocks noChangeArrowheads="1"/>
              </p:cNvSpPr>
              <p:nvPr/>
            </p:nvSpPr>
            <p:spPr bwMode="auto">
              <a:xfrm rot="-5400000">
                <a:off x="624"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4" name="Rectangle 70"/>
              <p:cNvSpPr>
                <a:spLocks noChangeArrowheads="1"/>
              </p:cNvSpPr>
              <p:nvPr/>
            </p:nvSpPr>
            <p:spPr bwMode="auto">
              <a:xfrm rot="-5400000">
                <a:off x="752"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5" name="Rectangle 71"/>
              <p:cNvSpPr>
                <a:spLocks noChangeArrowheads="1"/>
              </p:cNvSpPr>
              <p:nvPr/>
            </p:nvSpPr>
            <p:spPr bwMode="auto">
              <a:xfrm rot="-5400000">
                <a:off x="880"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6" name="Rectangle 72"/>
              <p:cNvSpPr>
                <a:spLocks noChangeArrowheads="1"/>
              </p:cNvSpPr>
              <p:nvPr/>
            </p:nvSpPr>
            <p:spPr bwMode="auto">
              <a:xfrm rot="-5400000">
                <a:off x="1008"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403537" name="Rectangle 73"/>
              <p:cNvSpPr>
                <a:spLocks noChangeArrowheads="1"/>
              </p:cNvSpPr>
              <p:nvPr/>
            </p:nvSpPr>
            <p:spPr bwMode="auto">
              <a:xfrm rot="-5400000">
                <a:off x="1136" y="67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226366" name="Text Box 74"/>
            <p:cNvSpPr txBox="1">
              <a:spLocks noChangeArrowheads="1"/>
            </p:cNvSpPr>
            <p:nvPr/>
          </p:nvSpPr>
          <p:spPr bwMode="auto">
            <a:xfrm>
              <a:off x="6561138" y="4384675"/>
              <a:ext cx="1044575" cy="56038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from </a:t>
              </a:r>
            </a:p>
            <a:p>
              <a:pPr algn="ctr" eaLnBrk="1" hangingPunct="1">
                <a:lnSpc>
                  <a:spcPct val="7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Memory</a:t>
              </a:r>
            </a:p>
          </p:txBody>
        </p:sp>
        <p:sp>
          <p:nvSpPr>
            <p:cNvPr id="226367" name="Line 75"/>
            <p:cNvSpPr>
              <a:spLocks noChangeShapeType="1"/>
            </p:cNvSpPr>
            <p:nvPr/>
          </p:nvSpPr>
          <p:spPr bwMode="auto">
            <a:xfrm>
              <a:off x="7010400" y="49530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403520" name="Rectangle 76"/>
            <p:cNvSpPr>
              <a:spLocks noChangeArrowheads="1"/>
            </p:cNvSpPr>
            <p:nvPr/>
          </p:nvSpPr>
          <p:spPr bwMode="auto">
            <a:xfrm>
              <a:off x="6400800" y="5334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5B9BD5"/>
                  </a:solidFill>
                  <a:latin typeface="Courier New" pitchFamily="49" charset="0"/>
                </a:rPr>
                <a:t>2</a:t>
              </a:r>
              <a:r>
                <a:rPr lang="zh-CN" altLang="zh-CN" b="1">
                  <a:solidFill>
                    <a:srgbClr val="000000"/>
                  </a:solidFill>
                  <a:latin typeface="Courier New" pitchFamily="49" charset="0"/>
                </a:rPr>
                <a:t> 32+</a:t>
              </a:r>
              <a:r>
                <a:rPr lang="en-US" altLang="zh-CN" b="1">
                  <a:solidFill>
                    <a:srgbClr val="000000"/>
                  </a:solidFill>
                  <a:latin typeface="Courier New" pitchFamily="49" charset="0"/>
                </a:rPr>
                <a:t>R2</a:t>
              </a:r>
            </a:p>
          </p:txBody>
        </p:sp>
        <p:sp>
          <p:nvSpPr>
            <p:cNvPr id="403521" name="Rectangle 77"/>
            <p:cNvSpPr>
              <a:spLocks noChangeArrowheads="1"/>
            </p:cNvSpPr>
            <p:nvPr/>
          </p:nvSpPr>
          <p:spPr bwMode="auto">
            <a:xfrm>
              <a:off x="6400800" y="5588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zh-CN" b="1">
                  <a:solidFill>
                    <a:srgbClr val="5B9BD5"/>
                  </a:solidFill>
                  <a:latin typeface="Courier New" pitchFamily="49" charset="0"/>
                </a:rPr>
                <a:t>4</a:t>
              </a:r>
              <a:r>
                <a:rPr lang="zh-CN" altLang="zh-CN" b="1">
                  <a:solidFill>
                    <a:srgbClr val="000000"/>
                  </a:solidFill>
                  <a:latin typeface="Courier New" pitchFamily="49" charset="0"/>
                </a:rPr>
                <a:t> </a:t>
              </a:r>
              <a:r>
                <a:rPr lang="en-US" altLang="zh-CN" b="1">
                  <a:solidFill>
                    <a:srgbClr val="5B9BD5"/>
                  </a:solidFill>
                  <a:latin typeface="Courier New" pitchFamily="49" charset="0"/>
                </a:rPr>
                <a:t>ROB3</a:t>
              </a:r>
            </a:p>
          </p:txBody>
        </p:sp>
        <p:sp>
          <p:nvSpPr>
            <p:cNvPr id="403522" name="Rectangle 78"/>
            <p:cNvSpPr>
              <a:spLocks noChangeArrowheads="1"/>
            </p:cNvSpPr>
            <p:nvPr/>
          </p:nvSpPr>
          <p:spPr bwMode="auto">
            <a:xfrm>
              <a:off x="6400800" y="5842000"/>
              <a:ext cx="1066800" cy="254000"/>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226371" name="Line 79"/>
            <p:cNvSpPr>
              <a:spLocks noChangeShapeType="1"/>
            </p:cNvSpPr>
            <p:nvPr/>
          </p:nvSpPr>
          <p:spPr bwMode="auto">
            <a:xfrm>
              <a:off x="6756400" y="5334000"/>
              <a:ext cx="1588" cy="762000"/>
            </a:xfrm>
            <a:prstGeom prst="line">
              <a:avLst/>
            </a:prstGeom>
            <a:noFill/>
            <a:ln w="28440" cap="sq">
              <a:solidFill>
                <a:srgbClr val="000000"/>
              </a:solidFill>
              <a:miter lim="800000"/>
              <a:headEnd/>
              <a:tailEnd/>
            </a:ln>
          </p:spPr>
          <p:txBody>
            <a:bodyPr/>
            <a:lstStyle/>
            <a:p>
              <a:endParaRPr lang="zh-CN" altLang="en-US"/>
            </a:p>
          </p:txBody>
        </p:sp>
        <p:sp>
          <p:nvSpPr>
            <p:cNvPr id="226372" name="Text Box 80"/>
            <p:cNvSpPr txBox="1">
              <a:spLocks noChangeArrowheads="1"/>
            </p:cNvSpPr>
            <p:nvPr/>
          </p:nvSpPr>
          <p:spPr bwMode="auto">
            <a:xfrm>
              <a:off x="6249988" y="5029200"/>
              <a:ext cx="6921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Dest</a:t>
              </a:r>
            </a:p>
          </p:txBody>
        </p:sp>
        <p:sp>
          <p:nvSpPr>
            <p:cNvPr id="226373" name="Text Box 81"/>
            <p:cNvSpPr txBox="1">
              <a:spLocks noChangeArrowheads="1"/>
            </p:cNvSpPr>
            <p:nvPr/>
          </p:nvSpPr>
          <p:spPr bwMode="auto">
            <a:xfrm>
              <a:off x="538163" y="1905000"/>
              <a:ext cx="2832100" cy="5207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latin typeface="Comic Sans MS" pitchFamily="66" charset="0"/>
                </a:rPr>
                <a:t>Reorder Buffer</a:t>
              </a:r>
            </a:p>
          </p:txBody>
        </p:sp>
        <p:sp>
          <p:nvSpPr>
            <p:cNvPr id="226374" name="Text Box 82"/>
            <p:cNvSpPr txBox="1">
              <a:spLocks noChangeArrowheads="1"/>
            </p:cNvSpPr>
            <p:nvPr/>
          </p:nvSpPr>
          <p:spPr bwMode="auto">
            <a:xfrm>
              <a:off x="1603375" y="3579813"/>
              <a:ext cx="1774825" cy="5207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latin typeface="Comic Sans MS" pitchFamily="66" charset="0"/>
                </a:rPr>
                <a:t>Registers</a:t>
              </a:r>
            </a:p>
          </p:txBody>
        </p:sp>
        <p:sp>
          <p:nvSpPr>
            <p:cNvPr id="226375" name="Line 83"/>
            <p:cNvSpPr>
              <a:spLocks noChangeShapeType="1"/>
            </p:cNvSpPr>
            <p:nvPr/>
          </p:nvSpPr>
          <p:spPr bwMode="auto">
            <a:xfrm>
              <a:off x="7010400" y="6096000"/>
              <a:ext cx="1588" cy="381000"/>
            </a:xfrm>
            <a:prstGeom prst="line">
              <a:avLst/>
            </a:prstGeom>
            <a:noFill/>
            <a:ln w="76320" cap="sq">
              <a:solidFill>
                <a:srgbClr val="5B9BD5"/>
              </a:solidFill>
              <a:miter lim="800000"/>
              <a:headEnd/>
              <a:tailEnd type="triangle" w="med" len="med"/>
            </a:ln>
          </p:spPr>
          <p:txBody>
            <a:bodyPr/>
            <a:lstStyle/>
            <a:p>
              <a:endParaRPr lang="zh-CN" altLang="en-US"/>
            </a:p>
          </p:txBody>
        </p:sp>
        <p:sp>
          <p:nvSpPr>
            <p:cNvPr id="226376" name="Line 84"/>
            <p:cNvSpPr>
              <a:spLocks noChangeShapeType="1"/>
            </p:cNvSpPr>
            <p:nvPr/>
          </p:nvSpPr>
          <p:spPr bwMode="auto">
            <a:xfrm>
              <a:off x="2362200" y="1143000"/>
              <a:ext cx="1143000" cy="1588"/>
            </a:xfrm>
            <a:prstGeom prst="line">
              <a:avLst/>
            </a:prstGeom>
            <a:noFill/>
            <a:ln w="76320" cap="sq">
              <a:solidFill>
                <a:srgbClr val="000000"/>
              </a:solidFill>
              <a:miter lim="800000"/>
              <a:headEnd/>
              <a:tailEnd type="triangle" w="med" len="med"/>
            </a:ln>
          </p:spPr>
          <p:txBody>
            <a:bodyPr/>
            <a:lstStyle/>
            <a:p>
              <a:endParaRPr lang="zh-CN" altLang="en-US"/>
            </a:p>
          </p:txBody>
        </p:sp>
      </p:grpSp>
      <p:sp>
        <p:nvSpPr>
          <p:cNvPr id="226377" name="Text Box 8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8D5C05D-4F67-4091-BC90-BBF4DC83DC1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26378" name="Text Box 8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6379" name="Text Box 8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C34B27D-A09B-4E83-94E3-B3FC5593C04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Memory Disambiguation:</a:t>
            </a:r>
            <a:endParaRPr lang="zh-CN" altLang="en-US" dirty="0"/>
          </a:p>
        </p:txBody>
      </p:sp>
    </p:spTree>
    <p:extLst>
      <p:ext uri="{BB962C8B-B14F-4D97-AF65-F5344CB8AC3E}">
        <p14:creationId xmlns:p14="http://schemas.microsoft.com/office/powerpoint/2010/main" val="6283916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1"/>
          <p:cNvSpPr txBox="1">
            <a:spLocks noChangeArrowheads="1"/>
          </p:cNvSpPr>
          <p:nvPr/>
        </p:nvSpPr>
        <p:spPr bwMode="auto">
          <a:xfrm>
            <a:off x="344488" y="250825"/>
            <a:ext cx="8678862" cy="650875"/>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30403"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8975E5E-7030-4643-A11E-5D1072B7E4B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0404"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0405"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BAB6849-26CD-4C4C-A5DB-6AE10319E1F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225</a:t>
            </a:fld>
            <a:endParaRPr lang="zh-CN" altLang="zh-CN" sz="1200">
              <a:solidFill>
                <a:srgbClr val="898989"/>
              </a:solidFill>
            </a:endParaRPr>
          </a:p>
        </p:txBody>
      </p:sp>
      <p:sp>
        <p:nvSpPr>
          <p:cNvPr id="230406" name="标题 1"/>
          <p:cNvSpPr>
            <a:spLocks noGrp="1"/>
          </p:cNvSpPr>
          <p:nvPr>
            <p:ph type="title"/>
          </p:nvPr>
        </p:nvSpPr>
        <p:spPr/>
        <p:txBody>
          <a:bodyPr/>
          <a:lstStyle/>
          <a:p>
            <a:r>
              <a:rPr lang="zh-CN" altLang="zh-CN" smtClean="0"/>
              <a:t>如何使</a:t>
            </a:r>
            <a:r>
              <a:rPr lang="en-US" altLang="zh-CN" smtClean="0"/>
              <a:t>CPI &lt; 1 ?  (1/2)</a:t>
            </a:r>
            <a:endParaRPr lang="zh-CN" altLang="en-US" dirty="0" smtClean="0"/>
          </a:p>
        </p:txBody>
      </p:sp>
      <p:sp>
        <p:nvSpPr>
          <p:cNvPr id="230407" name="内容占位符 2"/>
          <p:cNvSpPr>
            <a:spLocks noGrp="1"/>
          </p:cNvSpPr>
          <p:nvPr>
            <p:ph idx="1"/>
          </p:nvPr>
        </p:nvSpPr>
        <p:spPr/>
        <p:txBody>
          <a:bodyPr>
            <a:normAutofit fontScale="92500" lnSpcReduction="10000"/>
          </a:bodyPr>
          <a:lstStyle/>
          <a:p>
            <a:r>
              <a:rPr lang="zh-CN" altLang="zh-CN" smtClean="0"/>
              <a:t>前面所述的各种技术主要通过减少数据相关和控制相关，使得</a:t>
            </a:r>
            <a:r>
              <a:rPr lang="en-US" altLang="zh-CN" smtClean="0"/>
              <a:t>CPI = 1 ( CPI</a:t>
            </a:r>
            <a:r>
              <a:rPr lang="zh-CN" altLang="zh-CN" smtClean="0"/>
              <a:t>接近1）</a:t>
            </a:r>
          </a:p>
          <a:p>
            <a:r>
              <a:rPr lang="zh-CN" altLang="zh-CN" smtClean="0"/>
              <a:t>是否能够使</a:t>
            </a:r>
            <a:r>
              <a:rPr lang="en-US" altLang="zh-CN" smtClean="0"/>
              <a:t>CPI &lt; 1?  </a:t>
            </a:r>
            <a:r>
              <a:rPr lang="zh-CN" altLang="en-US" smtClean="0"/>
              <a:t>多发射处理器</a:t>
            </a:r>
            <a:endParaRPr lang="en-US" altLang="zh-CN" smtClean="0"/>
          </a:p>
          <a:p>
            <a:r>
              <a:rPr lang="zh-CN" altLang="zh-CN" smtClean="0"/>
              <a:t>两种基本方法</a:t>
            </a:r>
            <a:r>
              <a:rPr lang="en-US" altLang="zh-CN" smtClean="0"/>
              <a:t>: Superscalar </a:t>
            </a:r>
            <a:r>
              <a:rPr lang="zh-CN" altLang="en-US" smtClean="0"/>
              <a:t>、</a:t>
            </a:r>
            <a:r>
              <a:rPr lang="en-US" altLang="zh-CN" smtClean="0"/>
              <a:t>VLIW</a:t>
            </a:r>
            <a:endParaRPr lang="zh-CN" altLang="zh-CN" smtClean="0"/>
          </a:p>
          <a:p>
            <a:r>
              <a:rPr lang="en-US" altLang="zh-CN" smtClean="0"/>
              <a:t>Superscalar: </a:t>
            </a:r>
          </a:p>
          <a:p>
            <a:pPr lvl="1"/>
            <a:r>
              <a:rPr lang="zh-CN" altLang="zh-CN" smtClean="0"/>
              <a:t>每个时钟周期所发射的指令数不定（1 －8条）</a:t>
            </a:r>
          </a:p>
          <a:p>
            <a:pPr lvl="1"/>
            <a:r>
              <a:rPr lang="zh-CN" altLang="zh-CN" smtClean="0"/>
              <a:t>由编译器或硬件完成调度</a:t>
            </a:r>
          </a:p>
          <a:p>
            <a:pPr lvl="1"/>
            <a:r>
              <a:rPr lang="en-US" altLang="zh-CN" smtClean="0"/>
              <a:t>IBM PowerPC, Sun UltraSparc, DEC Alpha, HP 8000</a:t>
            </a:r>
          </a:p>
          <a:p>
            <a:pPr lvl="1"/>
            <a:r>
              <a:rPr lang="zh-CN" altLang="zh-CN" smtClean="0"/>
              <a:t>该方法对目前通用计算是最成功的方法</a:t>
            </a:r>
          </a:p>
          <a:p>
            <a:r>
              <a:rPr lang="en-US" altLang="zh-CN" smtClean="0"/>
              <a:t>Instructions Per Clock (IPC) vs. CPI</a:t>
            </a:r>
          </a:p>
          <a:p>
            <a:endParaRPr lang="zh-CN" altLang="en-US" dirty="0" smtClean="0"/>
          </a:p>
        </p:txBody>
      </p:sp>
    </p:spTree>
    <p:extLst>
      <p:ext uri="{BB962C8B-B14F-4D97-AF65-F5344CB8AC3E}">
        <p14:creationId xmlns:p14="http://schemas.microsoft.com/office/powerpoint/2010/main" val="419929135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232F45A-8C07-4690-B315-E4FB71BF8C6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142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142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C73840-9E2F-45DE-81C6-672830184B3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226</a:t>
            </a:fld>
            <a:endParaRPr lang="zh-CN" altLang="zh-CN" sz="1200">
              <a:solidFill>
                <a:srgbClr val="898989"/>
              </a:solidFill>
            </a:endParaRPr>
          </a:p>
        </p:txBody>
      </p:sp>
      <p:sp>
        <p:nvSpPr>
          <p:cNvPr id="231429" name="标题 1"/>
          <p:cNvSpPr>
            <a:spLocks noGrp="1"/>
          </p:cNvSpPr>
          <p:nvPr>
            <p:ph type="title"/>
          </p:nvPr>
        </p:nvSpPr>
        <p:spPr/>
        <p:txBody>
          <a:bodyPr/>
          <a:lstStyle/>
          <a:p>
            <a:r>
              <a:rPr lang="zh-CN" altLang="zh-CN" smtClean="0"/>
              <a:t>如何使 </a:t>
            </a:r>
            <a:r>
              <a:rPr lang="en-US" altLang="zh-CN" smtClean="0"/>
              <a:t>CPI &lt; 1？ (2/2)</a:t>
            </a:r>
            <a:endParaRPr lang="zh-CN" altLang="en-US" smtClean="0"/>
          </a:p>
        </p:txBody>
      </p:sp>
      <p:sp>
        <p:nvSpPr>
          <p:cNvPr id="231430" name="内容占位符 2"/>
          <p:cNvSpPr>
            <a:spLocks noGrp="1"/>
          </p:cNvSpPr>
          <p:nvPr>
            <p:ph idx="1"/>
          </p:nvPr>
        </p:nvSpPr>
        <p:spPr/>
        <p:txBody>
          <a:bodyPr>
            <a:normAutofit fontScale="92500"/>
          </a:bodyPr>
          <a:lstStyle/>
          <a:p>
            <a:r>
              <a:rPr lang="en-US" altLang="zh-CN" smtClean="0"/>
              <a:t>(Very) Long Instruction Words (V)LIW: </a:t>
            </a:r>
          </a:p>
          <a:p>
            <a:pPr lvl="1"/>
            <a:r>
              <a:rPr lang="zh-CN" altLang="zh-CN" smtClean="0"/>
              <a:t>每个时钟周期流出的指令数（操作）固定</a:t>
            </a:r>
            <a:r>
              <a:rPr lang="en-US" altLang="zh-CN" smtClean="0"/>
              <a:t> (4-16) </a:t>
            </a:r>
          </a:p>
          <a:p>
            <a:pPr lvl="1"/>
            <a:r>
              <a:rPr lang="zh-CN" altLang="zh-CN" smtClean="0"/>
              <a:t>由编译器调度，实际上由多个单操作指令构成一个超长指令</a:t>
            </a:r>
          </a:p>
          <a:p>
            <a:pPr lvl="1"/>
            <a:r>
              <a:rPr lang="zh-CN" altLang="zh-CN" smtClean="0"/>
              <a:t>目前比较成功的应用于</a:t>
            </a:r>
            <a:r>
              <a:rPr lang="en-US" altLang="zh-CN" smtClean="0"/>
              <a:t>DSP，</a:t>
            </a:r>
            <a:r>
              <a:rPr lang="zh-CN" altLang="zh-CN" smtClean="0"/>
              <a:t>多媒体应用</a:t>
            </a:r>
          </a:p>
          <a:p>
            <a:pPr lvl="2"/>
            <a:r>
              <a:rPr lang="en-US" altLang="zh-CN" smtClean="0"/>
              <a:t>DSA </a:t>
            </a:r>
            <a:r>
              <a:rPr lang="zh-CN" altLang="en-US" smtClean="0"/>
              <a:t>（</a:t>
            </a:r>
            <a:r>
              <a:rPr lang="en-US" altLang="zh-CN" smtClean="0"/>
              <a:t>Domain Specific Architecture</a:t>
            </a:r>
            <a:r>
              <a:rPr lang="zh-CN" altLang="en-US" smtClean="0"/>
              <a:t>）</a:t>
            </a:r>
            <a:endParaRPr lang="en-US" altLang="zh-CN" smtClean="0"/>
          </a:p>
          <a:p>
            <a:pPr lvl="1"/>
            <a:r>
              <a:rPr lang="en-US" altLang="zh-CN" smtClean="0"/>
              <a:t>1999/2000 HP</a:t>
            </a:r>
            <a:r>
              <a:rPr lang="zh-CN" altLang="zh-CN" smtClean="0"/>
              <a:t>和</a:t>
            </a:r>
            <a:r>
              <a:rPr lang="en-US" altLang="zh-CN" smtClean="0"/>
              <a:t>Intel</a:t>
            </a:r>
            <a:r>
              <a:rPr lang="zh-CN" altLang="zh-CN" smtClean="0"/>
              <a:t>达成协议共同研究</a:t>
            </a:r>
            <a:r>
              <a:rPr lang="en-US" altLang="zh-CN" smtClean="0"/>
              <a:t>VLIW</a:t>
            </a:r>
          </a:p>
          <a:p>
            <a:pPr lvl="1"/>
            <a:r>
              <a:rPr lang="en-US" altLang="zh-CN" smtClean="0"/>
              <a:t>Intel Architecture-64 (Merced/A-64) 64-bit address </a:t>
            </a:r>
          </a:p>
          <a:p>
            <a:pPr lvl="1"/>
            <a:r>
              <a:rPr lang="en-US" altLang="zh-CN" smtClean="0"/>
              <a:t>Style: “Explicitly Parallel Instruction Computer (EPIC)”</a:t>
            </a:r>
          </a:p>
          <a:p>
            <a:endParaRPr lang="zh-CN" altLang="en-US" dirty="0" smtClean="0"/>
          </a:p>
        </p:txBody>
      </p:sp>
    </p:spTree>
    <p:extLst>
      <p:ext uri="{BB962C8B-B14F-4D97-AF65-F5344CB8AC3E}">
        <p14:creationId xmlns:p14="http://schemas.microsoft.com/office/powerpoint/2010/main" val="172729142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Machine Parallelism</a:t>
            </a:r>
            <a:endParaRPr lang="zh-CN" altLang="en-US" dirty="0"/>
          </a:p>
        </p:txBody>
      </p:sp>
      <p:pic>
        <p:nvPicPr>
          <p:cNvPr id="5" name="图片 4"/>
          <p:cNvPicPr>
            <a:picLocks noChangeAspect="1"/>
          </p:cNvPicPr>
          <p:nvPr/>
        </p:nvPicPr>
        <p:blipFill>
          <a:blip r:embed="rId2"/>
          <a:stretch>
            <a:fillRect/>
          </a:stretch>
        </p:blipFill>
        <p:spPr>
          <a:xfrm>
            <a:off x="655319" y="1090895"/>
            <a:ext cx="4186646" cy="5767105"/>
          </a:xfrm>
          <a:prstGeom prst="rect">
            <a:avLst/>
          </a:prstGeom>
        </p:spPr>
      </p:pic>
      <p:pic>
        <p:nvPicPr>
          <p:cNvPr id="6" name="图片 5"/>
          <p:cNvPicPr>
            <a:picLocks noChangeAspect="1"/>
          </p:cNvPicPr>
          <p:nvPr/>
        </p:nvPicPr>
        <p:blipFill>
          <a:blip r:embed="rId3"/>
          <a:stretch>
            <a:fillRect/>
          </a:stretch>
        </p:blipFill>
        <p:spPr>
          <a:xfrm>
            <a:off x="4841965" y="1643199"/>
            <a:ext cx="3905250" cy="3467100"/>
          </a:xfrm>
          <a:prstGeom prst="rect">
            <a:avLst/>
          </a:prstGeom>
        </p:spPr>
      </p:pic>
    </p:spTree>
    <p:extLst>
      <p:ext uri="{BB962C8B-B14F-4D97-AF65-F5344CB8AC3E}">
        <p14:creationId xmlns:p14="http://schemas.microsoft.com/office/powerpoint/2010/main" val="26538123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简单的超标量流水线</a:t>
            </a:r>
            <a:endParaRPr lang="zh-CN" altLang="en-US" dirty="0"/>
          </a:p>
        </p:txBody>
      </p:sp>
      <p:pic>
        <p:nvPicPr>
          <p:cNvPr id="3" name="图片 2"/>
          <p:cNvPicPr>
            <a:picLocks noChangeAspect="1"/>
          </p:cNvPicPr>
          <p:nvPr/>
        </p:nvPicPr>
        <p:blipFill>
          <a:blip r:embed="rId2"/>
          <a:stretch>
            <a:fillRect/>
          </a:stretch>
        </p:blipFill>
        <p:spPr>
          <a:xfrm>
            <a:off x="541428" y="1586319"/>
            <a:ext cx="3211966" cy="4323331"/>
          </a:xfrm>
          <a:prstGeom prst="rect">
            <a:avLst/>
          </a:prstGeom>
        </p:spPr>
      </p:pic>
      <p:pic>
        <p:nvPicPr>
          <p:cNvPr id="4" name="图片 3"/>
          <p:cNvPicPr>
            <a:picLocks noChangeAspect="1"/>
          </p:cNvPicPr>
          <p:nvPr/>
        </p:nvPicPr>
        <p:blipFill>
          <a:blip r:embed="rId3"/>
          <a:stretch>
            <a:fillRect/>
          </a:stretch>
        </p:blipFill>
        <p:spPr>
          <a:xfrm>
            <a:off x="4610373" y="1595845"/>
            <a:ext cx="3262176" cy="3970856"/>
          </a:xfrm>
          <a:prstGeom prst="rect">
            <a:avLst/>
          </a:prstGeom>
        </p:spPr>
      </p:pic>
    </p:spTree>
    <p:extLst>
      <p:ext uri="{BB962C8B-B14F-4D97-AF65-F5344CB8AC3E}">
        <p14:creationId xmlns:p14="http://schemas.microsoft.com/office/powerpoint/2010/main" val="24143591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具有多种执行部件（流水化）</a:t>
            </a:r>
            <a:endParaRPr lang="zh-CN" altLang="en-US" dirty="0"/>
          </a:p>
        </p:txBody>
      </p:sp>
      <p:pic>
        <p:nvPicPr>
          <p:cNvPr id="3" name="图片 2"/>
          <p:cNvPicPr>
            <a:picLocks noChangeAspect="1"/>
          </p:cNvPicPr>
          <p:nvPr/>
        </p:nvPicPr>
        <p:blipFill>
          <a:blip r:embed="rId2"/>
          <a:stretch>
            <a:fillRect/>
          </a:stretch>
        </p:blipFill>
        <p:spPr>
          <a:xfrm>
            <a:off x="801325" y="1052648"/>
            <a:ext cx="3422333" cy="4696017"/>
          </a:xfrm>
          <a:prstGeom prst="rect">
            <a:avLst/>
          </a:prstGeom>
        </p:spPr>
      </p:pic>
      <p:pic>
        <p:nvPicPr>
          <p:cNvPr id="4" name="图片 3"/>
          <p:cNvPicPr>
            <a:picLocks noChangeAspect="1"/>
          </p:cNvPicPr>
          <p:nvPr/>
        </p:nvPicPr>
        <p:blipFill>
          <a:blip r:embed="rId3"/>
          <a:stretch>
            <a:fillRect/>
          </a:stretch>
        </p:blipFill>
        <p:spPr>
          <a:xfrm>
            <a:off x="4817473" y="1159464"/>
            <a:ext cx="3619500" cy="4695825"/>
          </a:xfrm>
          <a:prstGeom prst="rect">
            <a:avLst/>
          </a:prstGeom>
        </p:spPr>
      </p:pic>
    </p:spTree>
    <p:extLst>
      <p:ext uri="{BB962C8B-B14F-4D97-AF65-F5344CB8AC3E}">
        <p14:creationId xmlns:p14="http://schemas.microsoft.com/office/powerpoint/2010/main" val="385758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293688" y="206375"/>
            <a:ext cx="8350250" cy="854075"/>
          </a:xfrm>
          <a:prstGeom prst="rect">
            <a:avLst/>
          </a:prstGeom>
          <a:noFill/>
          <a:ln>
            <a:noFill/>
          </a:ln>
          <a:effectLst/>
          <a:extLst/>
        </p:spPr>
        <p:txBody>
          <a:bodyPr anchor="ctr"/>
          <a:lstStyle>
            <a:lvl1pPr>
              <a:lnSpc>
                <a:spcPct val="90000"/>
              </a:lnSpc>
              <a:spcBef>
                <a:spcPts val="1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宋体" panose="02010600030101010101" pitchFamily="2" charset="-122"/>
              </a:defRPr>
            </a:lvl1pPr>
            <a:lvl2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宋体" panose="02010600030101010101" pitchFamily="2" charset="-122"/>
              </a:defRPr>
            </a:lvl2pPr>
            <a:lvl3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宋体" panose="02010600030101010101" pitchFamily="2" charset="-122"/>
              </a:defRPr>
            </a:lvl9pPr>
          </a:lstStyle>
          <a:p>
            <a:pPr>
              <a:spcBef>
                <a:spcPct val="0"/>
              </a:spcBef>
              <a:defRPr/>
            </a:pPr>
            <a:endParaRPr lang="zh-CN" altLang="zh-CN" sz="4000" dirty="0">
              <a:solidFill>
                <a:srgbClr val="C00000"/>
              </a:solidFill>
              <a:latin typeface="微软雅黑" panose="020B0503020204020204" pitchFamily="34" charset="-122"/>
              <a:ea typeface="微软雅黑" panose="020B0503020204020204" pitchFamily="34" charset="-122"/>
              <a:cs typeface="+mj-cs"/>
            </a:endParaRPr>
          </a:p>
        </p:txBody>
      </p:sp>
      <p:sp>
        <p:nvSpPr>
          <p:cNvPr id="8089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2CCB5EE-32ED-413B-A155-A3A8DB79DFA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090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94410B-C430-40C6-98F1-CA55E3B181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zh-CN" altLang="zh-CN" sz="1200">
              <a:solidFill>
                <a:srgbClr val="898989"/>
              </a:solidFill>
            </a:endParaRPr>
          </a:p>
        </p:txBody>
      </p:sp>
      <p:sp>
        <p:nvSpPr>
          <p:cNvPr id="80902" name="标题 2"/>
          <p:cNvSpPr>
            <a:spLocks noGrp="1"/>
          </p:cNvSpPr>
          <p:nvPr>
            <p:ph type="title"/>
          </p:nvPr>
        </p:nvSpPr>
        <p:spPr/>
        <p:txBody>
          <a:bodyPr/>
          <a:lstStyle/>
          <a:p>
            <a:r>
              <a:rPr lang="zh-CN" altLang="zh-CN" dirty="0" smtClean="0"/>
              <a:t>从编译器角度看代码移动（3/</a:t>
            </a:r>
            <a:r>
              <a:rPr lang="en-US" altLang="zh-CN" dirty="0" smtClean="0"/>
              <a:t>4</a:t>
            </a:r>
            <a:r>
              <a:rPr lang="zh-CN" altLang="zh-CN" dirty="0" smtClean="0"/>
              <a:t>)</a:t>
            </a:r>
            <a:endParaRPr lang="zh-CN" altLang="en-US" dirty="0" smtClean="0"/>
          </a:p>
        </p:txBody>
      </p:sp>
      <p:sp>
        <p:nvSpPr>
          <p:cNvPr id="80903" name="内容占位符 3"/>
          <p:cNvSpPr>
            <a:spLocks noGrp="1"/>
          </p:cNvSpPr>
          <p:nvPr>
            <p:ph idx="1"/>
          </p:nvPr>
        </p:nvSpPr>
        <p:spPr/>
        <p:txBody>
          <a:bodyPr/>
          <a:lstStyle/>
          <a:p>
            <a:r>
              <a:rPr lang="zh-CN" altLang="zh-CN" dirty="0" smtClean="0"/>
              <a:t>访问存储单元时，很难判断名相关</a:t>
            </a:r>
          </a:p>
          <a:p>
            <a:pPr lvl="1"/>
            <a:r>
              <a:rPr lang="en-US" altLang="zh-CN" dirty="0" smtClean="0"/>
              <a:t>100(R4) = 20(R6)?</a:t>
            </a:r>
          </a:p>
          <a:p>
            <a:pPr lvl="1"/>
            <a:r>
              <a:rPr lang="zh-CN" altLang="zh-CN" dirty="0" smtClean="0"/>
              <a:t>不同次的循环，</a:t>
            </a:r>
            <a:r>
              <a:rPr lang="en-US" altLang="zh-CN" dirty="0" smtClean="0"/>
              <a:t>20(R6) = 20(R6)?</a:t>
            </a:r>
          </a:p>
          <a:p>
            <a:r>
              <a:rPr lang="zh-CN" altLang="zh-CN" dirty="0" smtClean="0"/>
              <a:t>我们给出的示例要求编译器知道假设</a:t>
            </a:r>
            <a:r>
              <a:rPr lang="en-US" altLang="zh-CN" dirty="0" smtClean="0"/>
              <a:t>R1</a:t>
            </a:r>
            <a:r>
              <a:rPr lang="zh-CN" altLang="zh-CN" dirty="0" smtClean="0"/>
              <a:t>不变，因此</a:t>
            </a:r>
            <a:r>
              <a:rPr lang="en-US" altLang="zh-CN" dirty="0" smtClean="0"/>
              <a:t>:</a:t>
            </a:r>
            <a:br>
              <a:rPr lang="en-US" altLang="zh-CN" dirty="0" smtClean="0"/>
            </a:br>
            <a:r>
              <a:rPr lang="en-US" altLang="zh-CN" dirty="0" smtClean="0"/>
              <a:t/>
            </a:r>
            <a:br>
              <a:rPr lang="en-US" altLang="zh-CN" dirty="0" smtClean="0"/>
            </a:br>
            <a:r>
              <a:rPr lang="en-US" altLang="zh-CN" dirty="0" smtClean="0"/>
              <a:t>    0(R1) ≠ -8(R1) ≠ -16(R1) ≠ -24(R1)</a:t>
            </a:r>
            <a:br>
              <a:rPr lang="en-US" altLang="zh-CN" dirty="0" smtClean="0"/>
            </a:br>
            <a:endParaRPr lang="en-US" altLang="zh-CN" dirty="0" smtClean="0"/>
          </a:p>
          <a:p>
            <a:pPr lvl="1"/>
            <a:r>
              <a:rPr lang="zh-CN" altLang="zh-CN" dirty="0" smtClean="0"/>
              <a:t>因此</a:t>
            </a:r>
            <a:r>
              <a:rPr lang="en-US" altLang="zh-CN" dirty="0" smtClean="0"/>
              <a:t>loads</a:t>
            </a:r>
            <a:r>
              <a:rPr lang="zh-CN" altLang="zh-CN" dirty="0" smtClean="0"/>
              <a:t>和</a:t>
            </a:r>
            <a:r>
              <a:rPr lang="en-US" altLang="zh-CN" dirty="0" smtClean="0"/>
              <a:t>stores</a:t>
            </a:r>
            <a:r>
              <a:rPr lang="zh-CN" altLang="zh-CN" dirty="0" smtClean="0"/>
              <a:t>之间相互无关可以移动</a:t>
            </a:r>
          </a:p>
          <a:p>
            <a:endParaRPr lang="zh-CN" altLang="en-US" dirty="0" smtClean="0"/>
          </a:p>
        </p:txBody>
      </p:sp>
    </p:spTree>
    <p:extLst>
      <p:ext uri="{BB962C8B-B14F-4D97-AF65-F5344CB8AC3E}">
        <p14:creationId xmlns:p14="http://schemas.microsoft.com/office/powerpoint/2010/main" val="178628677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914400" y="1039857"/>
            <a:ext cx="4738688" cy="5513753"/>
          </a:xfrm>
          <a:prstGeom prst="rect">
            <a:avLst/>
          </a:prstGeom>
        </p:spPr>
      </p:pic>
    </p:spTree>
    <p:extLst>
      <p:ext uri="{BB962C8B-B14F-4D97-AF65-F5344CB8AC3E}">
        <p14:creationId xmlns:p14="http://schemas.microsoft.com/office/powerpoint/2010/main" val="13433901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超标量流水线中的分支预测</a:t>
            </a:r>
            <a:endParaRPr lang="zh-CN" altLang="en-US" dirty="0"/>
          </a:p>
        </p:txBody>
      </p:sp>
      <p:pic>
        <p:nvPicPr>
          <p:cNvPr id="3" name="图片 2"/>
          <p:cNvPicPr>
            <a:picLocks noChangeAspect="1"/>
          </p:cNvPicPr>
          <p:nvPr/>
        </p:nvPicPr>
        <p:blipFill>
          <a:blip r:embed="rId2"/>
          <a:stretch>
            <a:fillRect/>
          </a:stretch>
        </p:blipFill>
        <p:spPr>
          <a:xfrm>
            <a:off x="254590" y="1017677"/>
            <a:ext cx="6137502" cy="5682029"/>
          </a:xfrm>
          <a:prstGeom prst="rect">
            <a:avLst/>
          </a:prstGeom>
        </p:spPr>
      </p:pic>
      <p:pic>
        <p:nvPicPr>
          <p:cNvPr id="4" name="图片 3"/>
          <p:cNvPicPr>
            <a:picLocks noChangeAspect="1"/>
          </p:cNvPicPr>
          <p:nvPr/>
        </p:nvPicPr>
        <p:blipFill>
          <a:blip r:embed="rId3"/>
          <a:stretch>
            <a:fillRect/>
          </a:stretch>
        </p:blipFill>
        <p:spPr>
          <a:xfrm>
            <a:off x="6392092" y="1389503"/>
            <a:ext cx="2510564" cy="3304418"/>
          </a:xfrm>
          <a:prstGeom prst="rect">
            <a:avLst/>
          </a:prstGeom>
        </p:spPr>
      </p:pic>
    </p:spTree>
    <p:extLst>
      <p:ext uri="{BB962C8B-B14F-4D97-AF65-F5344CB8AC3E}">
        <p14:creationId xmlns:p14="http://schemas.microsoft.com/office/powerpoint/2010/main" val="38366787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696B80-CD12-4A5E-B915-77343C6AEB0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2452"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2453"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AE8289-2ECC-4EB4-BAD7-12BC851A05C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232</a:t>
            </a:fld>
            <a:endParaRPr lang="zh-CN" altLang="zh-CN" sz="1200">
              <a:solidFill>
                <a:srgbClr val="898989"/>
              </a:solidFill>
            </a:endParaRPr>
          </a:p>
        </p:txBody>
      </p:sp>
      <p:sp>
        <p:nvSpPr>
          <p:cNvPr id="232454" name="标题 1"/>
          <p:cNvSpPr>
            <a:spLocks noGrp="1"/>
          </p:cNvSpPr>
          <p:nvPr>
            <p:ph type="title"/>
          </p:nvPr>
        </p:nvSpPr>
        <p:spPr/>
        <p:txBody>
          <a:bodyPr/>
          <a:lstStyle/>
          <a:p>
            <a:r>
              <a:rPr lang="zh-CN" altLang="zh-CN" smtClean="0"/>
              <a:t>用于多发射处理器的五种主要方法</a:t>
            </a:r>
            <a:endParaRPr lang="zh-CN" altLang="en-US" smtClean="0"/>
          </a:p>
        </p:txBody>
      </p:sp>
      <p:sp>
        <p:nvSpPr>
          <p:cNvPr id="3" name="内容占位符 2"/>
          <p:cNvSpPr>
            <a:spLocks noGrp="1"/>
          </p:cNvSpPr>
          <p:nvPr>
            <p:ph idx="1"/>
          </p:nvPr>
        </p:nvSpPr>
        <p:spPr/>
        <p:txBody>
          <a:bodyPr/>
          <a:lstStyle/>
          <a:p>
            <a:endParaRPr lang="zh-CN" altLang="en-US"/>
          </a:p>
        </p:txBody>
      </p:sp>
      <p:pic>
        <p:nvPicPr>
          <p:cNvPr id="460801" name="Picture 1"/>
          <p:cNvPicPr>
            <a:picLocks noChangeAspect="1" noChangeArrowheads="1"/>
          </p:cNvPicPr>
          <p:nvPr/>
        </p:nvPicPr>
        <p:blipFill>
          <a:blip r:embed="rId3"/>
          <a:srcRect/>
          <a:stretch>
            <a:fillRect/>
          </a:stretch>
        </p:blipFill>
        <p:spPr bwMode="auto">
          <a:xfrm>
            <a:off x="142844" y="1142984"/>
            <a:ext cx="9001156" cy="5244263"/>
          </a:xfrm>
          <a:prstGeom prst="rect">
            <a:avLst/>
          </a:prstGeom>
          <a:noFill/>
          <a:ln w="9525">
            <a:noFill/>
            <a:miter lim="800000"/>
            <a:headEnd/>
            <a:tailEnd/>
          </a:ln>
          <a:effectLst/>
        </p:spPr>
      </p:pic>
    </p:spTree>
    <p:extLst>
      <p:ext uri="{BB962C8B-B14F-4D97-AF65-F5344CB8AC3E}">
        <p14:creationId xmlns:p14="http://schemas.microsoft.com/office/powerpoint/2010/main" val="344856883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1"/>
          <p:cNvSpPr txBox="1">
            <a:spLocks noChangeArrowheads="1"/>
          </p:cNvSpPr>
          <p:nvPr/>
        </p:nvSpPr>
        <p:spPr bwMode="auto">
          <a:xfrm>
            <a:off x="0" y="161925"/>
            <a:ext cx="9829800" cy="460375"/>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3347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723CFF-9E61-46E6-BCA9-D31998CCE4F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347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347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4E9C390-2EE5-44B9-9E5E-09ED8E1E892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233</a:t>
            </a:fld>
            <a:endParaRPr lang="zh-CN" altLang="zh-CN" sz="1200">
              <a:solidFill>
                <a:srgbClr val="898989"/>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2816439208"/>
              </p:ext>
            </p:extLst>
          </p:nvPr>
        </p:nvGraphicFramePr>
        <p:xfrm>
          <a:off x="639761" y="3480932"/>
          <a:ext cx="8047038" cy="2590518"/>
        </p:xfrm>
        <a:graphic>
          <a:graphicData uri="http://schemas.openxmlformats.org/drawingml/2006/table">
            <a:tbl>
              <a:tblPr firstRow="1" bandRow="1">
                <a:tableStyleId>{5C22544A-7EE6-4342-B048-85BDC9FD1C3A}</a:tableStyleId>
              </a:tblPr>
              <a:tblGrid>
                <a:gridCol w="1944030">
                  <a:extLst>
                    <a:ext uri="{9D8B030D-6E8A-4147-A177-3AD203B41FA5}">
                      <a16:colId xmlns:a16="http://schemas.microsoft.com/office/drawing/2014/main" val="20000"/>
                    </a:ext>
                  </a:extLst>
                </a:gridCol>
                <a:gridCol w="6103008">
                  <a:extLst>
                    <a:ext uri="{9D8B030D-6E8A-4147-A177-3AD203B41FA5}">
                      <a16:colId xmlns:a16="http://schemas.microsoft.com/office/drawing/2014/main" val="20001"/>
                    </a:ext>
                  </a:extLst>
                </a:gridCol>
              </a:tblGrid>
              <a:tr h="263754">
                <a:tc>
                  <a:txBody>
                    <a:bodyPr/>
                    <a:lstStyle/>
                    <a:p>
                      <a:r>
                        <a:rPr lang="en-US" altLang="zh-CN" sz="1800" dirty="0" smtClean="0"/>
                        <a:t>Type</a:t>
                      </a:r>
                      <a:endParaRPr lang="zh-CN" altLang="en-US" sz="1800" dirty="0"/>
                    </a:p>
                  </a:txBody>
                  <a:tcPr marL="91431" marR="91431" marT="45714" marB="45714"/>
                </a:tc>
                <a:tc>
                  <a:txBody>
                    <a:bodyPr/>
                    <a:lstStyle/>
                    <a:p>
                      <a:r>
                        <a:rPr lang="en-US" altLang="zh-CN" sz="1800" dirty="0" smtClean="0"/>
                        <a:t>Pipe</a:t>
                      </a:r>
                      <a:r>
                        <a:rPr lang="en-US" altLang="zh-CN" sz="1800" baseline="0" dirty="0" smtClean="0"/>
                        <a:t> Stages</a:t>
                      </a:r>
                      <a:endParaRPr lang="zh-CN" altLang="en-US" sz="1800" dirty="0"/>
                    </a:p>
                  </a:txBody>
                  <a:tcPr marL="91431" marR="91431" marT="45714" marB="45714"/>
                </a:tc>
                <a:extLst>
                  <a:ext uri="{0D108BD9-81ED-4DB2-BD59-A6C34878D82A}">
                    <a16:rowId xmlns:a16="http://schemas.microsoft.com/office/drawing/2014/main" val="10000"/>
                  </a:ext>
                </a:extLst>
              </a:tr>
              <a:tr h="370795">
                <a:tc>
                  <a:txBody>
                    <a:bodyPr/>
                    <a:lstStyle/>
                    <a:p>
                      <a:r>
                        <a:rPr lang="en-US" altLang="zh-CN" sz="1800" dirty="0" smtClean="0"/>
                        <a:t>Int. instruction</a:t>
                      </a:r>
                      <a:endParaRPr lang="zh-CN" altLang="en-US" sz="1800" dirty="0"/>
                    </a:p>
                  </a:txBody>
                  <a:tcPr marL="91431" marR="91431" marT="45714" marB="45714"/>
                </a:tc>
                <a:tc>
                  <a:txBody>
                    <a:bodyPr/>
                    <a:lstStyle/>
                    <a:p>
                      <a:r>
                        <a:rPr lang="en-US" altLang="zh-CN" sz="1800" dirty="0" smtClean="0"/>
                        <a:t>IF</a:t>
                      </a:r>
                      <a:r>
                        <a:rPr lang="en-US" altLang="zh-CN" sz="1800" baseline="0" dirty="0" smtClean="0"/>
                        <a:t>    </a:t>
                      </a:r>
                      <a:r>
                        <a:rPr lang="en-US" altLang="zh-CN" sz="1800" dirty="0" smtClean="0"/>
                        <a:t>ID</a:t>
                      </a:r>
                      <a:r>
                        <a:rPr lang="en-US" altLang="zh-CN" sz="1800" baseline="0" dirty="0" smtClean="0"/>
                        <a:t>    </a:t>
                      </a:r>
                      <a:r>
                        <a:rPr lang="en-US" altLang="zh-CN" sz="1800" dirty="0" smtClean="0"/>
                        <a:t>EX</a:t>
                      </a:r>
                      <a:r>
                        <a:rPr lang="en-US" altLang="zh-CN" sz="1800" baseline="0" dirty="0" smtClean="0"/>
                        <a:t>    </a:t>
                      </a:r>
                      <a:r>
                        <a:rPr lang="en-US" altLang="zh-CN" sz="1800" dirty="0" smtClean="0"/>
                        <a:t>MEM</a:t>
                      </a:r>
                      <a:r>
                        <a:rPr lang="en-US" altLang="zh-CN" sz="1800" baseline="0" dirty="0" smtClean="0"/>
                        <a:t>    </a:t>
                      </a:r>
                      <a:r>
                        <a:rPr lang="en-US" altLang="zh-CN" sz="1800" dirty="0" smtClean="0"/>
                        <a:t>WB</a:t>
                      </a:r>
                      <a:endParaRPr lang="zh-CN" altLang="en-US" sz="1800" dirty="0"/>
                    </a:p>
                  </a:txBody>
                  <a:tcPr marL="91431" marR="91431" marT="45714" marB="45714"/>
                </a:tc>
                <a:extLst>
                  <a:ext uri="{0D108BD9-81ED-4DB2-BD59-A6C34878D82A}">
                    <a16:rowId xmlns:a16="http://schemas.microsoft.com/office/drawing/2014/main" val="10001"/>
                  </a:ext>
                </a:extLst>
              </a:tr>
              <a:tr h="370795">
                <a:tc>
                  <a:txBody>
                    <a:bodyPr/>
                    <a:lstStyle/>
                    <a:p>
                      <a:r>
                        <a:rPr lang="en-US" altLang="zh-CN" sz="1800" dirty="0" smtClean="0">
                          <a:solidFill>
                            <a:srgbClr val="FF0000"/>
                          </a:solidFill>
                        </a:rPr>
                        <a:t>Fp.</a:t>
                      </a:r>
                      <a:r>
                        <a:rPr lang="en-US" altLang="zh-CN" sz="1800" baseline="0" dirty="0" smtClean="0">
                          <a:solidFill>
                            <a:srgbClr val="FF0000"/>
                          </a:solidFill>
                        </a:rPr>
                        <a:t> Instruction</a:t>
                      </a:r>
                      <a:endParaRPr lang="zh-CN" altLang="en-US" sz="1800" dirty="0">
                        <a:solidFill>
                          <a:srgbClr val="FF0000"/>
                        </a:solidFill>
                      </a:endParaRPr>
                    </a:p>
                  </a:txBody>
                  <a:tcPr marL="91431" marR="91431" marT="45714" marB="45714"/>
                </a:tc>
                <a:tc>
                  <a:txBody>
                    <a:bodyPr/>
                    <a:lstStyle/>
                    <a:p>
                      <a:r>
                        <a:rPr lang="en-US" altLang="zh-CN" sz="1800" dirty="0" smtClean="0">
                          <a:solidFill>
                            <a:srgbClr val="FF0000"/>
                          </a:solidFill>
                        </a:rPr>
                        <a:t>IF    ID</a:t>
                      </a:r>
                      <a:r>
                        <a:rPr lang="en-US" altLang="zh-CN" sz="1800" baseline="0" dirty="0" smtClean="0">
                          <a:solidFill>
                            <a:srgbClr val="FF0000"/>
                          </a:solidFill>
                        </a:rPr>
                        <a:t>    EX    MEM    WB</a:t>
                      </a:r>
                    </a:p>
                  </a:txBody>
                  <a:tcPr marL="91431" marR="91431" marT="45714" marB="45714"/>
                </a:tc>
                <a:extLst>
                  <a:ext uri="{0D108BD9-81ED-4DB2-BD59-A6C34878D82A}">
                    <a16:rowId xmlns:a16="http://schemas.microsoft.com/office/drawing/2014/main" val="10002"/>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 instruction</a:t>
                      </a:r>
                      <a:endParaRPr lang="zh-CN" altLang="en-US" sz="1800" dirty="0"/>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smtClean="0"/>
                        <a:t>        </a:t>
                      </a:r>
                      <a:r>
                        <a:rPr lang="en-US" altLang="zh-CN" sz="1800" dirty="0" smtClean="0"/>
                        <a:t>IF    ID</a:t>
                      </a:r>
                      <a:r>
                        <a:rPr lang="en-US" altLang="zh-CN" sz="1800" baseline="0" dirty="0" smtClean="0"/>
                        <a:t>    EX    MEM    WB</a:t>
                      </a:r>
                    </a:p>
                  </a:txBody>
                  <a:tcPr marL="91431" marR="91431" marT="45714" marB="45714"/>
                </a:tc>
                <a:extLst>
                  <a:ext uri="{0D108BD9-81ED-4DB2-BD59-A6C34878D82A}">
                    <a16:rowId xmlns:a16="http://schemas.microsoft.com/office/drawing/2014/main" val="10003"/>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Fp. Instruction</a:t>
                      </a:r>
                      <a:endParaRPr lang="zh-CN" altLang="en-US" sz="1800" dirty="0">
                        <a:solidFill>
                          <a:srgbClr val="FF0000"/>
                        </a:solidFill>
                      </a:endParaRPr>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        IF    ID</a:t>
                      </a:r>
                      <a:r>
                        <a:rPr lang="en-US" altLang="zh-CN" sz="1800" baseline="0" dirty="0" smtClean="0">
                          <a:solidFill>
                            <a:srgbClr val="FF0000"/>
                          </a:solidFill>
                        </a:rPr>
                        <a:t>    EX    MEM    WB</a:t>
                      </a:r>
                    </a:p>
                  </a:txBody>
                  <a:tcPr marL="91431" marR="91431" marT="45714" marB="45714"/>
                </a:tc>
                <a:extLst>
                  <a:ext uri="{0D108BD9-81ED-4DB2-BD59-A6C34878D82A}">
                    <a16:rowId xmlns:a16="http://schemas.microsoft.com/office/drawing/2014/main" val="10004"/>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a:t>
                      </a:r>
                      <a:r>
                        <a:rPr lang="en-US" altLang="zh-CN" sz="1800" baseline="0" dirty="0" smtClean="0"/>
                        <a:t> Instruction</a:t>
                      </a:r>
                      <a:endParaRPr lang="zh-CN" altLang="en-US" sz="1800" dirty="0"/>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                IF    ID</a:t>
                      </a:r>
                      <a:r>
                        <a:rPr lang="en-US" altLang="zh-CN" sz="1800" baseline="0" dirty="0" smtClean="0"/>
                        <a:t>    EX    MEM    WB</a:t>
                      </a:r>
                      <a:endParaRPr lang="zh-CN" altLang="en-US" sz="1800" dirty="0"/>
                    </a:p>
                  </a:txBody>
                  <a:tcPr marL="91431" marR="91431" marT="45714" marB="45714"/>
                </a:tc>
                <a:extLst>
                  <a:ext uri="{0D108BD9-81ED-4DB2-BD59-A6C34878D82A}">
                    <a16:rowId xmlns:a16="http://schemas.microsoft.com/office/drawing/2014/main" val="10005"/>
                  </a:ext>
                </a:extLst>
              </a:tr>
              <a:tr h="3707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Fp. Instruction</a:t>
                      </a:r>
                      <a:endParaRPr lang="zh-CN" altLang="en-US" sz="1800" dirty="0">
                        <a:solidFill>
                          <a:srgbClr val="FF0000"/>
                        </a:solidFill>
                      </a:endParaRPr>
                    </a:p>
                  </a:txBody>
                  <a:tcPr marL="91431" marR="91431"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rgbClr val="FF0000"/>
                          </a:solidFill>
                        </a:rPr>
                        <a:t>                IF    ID</a:t>
                      </a:r>
                      <a:r>
                        <a:rPr lang="en-US" altLang="zh-CN" sz="1800" baseline="0" dirty="0" smtClean="0">
                          <a:solidFill>
                            <a:srgbClr val="FF0000"/>
                          </a:solidFill>
                        </a:rPr>
                        <a:t>    EX    MEM    WB</a:t>
                      </a:r>
                      <a:endParaRPr lang="zh-CN" altLang="en-US" sz="1800" dirty="0">
                        <a:solidFill>
                          <a:srgbClr val="FF0000"/>
                        </a:solidFill>
                      </a:endParaRPr>
                    </a:p>
                  </a:txBody>
                  <a:tcPr marL="91431" marR="91431" marT="45714" marB="45714"/>
                </a:tc>
                <a:extLst>
                  <a:ext uri="{0D108BD9-81ED-4DB2-BD59-A6C34878D82A}">
                    <a16:rowId xmlns:a16="http://schemas.microsoft.com/office/drawing/2014/main" val="10006"/>
                  </a:ext>
                </a:extLst>
              </a:tr>
            </a:tbl>
          </a:graphicData>
        </a:graphic>
      </p:graphicFrame>
      <p:sp>
        <p:nvSpPr>
          <p:cNvPr id="233504" name="标题 2"/>
          <p:cNvSpPr>
            <a:spLocks noGrp="1"/>
          </p:cNvSpPr>
          <p:nvPr>
            <p:ph type="title"/>
          </p:nvPr>
        </p:nvSpPr>
        <p:spPr/>
        <p:txBody>
          <a:bodyPr/>
          <a:lstStyle/>
          <a:p>
            <a:r>
              <a:rPr lang="en-US" altLang="zh-CN" dirty="0" smtClean="0"/>
              <a:t>Superscalar DLX</a:t>
            </a:r>
            <a:endParaRPr lang="zh-CN" altLang="en-US" dirty="0" smtClean="0"/>
          </a:p>
        </p:txBody>
      </p:sp>
      <p:sp>
        <p:nvSpPr>
          <p:cNvPr id="4" name="内容占位符 3"/>
          <p:cNvSpPr>
            <a:spLocks noGrp="1"/>
          </p:cNvSpPr>
          <p:nvPr>
            <p:ph idx="1"/>
          </p:nvPr>
        </p:nvSpPr>
        <p:spPr>
          <a:xfrm>
            <a:off x="457200" y="1044458"/>
            <a:ext cx="8229600" cy="2308342"/>
          </a:xfrm>
        </p:spPr>
        <p:txBody>
          <a:bodyPr>
            <a:normAutofit fontScale="62500" lnSpcReduction="20000"/>
          </a:bodyPr>
          <a:lstStyle/>
          <a:p>
            <a:r>
              <a:rPr lang="en-US" altLang="zh-CN" dirty="0" smtClean="0"/>
              <a:t>Superscalar DLX: </a:t>
            </a:r>
            <a:r>
              <a:rPr lang="zh-CN" altLang="zh-CN" dirty="0" smtClean="0"/>
              <a:t>每个时钟周期发射2条指令，</a:t>
            </a:r>
            <a:r>
              <a:rPr lang="en-US" altLang="zh-CN" dirty="0" smtClean="0"/>
              <a:t>1 </a:t>
            </a:r>
            <a:r>
              <a:rPr lang="zh-CN" altLang="zh-CN" dirty="0" smtClean="0"/>
              <a:t>条</a:t>
            </a:r>
            <a:r>
              <a:rPr lang="en-US" altLang="zh-CN" dirty="0" smtClean="0"/>
              <a:t>FP</a:t>
            </a:r>
            <a:r>
              <a:rPr lang="zh-CN" altLang="zh-CN" dirty="0" smtClean="0"/>
              <a:t>指令和一条其他指令</a:t>
            </a:r>
          </a:p>
          <a:p>
            <a:pPr lvl="1"/>
            <a:r>
              <a:rPr lang="zh-CN" altLang="zh-CN" dirty="0" smtClean="0"/>
              <a:t>每个时钟周期取64位</a:t>
            </a:r>
            <a:r>
              <a:rPr lang="en-US" altLang="zh-CN" dirty="0" smtClean="0"/>
              <a:t>; </a:t>
            </a:r>
            <a:r>
              <a:rPr lang="zh-CN" altLang="zh-CN" dirty="0" smtClean="0"/>
              <a:t>左边为</a:t>
            </a:r>
            <a:r>
              <a:rPr lang="en-US" altLang="zh-CN" dirty="0" err="1" smtClean="0"/>
              <a:t>Int</a:t>
            </a:r>
            <a:r>
              <a:rPr lang="en-US" altLang="zh-CN" dirty="0" smtClean="0"/>
              <a:t> , </a:t>
            </a:r>
            <a:r>
              <a:rPr lang="zh-CN" altLang="zh-CN" dirty="0" smtClean="0"/>
              <a:t>右边为</a:t>
            </a:r>
            <a:r>
              <a:rPr lang="en-US" altLang="zh-CN" dirty="0" smtClean="0"/>
              <a:t>FP </a:t>
            </a:r>
          </a:p>
          <a:p>
            <a:pPr lvl="1"/>
            <a:r>
              <a:rPr lang="zh-CN" altLang="zh-CN" dirty="0" smtClean="0"/>
              <a:t>只有第一条指令发射了，才能发射第二条</a:t>
            </a:r>
          </a:p>
          <a:p>
            <a:pPr lvl="1"/>
            <a:r>
              <a:rPr lang="zh-CN" altLang="zh-CN" dirty="0" smtClean="0"/>
              <a:t>需要更多的寄存器端口，因为如果两条指令中第一条指令是对</a:t>
            </a:r>
            <a:r>
              <a:rPr lang="en-US" altLang="zh-CN" dirty="0" smtClean="0"/>
              <a:t>FP</a:t>
            </a:r>
            <a:r>
              <a:rPr lang="zh-CN" altLang="zh-CN" dirty="0" smtClean="0"/>
              <a:t>的</a:t>
            </a:r>
            <a:r>
              <a:rPr lang="en-US" altLang="zh-CN" dirty="0" smtClean="0"/>
              <a:t>load</a:t>
            </a:r>
            <a:r>
              <a:rPr lang="zh-CN" altLang="zh-CN" dirty="0" smtClean="0"/>
              <a:t>操作（通过整数部件完成），另一条指令为浮点操作指令，则都会有对浮点寄存器文件的操作</a:t>
            </a:r>
            <a:endParaRPr lang="en-US" altLang="zh-CN" dirty="0" smtClean="0"/>
          </a:p>
          <a:p>
            <a:r>
              <a:rPr lang="zh-CN" altLang="zh-CN" dirty="0" smtClean="0"/>
              <a:t>原来1 </a:t>
            </a:r>
            <a:r>
              <a:rPr lang="en-US" altLang="zh-CN" dirty="0" smtClean="0"/>
              <a:t>cycle load </a:t>
            </a:r>
            <a:r>
              <a:rPr lang="zh-CN" altLang="zh-CN" dirty="0" smtClean="0"/>
              <a:t>延时在</a:t>
            </a:r>
            <a:r>
              <a:rPr lang="en-US" altLang="zh-CN" dirty="0" smtClean="0"/>
              <a:t>Superscalar</a:t>
            </a:r>
            <a:r>
              <a:rPr lang="zh-CN" altLang="zh-CN" dirty="0" smtClean="0"/>
              <a:t>中扩展为3条指令</a:t>
            </a:r>
          </a:p>
          <a:p>
            <a:endParaRPr lang="zh-CN" altLang="en-US" dirty="0"/>
          </a:p>
        </p:txBody>
      </p:sp>
    </p:spTree>
    <p:extLst>
      <p:ext uri="{BB962C8B-B14F-4D97-AF65-F5344CB8AC3E}">
        <p14:creationId xmlns:p14="http://schemas.microsoft.com/office/powerpoint/2010/main" val="217541671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1"/>
          <p:cNvSpPr txBox="1">
            <a:spLocks noChangeArrowheads="1"/>
          </p:cNvSpPr>
          <p:nvPr/>
        </p:nvSpPr>
        <p:spPr bwMode="auto">
          <a:xfrm>
            <a:off x="590550" y="207963"/>
            <a:ext cx="7924800" cy="6096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200">
              <a:solidFill>
                <a:srgbClr val="000000"/>
              </a:solidFill>
              <a:latin typeface="Calibri Light" pitchFamily="34" charset="0"/>
            </a:endParaRPr>
          </a:p>
        </p:txBody>
      </p:sp>
      <p:sp>
        <p:nvSpPr>
          <p:cNvPr id="234499" name="Rectangle 2"/>
          <p:cNvSpPr>
            <a:spLocks noChangeArrowheads="1"/>
          </p:cNvSpPr>
          <p:nvPr/>
        </p:nvSpPr>
        <p:spPr bwMode="auto">
          <a:xfrm>
            <a:off x="673100" y="1143000"/>
            <a:ext cx="8458200" cy="22352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34500" name="Rectangle 4"/>
          <p:cNvSpPr>
            <a:spLocks noChangeArrowheads="1"/>
          </p:cNvSpPr>
          <p:nvPr/>
        </p:nvSpPr>
        <p:spPr bwMode="auto">
          <a:xfrm>
            <a:off x="6018213" y="1143000"/>
            <a:ext cx="2479675" cy="638175"/>
          </a:xfrm>
          <a:prstGeom prst="rect">
            <a:avLst/>
          </a:prstGeom>
          <a:no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LD to ADDD: 1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ADDD to SD: 2 Cycles</a:t>
            </a:r>
          </a:p>
        </p:txBody>
      </p:sp>
      <p:sp>
        <p:nvSpPr>
          <p:cNvPr id="234501"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FAE6C01-DC3D-4E25-90F1-C44088B1A0D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4502"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4503"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B107C1F-7DCA-4390-9C7C-013A099E556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234</a:t>
            </a:fld>
            <a:endParaRPr lang="zh-CN" altLang="zh-CN" sz="1200">
              <a:solidFill>
                <a:srgbClr val="898989"/>
              </a:solidFill>
            </a:endParaRPr>
          </a:p>
        </p:txBody>
      </p:sp>
      <p:sp>
        <p:nvSpPr>
          <p:cNvPr id="234504" name="标题 1"/>
          <p:cNvSpPr>
            <a:spLocks noGrp="1"/>
          </p:cNvSpPr>
          <p:nvPr>
            <p:ph type="title"/>
          </p:nvPr>
        </p:nvSpPr>
        <p:spPr/>
        <p:txBody>
          <a:bodyPr>
            <a:normAutofit fontScale="90000"/>
          </a:bodyPr>
          <a:lstStyle/>
          <a:p>
            <a:r>
              <a:rPr lang="en-US" altLang="zh-CN" smtClean="0"/>
              <a:t>Review: </a:t>
            </a:r>
            <a:r>
              <a:rPr lang="zh-CN" altLang="zh-CN" smtClean="0"/>
              <a:t>具有最小</a:t>
            </a:r>
            <a:r>
              <a:rPr lang="en-US" altLang="zh-CN" smtClean="0"/>
              <a:t>stalls</a:t>
            </a:r>
            <a:r>
              <a:rPr lang="zh-CN" altLang="zh-CN" smtClean="0"/>
              <a:t>数的循环展开优化</a:t>
            </a:r>
            <a:endParaRPr lang="zh-CN" altLang="en-US" smtClean="0"/>
          </a:p>
        </p:txBody>
      </p:sp>
      <p:sp>
        <p:nvSpPr>
          <p:cNvPr id="234505" name="内容占位符 2"/>
          <p:cNvSpPr>
            <a:spLocks noGrp="1"/>
          </p:cNvSpPr>
          <p:nvPr>
            <p:ph idx="1"/>
          </p:nvPr>
        </p:nvSpPr>
        <p:spPr/>
        <p:txBody>
          <a:bodyPr>
            <a:normAutofit fontScale="62500" lnSpcReduction="20000"/>
          </a:bodyPr>
          <a:lstStyle/>
          <a:p>
            <a:pPr marL="0" indent="0">
              <a:buNone/>
            </a:pPr>
            <a:r>
              <a:rPr lang="zh-CN" altLang="zh-CN" dirty="0" smtClean="0"/>
              <a:t>1 </a:t>
            </a:r>
            <a:r>
              <a:rPr lang="en-US" altLang="zh-CN" dirty="0" smtClean="0"/>
              <a:t>Loop:	LD	F0,0(R1)</a:t>
            </a:r>
          </a:p>
          <a:p>
            <a:pPr marL="0" indent="0">
              <a:buNone/>
            </a:pPr>
            <a:r>
              <a:rPr lang="en-US" altLang="zh-CN" dirty="0" smtClean="0"/>
              <a:t>2	LD	F6,-8(R1)</a:t>
            </a:r>
          </a:p>
          <a:p>
            <a:pPr marL="0" indent="0">
              <a:buNone/>
            </a:pPr>
            <a:r>
              <a:rPr lang="en-US" altLang="zh-CN" dirty="0" smtClean="0"/>
              <a:t>3	LD	F10,-16(R1)</a:t>
            </a:r>
          </a:p>
          <a:p>
            <a:pPr marL="0" indent="0">
              <a:buNone/>
            </a:pPr>
            <a:r>
              <a:rPr lang="en-US" altLang="zh-CN" dirty="0" smtClean="0"/>
              <a:t>4	LD	F14,-24(R1)</a:t>
            </a:r>
          </a:p>
          <a:p>
            <a:pPr marL="0" indent="0">
              <a:buNone/>
            </a:pPr>
            <a:r>
              <a:rPr lang="en-US" altLang="zh-CN" dirty="0" smtClean="0"/>
              <a:t>5	ADDD	F4,F0,F2</a:t>
            </a:r>
          </a:p>
          <a:p>
            <a:pPr marL="0" indent="0">
              <a:buNone/>
            </a:pPr>
            <a:r>
              <a:rPr lang="en-US" altLang="zh-CN" dirty="0" smtClean="0"/>
              <a:t>6	ADDD	F8,F6,F2</a:t>
            </a:r>
          </a:p>
          <a:p>
            <a:pPr marL="0" indent="0">
              <a:buNone/>
            </a:pPr>
            <a:r>
              <a:rPr lang="en-US" altLang="zh-CN" dirty="0" smtClean="0"/>
              <a:t>7	ADDD	F12,F10,F2</a:t>
            </a:r>
          </a:p>
          <a:p>
            <a:pPr marL="0" indent="0">
              <a:buNone/>
            </a:pPr>
            <a:r>
              <a:rPr lang="en-US" altLang="zh-CN" dirty="0" smtClean="0"/>
              <a:t>8	ADDD	F16,F14,F2</a:t>
            </a:r>
          </a:p>
          <a:p>
            <a:pPr marL="0" indent="0">
              <a:buNone/>
            </a:pPr>
            <a:r>
              <a:rPr lang="en-US" altLang="zh-CN" dirty="0" smtClean="0"/>
              <a:t>9	SD	0(R1),F4</a:t>
            </a:r>
          </a:p>
          <a:p>
            <a:pPr marL="0" indent="0">
              <a:buNone/>
            </a:pPr>
            <a:r>
              <a:rPr lang="en-US" altLang="zh-CN" dirty="0" smtClean="0"/>
              <a:t>10	SD	-8(R1),F8</a:t>
            </a:r>
          </a:p>
          <a:p>
            <a:pPr marL="0" indent="0">
              <a:buNone/>
            </a:pPr>
            <a:r>
              <a:rPr lang="en-US" altLang="zh-CN" dirty="0" smtClean="0"/>
              <a:t>11	SUBI	R1,R1,#32</a:t>
            </a:r>
          </a:p>
          <a:p>
            <a:pPr marL="0" indent="0">
              <a:buNone/>
            </a:pPr>
            <a:r>
              <a:rPr lang="en-US" altLang="zh-CN" dirty="0" smtClean="0"/>
              <a:t>12	SD	16(R1),F12</a:t>
            </a:r>
          </a:p>
          <a:p>
            <a:pPr marL="0" indent="0">
              <a:buNone/>
            </a:pPr>
            <a:r>
              <a:rPr lang="en-US" altLang="zh-CN" dirty="0" smtClean="0"/>
              <a:t>13	BNEZ	R1,LOOP</a:t>
            </a:r>
          </a:p>
          <a:p>
            <a:pPr marL="0" indent="0">
              <a:buNone/>
            </a:pPr>
            <a:r>
              <a:rPr lang="en-US" altLang="zh-CN" dirty="0" smtClean="0"/>
              <a:t>14	SD	8(R1),F16	; 8-32 = -24</a:t>
            </a:r>
            <a:br>
              <a:rPr lang="en-US" altLang="zh-CN" dirty="0" smtClean="0"/>
            </a:br>
            <a:endParaRPr lang="en-US" altLang="zh-CN" dirty="0" smtClean="0"/>
          </a:p>
          <a:p>
            <a:pPr marL="0" indent="0">
              <a:buNone/>
            </a:pPr>
            <a:r>
              <a:rPr lang="en-US" altLang="zh-CN" dirty="0" smtClean="0"/>
              <a:t>14 clock cycles, or 3.5 per iteration</a:t>
            </a:r>
          </a:p>
          <a:p>
            <a:pPr marL="0" indent="0">
              <a:buNone/>
            </a:pPr>
            <a:endParaRPr lang="zh-CN" altLang="en-US" dirty="0" smtClean="0"/>
          </a:p>
        </p:txBody>
      </p:sp>
    </p:spTree>
    <p:extLst>
      <p:ext uri="{BB962C8B-B14F-4D97-AF65-F5344CB8AC3E}">
        <p14:creationId xmlns:p14="http://schemas.microsoft.com/office/powerpoint/2010/main" val="383598780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1"/>
          <p:cNvSpPr txBox="1">
            <a:spLocks noChangeArrowheads="1"/>
          </p:cNvSpPr>
          <p:nvPr/>
        </p:nvSpPr>
        <p:spPr bwMode="auto">
          <a:xfrm>
            <a:off x="914400" y="228600"/>
            <a:ext cx="7162800" cy="5524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200">
              <a:solidFill>
                <a:srgbClr val="000000"/>
              </a:solidFill>
              <a:latin typeface="Calibri Light" pitchFamily="34" charset="0"/>
            </a:endParaRPr>
          </a:p>
        </p:txBody>
      </p:sp>
      <p:sp>
        <p:nvSpPr>
          <p:cNvPr id="235523" name="Text Box 2"/>
          <p:cNvSpPr txBox="1">
            <a:spLocks noChangeArrowheads="1"/>
          </p:cNvSpPr>
          <p:nvPr/>
        </p:nvSpPr>
        <p:spPr bwMode="auto">
          <a:xfrm>
            <a:off x="-12700" y="806450"/>
            <a:ext cx="8089900" cy="495300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228600" algn="l"/>
                <a:tab pos="969963" algn="l"/>
                <a:tab pos="3484563" algn="l"/>
                <a:tab pos="7086600" algn="r"/>
                <a:tab pos="7315200" algn="l"/>
                <a:tab pos="8229600" algn="l"/>
                <a:tab pos="9144000" algn="l"/>
                <a:tab pos="10058400" algn="l"/>
              </a:tabLst>
            </a:pPr>
            <a:r>
              <a:rPr lang="zh-CN" altLang="zh-CN" sz="2800">
                <a:solidFill>
                  <a:srgbClr val="000000"/>
                </a:solidFill>
              </a:rPr>
              <a:t>		</a:t>
            </a:r>
            <a:endParaRPr lang="en-US" altLang="zh-CN" sz="2800">
              <a:solidFill>
                <a:srgbClr val="0563C1"/>
              </a:solidFill>
            </a:endParaRPr>
          </a:p>
        </p:txBody>
      </p:sp>
      <p:sp>
        <p:nvSpPr>
          <p:cNvPr id="2355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2DC2C5-4658-40DC-B386-93B734578D3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55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55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E505CF-47CC-4979-9648-75A1DBD88A9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235</a:t>
            </a:fld>
            <a:endParaRPr lang="zh-CN" altLang="zh-CN" sz="1200">
              <a:solidFill>
                <a:srgbClr val="898989"/>
              </a:solidFill>
            </a:endParaRPr>
          </a:p>
        </p:txBody>
      </p:sp>
      <p:sp>
        <p:nvSpPr>
          <p:cNvPr id="235527" name="标题 1"/>
          <p:cNvSpPr>
            <a:spLocks noGrp="1"/>
          </p:cNvSpPr>
          <p:nvPr>
            <p:ph type="title"/>
          </p:nvPr>
        </p:nvSpPr>
        <p:spPr>
          <a:xfrm>
            <a:off x="355600" y="193675"/>
            <a:ext cx="8280400" cy="587375"/>
          </a:xfrm>
        </p:spPr>
        <p:txBody>
          <a:bodyPr>
            <a:normAutofit fontScale="90000"/>
          </a:bodyPr>
          <a:lstStyle/>
          <a:p>
            <a:r>
              <a:rPr lang="zh-CN" altLang="zh-CN" smtClean="0">
                <a:latin typeface="Calibri Light" pitchFamily="34" charset="0"/>
              </a:rPr>
              <a:t>采用</a:t>
            </a:r>
            <a:r>
              <a:rPr lang="en-US" altLang="zh-CN" smtClean="0">
                <a:latin typeface="Calibri Light" pitchFamily="34" charset="0"/>
              </a:rPr>
              <a:t>Superscalar</a:t>
            </a:r>
            <a:r>
              <a:rPr lang="zh-CN" altLang="zh-CN" smtClean="0">
                <a:latin typeface="Calibri Light" pitchFamily="34" charset="0"/>
              </a:rPr>
              <a:t>技术的循环展开</a:t>
            </a:r>
            <a:endParaRPr lang="zh-CN" altLang="en-US" smtClean="0"/>
          </a:p>
        </p:txBody>
      </p:sp>
      <p:sp>
        <p:nvSpPr>
          <p:cNvPr id="235528" name="内容占位符 2"/>
          <p:cNvSpPr>
            <a:spLocks noGrp="1"/>
          </p:cNvSpPr>
          <p:nvPr>
            <p:ph idx="1"/>
          </p:nvPr>
        </p:nvSpPr>
        <p:spPr>
          <a:xfrm>
            <a:off x="431800" y="1156494"/>
            <a:ext cx="8280400" cy="4824412"/>
          </a:xfrm>
        </p:spPr>
        <p:txBody>
          <a:bodyPr>
            <a:normAutofit/>
          </a:bodyPr>
          <a:lstStyle/>
          <a:p>
            <a:pPr>
              <a:buNone/>
            </a:pPr>
            <a:r>
              <a:rPr lang="en-US" altLang="zh-CN" sz="1600" i="1" dirty="0"/>
              <a:t>Integer instruction </a:t>
            </a:r>
            <a:r>
              <a:rPr lang="en-US" altLang="zh-CN" sz="1600" i="1" dirty="0" smtClean="0"/>
              <a:t>                    FP instruction                         Clock cycle</a:t>
            </a:r>
          </a:p>
          <a:p>
            <a:pPr eaLnBrk="1" hangingPunct="1">
              <a:buClrTx/>
              <a:buFontTx/>
              <a:buNone/>
            </a:pPr>
            <a:r>
              <a:rPr lang="en-US" altLang="zh-CN" sz="1600" dirty="0" smtClean="0"/>
              <a:t>Loop:   LD  </a:t>
            </a:r>
            <a:r>
              <a:rPr lang="en-US" altLang="zh-CN" sz="1600" dirty="0" smtClean="0">
                <a:solidFill>
                  <a:srgbClr val="FF0000"/>
                </a:solidFill>
              </a:rPr>
              <a:t>F0</a:t>
            </a:r>
            <a:r>
              <a:rPr lang="en-US" altLang="zh-CN" sz="1600" dirty="0" smtClean="0"/>
              <a:t>,0(R1)                                                                             1</a:t>
            </a:r>
          </a:p>
          <a:p>
            <a:pPr eaLnBrk="1" hangingPunct="1">
              <a:buClrTx/>
              <a:buFontTx/>
              <a:buNone/>
            </a:pPr>
            <a:r>
              <a:rPr lang="en-US" altLang="zh-CN" sz="1600" dirty="0" smtClean="0"/>
              <a:t>            LD  F6,-8(R1)                                                                            2</a:t>
            </a:r>
          </a:p>
          <a:p>
            <a:pPr eaLnBrk="1" hangingPunct="1">
              <a:buClrTx/>
              <a:buFontTx/>
              <a:buNone/>
            </a:pPr>
            <a:r>
              <a:rPr lang="en-US" altLang="zh-CN" sz="1600" dirty="0" smtClean="0"/>
              <a:t>            LD  F10,-16(R1)</a:t>
            </a:r>
            <a:r>
              <a:rPr lang="en-US" altLang="zh-CN" sz="1600" dirty="0"/>
              <a:t> </a:t>
            </a:r>
            <a:r>
              <a:rPr lang="en-US" altLang="zh-CN" sz="1600" dirty="0" smtClean="0"/>
              <a:t>           ADDD </a:t>
            </a:r>
            <a:r>
              <a:rPr lang="en-US" altLang="zh-CN" sz="2000" dirty="0" smtClean="0">
                <a:solidFill>
                  <a:srgbClr val="0036A2"/>
                </a:solidFill>
              </a:rPr>
              <a:t>F4</a:t>
            </a:r>
            <a:r>
              <a:rPr lang="en-US" altLang="zh-CN" sz="1600" dirty="0" smtClean="0"/>
              <a:t>,</a:t>
            </a:r>
            <a:r>
              <a:rPr lang="en-US" altLang="zh-CN" sz="1600" dirty="0" smtClean="0">
                <a:solidFill>
                  <a:srgbClr val="FF0000"/>
                </a:solidFill>
              </a:rPr>
              <a:t>F0</a:t>
            </a:r>
            <a:r>
              <a:rPr lang="en-US" altLang="zh-CN" sz="1600" dirty="0" smtClean="0"/>
              <a:t>,F2                                  3</a:t>
            </a:r>
          </a:p>
          <a:p>
            <a:pPr eaLnBrk="1" hangingPunct="1">
              <a:buClrTx/>
              <a:buFontTx/>
              <a:buNone/>
            </a:pPr>
            <a:r>
              <a:rPr lang="en-US" altLang="zh-CN" sz="1600" dirty="0" smtClean="0"/>
              <a:t>            LD  F14,-24(R1)            ADDD F8,F6,F2                                   4</a:t>
            </a:r>
          </a:p>
          <a:p>
            <a:pPr eaLnBrk="1" hangingPunct="1">
              <a:buClrTx/>
              <a:buFontTx/>
              <a:buNone/>
            </a:pPr>
            <a:r>
              <a:rPr lang="en-US" altLang="zh-CN" sz="1600" dirty="0" smtClean="0"/>
              <a:t>            LD  F18,-32(R1)            ADDD F12,F10,F2                               5</a:t>
            </a:r>
          </a:p>
          <a:p>
            <a:pPr eaLnBrk="1" hangingPunct="1">
              <a:buClrTx/>
              <a:buFontTx/>
              <a:buNone/>
            </a:pPr>
            <a:r>
              <a:rPr lang="en-US" altLang="zh-CN" sz="1600" dirty="0" smtClean="0"/>
              <a:t>            SD  0(R1),</a:t>
            </a:r>
            <a:r>
              <a:rPr lang="en-US" altLang="zh-CN" sz="2000" dirty="0" smtClean="0">
                <a:solidFill>
                  <a:srgbClr val="002060"/>
                </a:solidFill>
              </a:rPr>
              <a:t>F4             </a:t>
            </a:r>
            <a:r>
              <a:rPr lang="en-US" altLang="zh-CN" sz="1600" dirty="0" smtClean="0"/>
              <a:t>ADDD F16,F14,F2                               6</a:t>
            </a:r>
          </a:p>
          <a:p>
            <a:pPr eaLnBrk="1" hangingPunct="1">
              <a:buClrTx/>
              <a:buFontTx/>
              <a:buNone/>
            </a:pPr>
            <a:r>
              <a:rPr lang="en-US" altLang="zh-CN" sz="1600" dirty="0" smtClean="0"/>
              <a:t>            SD  -8(R1),F8                ADDD F20,F18,F2                               7</a:t>
            </a:r>
          </a:p>
          <a:p>
            <a:pPr eaLnBrk="1" hangingPunct="1">
              <a:buClrTx/>
              <a:buFontTx/>
              <a:buNone/>
            </a:pPr>
            <a:r>
              <a:rPr lang="en-US" altLang="zh-CN" sz="1600" dirty="0" smtClean="0"/>
              <a:t>            SD  -16(R1),F12                                                                        8</a:t>
            </a:r>
          </a:p>
          <a:p>
            <a:pPr eaLnBrk="1" hangingPunct="1">
              <a:buClrTx/>
              <a:buFont typeface="Arial" panose="020B0604020202020204" pitchFamily="34" charset="0"/>
              <a:buNone/>
            </a:pPr>
            <a:r>
              <a:rPr lang="en-US" altLang="zh-CN" sz="1600" dirty="0" smtClean="0"/>
              <a:t>            SUBI  R1,R1,#40                                                                       9</a:t>
            </a:r>
          </a:p>
          <a:p>
            <a:pPr eaLnBrk="1" hangingPunct="1">
              <a:buClrTx/>
              <a:buFontTx/>
              <a:buNone/>
            </a:pPr>
            <a:r>
              <a:rPr lang="en-US" altLang="zh-CN" sz="1600" dirty="0" smtClean="0"/>
              <a:t>            SD  +16(R1),F16                                                                      10</a:t>
            </a:r>
          </a:p>
          <a:p>
            <a:pPr eaLnBrk="1" hangingPunct="1">
              <a:buClrTx/>
              <a:buFontTx/>
              <a:buNone/>
            </a:pPr>
            <a:r>
              <a:rPr lang="en-US" altLang="zh-CN" sz="1600" dirty="0" smtClean="0"/>
              <a:t>            BNEZ  R1,LOOP                                                                       11</a:t>
            </a:r>
          </a:p>
          <a:p>
            <a:pPr eaLnBrk="1" hangingPunct="1">
              <a:buClrTx/>
              <a:buFontTx/>
              <a:buNone/>
            </a:pPr>
            <a:r>
              <a:rPr lang="en-US" altLang="zh-CN" sz="1600" dirty="0" smtClean="0"/>
              <a:t>            SD  ＋8(R1),F20                                                                       12</a:t>
            </a:r>
          </a:p>
          <a:p>
            <a:pPr eaLnBrk="1" hangingPunct="1">
              <a:buClr>
                <a:srgbClr val="0563C1"/>
              </a:buClr>
            </a:pPr>
            <a:r>
              <a:rPr lang="zh-CN" altLang="zh-CN" sz="1600" dirty="0" smtClean="0">
                <a:solidFill>
                  <a:srgbClr val="0563C1"/>
                </a:solidFill>
              </a:rPr>
              <a:t>循环展开5次以消除延时</a:t>
            </a:r>
            <a:r>
              <a:rPr lang="en-US" altLang="zh-CN" sz="1600" dirty="0" smtClean="0">
                <a:solidFill>
                  <a:srgbClr val="0563C1"/>
                </a:solidFill>
              </a:rPr>
              <a:t> (+1 due to SS)</a:t>
            </a:r>
          </a:p>
          <a:p>
            <a:pPr eaLnBrk="1" hangingPunct="1">
              <a:buClr>
                <a:srgbClr val="0563C1"/>
              </a:buClr>
            </a:pPr>
            <a:r>
              <a:rPr lang="en-US" altLang="zh-CN" sz="1600" dirty="0" smtClean="0">
                <a:solidFill>
                  <a:srgbClr val="0563C1"/>
                </a:solidFill>
              </a:rPr>
              <a:t>12 clocks, or</a:t>
            </a:r>
            <a:r>
              <a:rPr lang="zh-CN" altLang="zh-CN" sz="1600" dirty="0" smtClean="0">
                <a:solidFill>
                  <a:srgbClr val="0563C1"/>
                </a:solidFill>
              </a:rPr>
              <a:t> 2.4 </a:t>
            </a:r>
            <a:r>
              <a:rPr lang="en-US" altLang="zh-CN" sz="1600" dirty="0" smtClean="0">
                <a:solidFill>
                  <a:srgbClr val="0563C1"/>
                </a:solidFill>
              </a:rPr>
              <a:t>clocks per iteration (1.5X)</a:t>
            </a:r>
          </a:p>
          <a:p>
            <a:endParaRPr lang="zh-CN" altLang="en-US" sz="1600" dirty="0" smtClean="0"/>
          </a:p>
        </p:txBody>
      </p:sp>
    </p:spTree>
    <p:extLst>
      <p:ext uri="{BB962C8B-B14F-4D97-AF65-F5344CB8AC3E}">
        <p14:creationId xmlns:p14="http://schemas.microsoft.com/office/powerpoint/2010/main" val="285279307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2C9234-C6ED-461A-A577-D3432ED91C5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654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654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502EF90-2D4E-498C-A479-86185991285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236</a:t>
            </a:fld>
            <a:endParaRPr lang="zh-CN" altLang="zh-CN" sz="1200">
              <a:solidFill>
                <a:srgbClr val="898989"/>
              </a:solidFill>
            </a:endParaRPr>
          </a:p>
        </p:txBody>
      </p:sp>
      <p:sp>
        <p:nvSpPr>
          <p:cNvPr id="236549" name="标题 1"/>
          <p:cNvSpPr>
            <a:spLocks noGrp="1"/>
          </p:cNvSpPr>
          <p:nvPr>
            <p:ph type="title"/>
          </p:nvPr>
        </p:nvSpPr>
        <p:spPr>
          <a:xfrm>
            <a:off x="468313" y="365125"/>
            <a:ext cx="8280400" cy="496888"/>
          </a:xfrm>
        </p:spPr>
        <p:txBody>
          <a:bodyPr>
            <a:normAutofit fontScale="90000"/>
          </a:bodyPr>
          <a:lstStyle/>
          <a:p>
            <a:r>
              <a:rPr lang="zh-CN" altLang="zh-CN" sz="3200" smtClean="0"/>
              <a:t>多发射的问题</a:t>
            </a:r>
            <a:endParaRPr lang="zh-CN" altLang="en-US" sz="3200" smtClean="0"/>
          </a:p>
        </p:txBody>
      </p:sp>
      <p:sp>
        <p:nvSpPr>
          <p:cNvPr id="236550" name="内容占位符 2"/>
          <p:cNvSpPr>
            <a:spLocks noGrp="1"/>
          </p:cNvSpPr>
          <p:nvPr>
            <p:ph idx="1"/>
          </p:nvPr>
        </p:nvSpPr>
        <p:spPr>
          <a:xfrm>
            <a:off x="395288" y="1052513"/>
            <a:ext cx="8280400" cy="5113337"/>
          </a:xfrm>
        </p:spPr>
        <p:txBody>
          <a:bodyPr/>
          <a:lstStyle/>
          <a:p>
            <a:pPr>
              <a:lnSpc>
                <a:spcPct val="100000"/>
              </a:lnSpc>
            </a:pPr>
            <a:r>
              <a:rPr lang="zh-CN" altLang="zh-CN" sz="2000" smtClean="0"/>
              <a:t>如果</a:t>
            </a:r>
            <a:r>
              <a:rPr lang="en-US" altLang="zh-CN" sz="2000" smtClean="0"/>
              <a:t>Integer</a:t>
            </a:r>
            <a:r>
              <a:rPr lang="zh-CN" altLang="zh-CN" sz="2000" smtClean="0"/>
              <a:t>和</a:t>
            </a:r>
            <a:r>
              <a:rPr lang="en-US" altLang="zh-CN" sz="2000" smtClean="0"/>
              <a:t>FP</a:t>
            </a:r>
            <a:r>
              <a:rPr lang="zh-CN" altLang="zh-CN" sz="2000" smtClean="0"/>
              <a:t>操作很容易区分组合，那么对这类程序在下列条件满足的情况下</a:t>
            </a:r>
            <a:r>
              <a:rPr lang="zh-CN" altLang="zh-CN" sz="2000" smtClean="0">
                <a:solidFill>
                  <a:srgbClr val="C00000"/>
                </a:solidFill>
              </a:rPr>
              <a:t>理想</a:t>
            </a:r>
            <a:r>
              <a:rPr lang="en-US" altLang="zh-CN" sz="2000" smtClean="0">
                <a:solidFill>
                  <a:srgbClr val="C00000"/>
                </a:solidFill>
              </a:rPr>
              <a:t>CPI= 0.5 </a:t>
            </a:r>
            <a:r>
              <a:rPr lang="en-US" altLang="zh-CN" sz="2000" smtClean="0"/>
              <a:t>:</a:t>
            </a:r>
          </a:p>
          <a:p>
            <a:pPr lvl="1">
              <a:lnSpc>
                <a:spcPct val="100000"/>
              </a:lnSpc>
            </a:pPr>
            <a:r>
              <a:rPr lang="en-US" altLang="zh-CN" sz="1800" smtClean="0"/>
              <a:t> </a:t>
            </a:r>
            <a:r>
              <a:rPr lang="zh-CN" altLang="zh-CN" sz="1800" smtClean="0"/>
              <a:t>程序中50% 为</a:t>
            </a:r>
            <a:r>
              <a:rPr lang="en-US" altLang="zh-CN" sz="1800" smtClean="0"/>
              <a:t>FP </a:t>
            </a:r>
            <a:r>
              <a:rPr lang="zh-CN" altLang="zh-CN" sz="1800" smtClean="0"/>
              <a:t>操作</a:t>
            </a:r>
          </a:p>
          <a:p>
            <a:pPr lvl="1">
              <a:lnSpc>
                <a:spcPct val="100000"/>
              </a:lnSpc>
            </a:pPr>
            <a:r>
              <a:rPr lang="zh-CN" altLang="zh-CN" sz="1800" smtClean="0"/>
              <a:t>没有任何相关</a:t>
            </a:r>
          </a:p>
          <a:p>
            <a:pPr>
              <a:lnSpc>
                <a:spcPct val="100000"/>
              </a:lnSpc>
            </a:pPr>
            <a:r>
              <a:rPr lang="zh-CN" altLang="zh-CN" sz="2000" smtClean="0"/>
              <a:t>如果在同一时刻发射的指令越多，</a:t>
            </a:r>
            <a:r>
              <a:rPr lang="zh-CN" altLang="zh-CN" sz="2000" smtClean="0">
                <a:solidFill>
                  <a:srgbClr val="C00000"/>
                </a:solidFill>
              </a:rPr>
              <a:t>译码和发射</a:t>
            </a:r>
            <a:r>
              <a:rPr lang="zh-CN" altLang="zh-CN" sz="2000" smtClean="0"/>
              <a:t>就越困难</a:t>
            </a:r>
          </a:p>
          <a:p>
            <a:pPr lvl="1">
              <a:lnSpc>
                <a:spcPct val="100000"/>
              </a:lnSpc>
            </a:pPr>
            <a:r>
              <a:rPr lang="zh-CN" altLang="zh-CN" sz="1800" smtClean="0"/>
              <a:t>即使是同一时刻发射2条</a:t>
            </a:r>
            <a:r>
              <a:rPr lang="en-US" altLang="zh-CN" sz="1800" smtClean="0"/>
              <a:t> =&gt;</a:t>
            </a:r>
            <a:r>
              <a:rPr lang="zh-CN" altLang="zh-CN" sz="1800" smtClean="0"/>
              <a:t>需检查2个操作码，6个寄存器描述符 ，检查是发射1条还是2条指令。</a:t>
            </a:r>
          </a:p>
          <a:p>
            <a:pPr>
              <a:lnSpc>
                <a:spcPct val="100000"/>
              </a:lnSpc>
            </a:pPr>
            <a:r>
              <a:rPr lang="en-US" altLang="zh-CN" sz="2000" smtClean="0">
                <a:solidFill>
                  <a:srgbClr val="C00000"/>
                </a:solidFill>
              </a:rPr>
              <a:t>VLIW</a:t>
            </a:r>
          </a:p>
          <a:p>
            <a:pPr lvl="1">
              <a:lnSpc>
                <a:spcPct val="100000"/>
              </a:lnSpc>
            </a:pPr>
            <a:r>
              <a:rPr lang="zh-CN" altLang="zh-CN" sz="1800" smtClean="0"/>
              <a:t>指令字较长可以容纳较多的操作</a:t>
            </a:r>
          </a:p>
          <a:p>
            <a:pPr lvl="1">
              <a:lnSpc>
                <a:spcPct val="100000"/>
              </a:lnSpc>
            </a:pPr>
            <a:r>
              <a:rPr lang="zh-CN" altLang="zh-CN" sz="1800" smtClean="0"/>
              <a:t>根据定义</a:t>
            </a:r>
            <a:r>
              <a:rPr lang="en-US" altLang="zh-CN" sz="1800" smtClean="0"/>
              <a:t>,VLIW</a:t>
            </a:r>
            <a:r>
              <a:rPr lang="zh-CN" altLang="zh-CN" sz="1800" smtClean="0"/>
              <a:t>中的所有操作是由编译时刻组合的，并且是相互无关的，也就是说：可以并行执行</a:t>
            </a:r>
          </a:p>
          <a:p>
            <a:pPr lvl="1">
              <a:lnSpc>
                <a:spcPct val="100000"/>
              </a:lnSpc>
            </a:pPr>
            <a:r>
              <a:rPr lang="zh-CN" altLang="zh-CN" sz="1800" smtClean="0"/>
              <a:t>例如 2 个整数操作，2个浮点操作，2个存储器引用，1个分支指令</a:t>
            </a:r>
          </a:p>
          <a:p>
            <a:pPr lvl="2">
              <a:lnSpc>
                <a:spcPct val="100000"/>
              </a:lnSpc>
            </a:pPr>
            <a:r>
              <a:rPr lang="zh-CN" altLang="zh-CN" sz="1600" smtClean="0"/>
              <a:t>每一个操作用16 到</a:t>
            </a:r>
            <a:r>
              <a:rPr lang="en-US" altLang="zh-CN" sz="1600" smtClean="0"/>
              <a:t> 24 </a:t>
            </a:r>
            <a:r>
              <a:rPr lang="zh-CN" altLang="zh-CN" sz="1600" smtClean="0"/>
              <a:t>位 表示</a:t>
            </a:r>
            <a:r>
              <a:rPr lang="en-US" altLang="zh-CN" sz="1600" smtClean="0"/>
              <a:t> =&gt; </a:t>
            </a:r>
            <a:r>
              <a:rPr lang="zh-CN" altLang="zh-CN" sz="1600" smtClean="0"/>
              <a:t>共7*16 ＝</a:t>
            </a:r>
            <a:r>
              <a:rPr lang="en-US" altLang="zh-CN" sz="1600" smtClean="0"/>
              <a:t> 112 bits </a:t>
            </a:r>
            <a:r>
              <a:rPr lang="zh-CN" altLang="zh-CN" sz="1600" smtClean="0"/>
              <a:t>到 7*24 ＝</a:t>
            </a:r>
            <a:r>
              <a:rPr lang="en-US" altLang="zh-CN" sz="1600" smtClean="0"/>
              <a:t> 168 bits wide</a:t>
            </a:r>
          </a:p>
          <a:p>
            <a:pPr lvl="1">
              <a:lnSpc>
                <a:spcPct val="100000"/>
              </a:lnSpc>
            </a:pPr>
            <a:r>
              <a:rPr lang="zh-CN" altLang="zh-CN" sz="1800" smtClean="0"/>
              <a:t>需要用编译技术调度来解决分支问题</a:t>
            </a:r>
          </a:p>
          <a:p>
            <a:pPr>
              <a:lnSpc>
                <a:spcPct val="100000"/>
              </a:lnSpc>
            </a:pPr>
            <a:endParaRPr lang="zh-CN" altLang="en-US" sz="2000" smtClean="0"/>
          </a:p>
        </p:txBody>
      </p:sp>
    </p:spTree>
    <p:extLst>
      <p:ext uri="{BB962C8B-B14F-4D97-AF65-F5344CB8AC3E}">
        <p14:creationId xmlns:p14="http://schemas.microsoft.com/office/powerpoint/2010/main" val="197184282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0" y="5047236"/>
            <a:ext cx="9036050" cy="1482571"/>
          </a:xfrm>
          <a:prstGeom prst="rect">
            <a:avLst/>
          </a:prstGeom>
          <a:noFill/>
          <a:ln w="9525">
            <a:noFill/>
            <a:round/>
            <a:headEnd/>
            <a:tailEnd/>
          </a:ln>
        </p:spPr>
        <p:txBody>
          <a:bodyPr/>
          <a:lstStyle/>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smtClean="0">
                <a:solidFill>
                  <a:srgbClr val="0563C1"/>
                </a:solidFill>
              </a:rPr>
              <a:t>Unrolled </a:t>
            </a:r>
            <a:r>
              <a:rPr lang="en-US" altLang="zh-CN" dirty="0">
                <a:solidFill>
                  <a:srgbClr val="0563C1"/>
                </a:solidFill>
              </a:rPr>
              <a:t>7 times to avoid delays</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a:solidFill>
                  <a:srgbClr val="0563C1"/>
                </a:solidFill>
              </a:rPr>
              <a:t>  7 results in 9 clocks, or 1.3 clocks per iteration (1.8X)</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dirty="0">
                <a:solidFill>
                  <a:srgbClr val="0563C1"/>
                </a:solidFill>
              </a:rPr>
              <a:t>  Average: 2.5 ops per clock, 50% efficiency</a:t>
            </a:r>
          </a:p>
          <a:p>
            <a:pPr eaLnBrk="1" hangingPunct="1">
              <a:lnSpc>
                <a:spcPct val="90000"/>
              </a:lnSpc>
              <a:spcBef>
                <a:spcPts val="1000"/>
              </a:spcBef>
              <a:buSzPct val="100000"/>
              <a:tabLst>
                <a:tab pos="0" algn="l"/>
                <a:tab pos="1541463" algn="l"/>
                <a:tab pos="3027363" algn="l"/>
                <a:tab pos="4800600" algn="l"/>
                <a:tab pos="6172200" algn="l"/>
                <a:tab pos="8113713" algn="r"/>
                <a:tab pos="8229600" algn="l"/>
                <a:tab pos="9144000" algn="l"/>
                <a:tab pos="10058400" algn="l"/>
              </a:tabLst>
            </a:pPr>
            <a:r>
              <a:rPr lang="en-US" altLang="zh-CN" sz="2800" dirty="0">
                <a:solidFill>
                  <a:srgbClr val="000000"/>
                </a:solidFill>
              </a:rPr>
              <a:t>  </a:t>
            </a:r>
            <a:r>
              <a:rPr lang="zh-CN" altLang="zh-CN" sz="2000" dirty="0">
                <a:solidFill>
                  <a:srgbClr val="000000"/>
                </a:solidFill>
              </a:rPr>
              <a:t>注: 在</a:t>
            </a:r>
            <a:r>
              <a:rPr lang="en-US" altLang="zh-CN" sz="2000" dirty="0">
                <a:solidFill>
                  <a:srgbClr val="000000"/>
                </a:solidFill>
              </a:rPr>
              <a:t>VLIW</a:t>
            </a:r>
            <a:r>
              <a:rPr lang="zh-CN" altLang="zh-CN" sz="2000" dirty="0">
                <a:solidFill>
                  <a:srgbClr val="000000"/>
                </a:solidFill>
              </a:rPr>
              <a:t>中，一条超长指令有更多的读写寄存器操作(</a:t>
            </a:r>
            <a:r>
              <a:rPr lang="en-US" altLang="zh-CN" sz="2000" dirty="0">
                <a:solidFill>
                  <a:srgbClr val="000000"/>
                </a:solidFill>
              </a:rPr>
              <a:t>15 vs. 6 in SS)</a:t>
            </a:r>
          </a:p>
        </p:txBody>
      </p:sp>
      <p:sp>
        <p:nvSpPr>
          <p:cNvPr id="237573"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F4C962-8FE3-489F-8140-E6A462F148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7574"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7575"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34143A9-D9D2-4131-9384-F9F3F5FDF98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237</a:t>
            </a:fld>
            <a:endParaRPr lang="zh-CN" altLang="zh-CN" sz="1200">
              <a:solidFill>
                <a:srgbClr val="898989"/>
              </a:solidFill>
            </a:endParaRPr>
          </a:p>
        </p:txBody>
      </p:sp>
      <p:sp>
        <p:nvSpPr>
          <p:cNvPr id="237576" name="标题 1"/>
          <p:cNvSpPr>
            <a:spLocks noGrp="1"/>
          </p:cNvSpPr>
          <p:nvPr>
            <p:ph type="title"/>
          </p:nvPr>
        </p:nvSpPr>
        <p:spPr>
          <a:xfrm>
            <a:off x="431800" y="26988"/>
            <a:ext cx="8280400" cy="904875"/>
          </a:xfrm>
        </p:spPr>
        <p:txBody>
          <a:bodyPr/>
          <a:lstStyle/>
          <a:p>
            <a:r>
              <a:rPr lang="zh-CN" altLang="zh-CN" sz="2800" dirty="0" smtClean="0">
                <a:latin typeface="Calibri Light" pitchFamily="34" charset="0"/>
              </a:rPr>
              <a:t>基于</a:t>
            </a:r>
            <a:r>
              <a:rPr lang="en-US" altLang="zh-CN" sz="2800" dirty="0" smtClean="0">
                <a:latin typeface="Calibri Light" pitchFamily="34" charset="0"/>
              </a:rPr>
              <a:t>VLIW</a:t>
            </a:r>
            <a:r>
              <a:rPr lang="zh-CN" altLang="zh-CN" sz="2800" dirty="0" smtClean="0">
                <a:latin typeface="Calibri Light" pitchFamily="34" charset="0"/>
              </a:rPr>
              <a:t>的循环展开</a:t>
            </a:r>
            <a:endParaRPr lang="zh-CN" altLang="en-US" sz="2800" dirty="0" smtClean="0"/>
          </a:p>
        </p:txBody>
      </p:sp>
      <p:sp>
        <p:nvSpPr>
          <p:cNvPr id="9" name="Rectangle 4"/>
          <p:cNvSpPr>
            <a:spLocks noChangeArrowheads="1"/>
          </p:cNvSpPr>
          <p:nvPr/>
        </p:nvSpPr>
        <p:spPr bwMode="auto">
          <a:xfrm>
            <a:off x="6246812" y="5279916"/>
            <a:ext cx="2479675" cy="638175"/>
          </a:xfrm>
          <a:prstGeom prst="rect">
            <a:avLst/>
          </a:prstGeom>
          <a:noFill/>
          <a:ln w="9525">
            <a:noFill/>
            <a:round/>
            <a:headEnd/>
            <a:tailEnd/>
          </a:ln>
        </p:spPr>
        <p:txBody>
          <a:bodyPr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FF0000"/>
                </a:solidFill>
                <a:latin typeface="Arial" pitchFamily="34" charset="0"/>
              </a:rPr>
              <a:t>LD to ADDD: 1 Cycle</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FF0000"/>
                </a:solidFill>
                <a:latin typeface="Arial" pitchFamily="34" charset="0"/>
              </a:rPr>
              <a:t>ADDD to SD: 2 Cycles</a:t>
            </a:r>
          </a:p>
        </p:txBody>
      </p:sp>
      <p:pic>
        <p:nvPicPr>
          <p:cNvPr id="2" name="图片 1"/>
          <p:cNvPicPr>
            <a:picLocks noChangeAspect="1"/>
          </p:cNvPicPr>
          <p:nvPr/>
        </p:nvPicPr>
        <p:blipFill>
          <a:blip r:embed="rId3"/>
          <a:stretch>
            <a:fillRect/>
          </a:stretch>
        </p:blipFill>
        <p:spPr>
          <a:xfrm>
            <a:off x="-7017" y="970377"/>
            <a:ext cx="9142287" cy="4094615"/>
          </a:xfrm>
          <a:prstGeom prst="rect">
            <a:avLst/>
          </a:prstGeom>
        </p:spPr>
      </p:pic>
    </p:spTree>
    <p:extLst>
      <p:ext uri="{BB962C8B-B14F-4D97-AF65-F5344CB8AC3E}">
        <p14:creationId xmlns:p14="http://schemas.microsoft.com/office/powerpoint/2010/main" val="138937480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Text Box 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5EEAC5-BBCF-4AC4-A279-2D15DE7C6C8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8596" name="Text Box 1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8597" name="Text Box 1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0744AAD-3DD0-4534-917E-BC6295CCC50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238</a:t>
            </a:fld>
            <a:endParaRPr lang="zh-CN" altLang="zh-CN" sz="1200">
              <a:solidFill>
                <a:srgbClr val="898989"/>
              </a:solidFill>
            </a:endParaRPr>
          </a:p>
        </p:txBody>
      </p:sp>
      <p:sp>
        <p:nvSpPr>
          <p:cNvPr id="238598" name="标题 1"/>
          <p:cNvSpPr>
            <a:spLocks noGrp="1"/>
          </p:cNvSpPr>
          <p:nvPr>
            <p:ph type="title"/>
          </p:nvPr>
        </p:nvSpPr>
        <p:spPr/>
        <p:txBody>
          <a:bodyPr/>
          <a:lstStyle/>
          <a:p>
            <a:r>
              <a:rPr lang="en-US" altLang="zh-CN" smtClean="0"/>
              <a:t>Trace Scheduling</a:t>
            </a:r>
            <a:endParaRPr lang="zh-CN" altLang="en-US" smtClean="0"/>
          </a:p>
        </p:txBody>
      </p:sp>
      <p:sp>
        <p:nvSpPr>
          <p:cNvPr id="238599" name="内容占位符 2"/>
          <p:cNvSpPr>
            <a:spLocks noGrp="1"/>
          </p:cNvSpPr>
          <p:nvPr>
            <p:ph idx="1"/>
          </p:nvPr>
        </p:nvSpPr>
        <p:spPr>
          <a:xfrm>
            <a:off x="457200" y="1258432"/>
            <a:ext cx="8355874" cy="5051833"/>
          </a:xfrm>
        </p:spPr>
        <p:txBody>
          <a:bodyPr>
            <a:normAutofit/>
          </a:bodyPr>
          <a:lstStyle/>
          <a:p>
            <a:r>
              <a:rPr lang="zh-CN" altLang="zh-CN" dirty="0" smtClean="0"/>
              <a:t>消除分支的一种策略</a:t>
            </a:r>
          </a:p>
          <a:p>
            <a:r>
              <a:rPr lang="zh-CN" altLang="zh-CN" dirty="0" smtClean="0"/>
              <a:t>两步：</a:t>
            </a:r>
          </a:p>
          <a:p>
            <a:pPr lvl="1"/>
            <a:r>
              <a:rPr lang="en-US" altLang="zh-CN" dirty="0" smtClean="0"/>
              <a:t>Trace Selection</a:t>
            </a:r>
          </a:p>
          <a:p>
            <a:pPr lvl="2"/>
            <a:r>
              <a:rPr lang="zh-CN" altLang="zh-CN" dirty="0" smtClean="0"/>
              <a:t>搜索可能最长的直线型代码（由一组基本块构成）（通过静态预测或</a:t>
            </a:r>
            <a:r>
              <a:rPr lang="en-US" altLang="zh-CN" dirty="0" smtClean="0"/>
              <a:t>profile</a:t>
            </a:r>
            <a:r>
              <a:rPr lang="zh-CN" altLang="zh-CN" dirty="0" smtClean="0"/>
              <a:t>技术）(</a:t>
            </a:r>
            <a:r>
              <a:rPr lang="en-US" altLang="zh-CN" dirty="0" smtClean="0"/>
              <a:t>trace) </a:t>
            </a:r>
          </a:p>
          <a:p>
            <a:pPr lvl="1"/>
            <a:r>
              <a:rPr lang="en-US" altLang="zh-CN" dirty="0" smtClean="0"/>
              <a:t>Trace Compaction</a:t>
            </a:r>
          </a:p>
          <a:p>
            <a:pPr lvl="2"/>
            <a:r>
              <a:rPr lang="zh-CN" altLang="zh-CN" dirty="0" smtClean="0"/>
              <a:t>将</a:t>
            </a:r>
            <a:r>
              <a:rPr lang="en-US" altLang="zh-CN" dirty="0" smtClean="0"/>
              <a:t>trace</a:t>
            </a:r>
            <a:r>
              <a:rPr lang="zh-CN" altLang="zh-CN" dirty="0" smtClean="0"/>
              <a:t>中的指令拼装为若干条</a:t>
            </a:r>
            <a:r>
              <a:rPr lang="en-US" altLang="zh-CN" dirty="0" smtClean="0"/>
              <a:t>VLIW </a:t>
            </a:r>
            <a:r>
              <a:rPr lang="zh-CN" altLang="zh-CN" dirty="0" smtClean="0"/>
              <a:t>指令</a:t>
            </a:r>
          </a:p>
          <a:p>
            <a:pPr lvl="2"/>
            <a:r>
              <a:rPr lang="zh-CN" altLang="zh-CN" dirty="0" smtClean="0"/>
              <a:t>需要一些保存环境的代码，以防预测错误</a:t>
            </a:r>
          </a:p>
          <a:p>
            <a:r>
              <a:rPr lang="zh-CN" altLang="zh-CN" dirty="0" smtClean="0"/>
              <a:t>由编译器撤销预测错误造成的后果（恢复寄存器的原值</a:t>
            </a:r>
            <a:r>
              <a:rPr lang="en-US" altLang="zh-CN" dirty="0" smtClean="0"/>
              <a:t>)</a:t>
            </a:r>
          </a:p>
          <a:p>
            <a:endParaRPr lang="zh-CN" altLang="en-US" dirty="0" smtClean="0"/>
          </a:p>
        </p:txBody>
      </p:sp>
      <p:grpSp>
        <p:nvGrpSpPr>
          <p:cNvPr id="238594" name="Group 3"/>
          <p:cNvGrpSpPr>
            <a:grpSpLocks/>
          </p:cNvGrpSpPr>
          <p:nvPr/>
        </p:nvGrpSpPr>
        <p:grpSpPr bwMode="auto">
          <a:xfrm>
            <a:off x="7006431" y="1140006"/>
            <a:ext cx="960437" cy="1671638"/>
            <a:chOff x="4413" y="2874"/>
            <a:chExt cx="605" cy="1053"/>
          </a:xfrm>
        </p:grpSpPr>
        <p:sp>
          <p:nvSpPr>
            <p:cNvPr id="238600" name="Line 4"/>
            <p:cNvSpPr>
              <a:spLocks noChangeShapeType="1"/>
            </p:cNvSpPr>
            <p:nvPr/>
          </p:nvSpPr>
          <p:spPr bwMode="auto">
            <a:xfrm>
              <a:off x="4554" y="2918"/>
              <a:ext cx="427" cy="343"/>
            </a:xfrm>
            <a:prstGeom prst="line">
              <a:avLst/>
            </a:prstGeom>
            <a:noFill/>
            <a:ln w="25560" cap="sq">
              <a:solidFill>
                <a:srgbClr val="000000"/>
              </a:solidFill>
              <a:miter lim="800000"/>
              <a:headEnd/>
              <a:tailEnd/>
            </a:ln>
          </p:spPr>
          <p:txBody>
            <a:bodyPr/>
            <a:lstStyle/>
            <a:p>
              <a:endParaRPr lang="zh-CN" altLang="en-US"/>
            </a:p>
          </p:txBody>
        </p:sp>
        <p:sp>
          <p:nvSpPr>
            <p:cNvPr id="238601" name="Line 5"/>
            <p:cNvSpPr>
              <a:spLocks noChangeShapeType="1"/>
            </p:cNvSpPr>
            <p:nvPr/>
          </p:nvSpPr>
          <p:spPr bwMode="auto">
            <a:xfrm flipH="1">
              <a:off x="4412" y="3104"/>
              <a:ext cx="377" cy="427"/>
            </a:xfrm>
            <a:prstGeom prst="line">
              <a:avLst/>
            </a:prstGeom>
            <a:noFill/>
            <a:ln w="25560" cap="sq">
              <a:solidFill>
                <a:srgbClr val="000000"/>
              </a:solidFill>
              <a:miter lim="800000"/>
              <a:headEnd/>
              <a:tailEnd/>
            </a:ln>
          </p:spPr>
          <p:txBody>
            <a:bodyPr/>
            <a:lstStyle/>
            <a:p>
              <a:endParaRPr lang="zh-CN" altLang="en-US"/>
            </a:p>
          </p:txBody>
        </p:sp>
        <p:sp>
          <p:nvSpPr>
            <p:cNvPr id="238602" name="Line 6"/>
            <p:cNvSpPr>
              <a:spLocks noChangeShapeType="1"/>
            </p:cNvSpPr>
            <p:nvPr/>
          </p:nvSpPr>
          <p:spPr bwMode="auto">
            <a:xfrm>
              <a:off x="4590" y="3350"/>
              <a:ext cx="427" cy="343"/>
            </a:xfrm>
            <a:prstGeom prst="line">
              <a:avLst/>
            </a:prstGeom>
            <a:noFill/>
            <a:ln w="25560" cap="sq">
              <a:solidFill>
                <a:srgbClr val="000000"/>
              </a:solidFill>
              <a:miter lim="800000"/>
              <a:headEnd/>
              <a:tailEnd/>
            </a:ln>
          </p:spPr>
          <p:txBody>
            <a:bodyPr/>
            <a:lstStyle/>
            <a:p>
              <a:endParaRPr lang="zh-CN" altLang="en-US"/>
            </a:p>
          </p:txBody>
        </p:sp>
        <p:sp>
          <p:nvSpPr>
            <p:cNvPr id="238603" name="Line 7"/>
            <p:cNvSpPr>
              <a:spLocks noChangeShapeType="1"/>
            </p:cNvSpPr>
            <p:nvPr/>
          </p:nvSpPr>
          <p:spPr bwMode="auto">
            <a:xfrm flipH="1">
              <a:off x="4412" y="3500"/>
              <a:ext cx="377" cy="427"/>
            </a:xfrm>
            <a:prstGeom prst="line">
              <a:avLst/>
            </a:prstGeom>
            <a:noFill/>
            <a:ln w="25560" cap="sq">
              <a:solidFill>
                <a:srgbClr val="000000"/>
              </a:solidFill>
              <a:miter lim="800000"/>
              <a:headEnd/>
              <a:tailEnd/>
            </a:ln>
          </p:spPr>
          <p:txBody>
            <a:bodyPr/>
            <a:lstStyle/>
            <a:p>
              <a:endParaRPr lang="zh-CN" altLang="en-US"/>
            </a:p>
          </p:txBody>
        </p:sp>
        <p:sp>
          <p:nvSpPr>
            <p:cNvPr id="238604" name="Freeform 8"/>
            <p:cNvSpPr>
              <a:spLocks/>
            </p:cNvSpPr>
            <p:nvPr/>
          </p:nvSpPr>
          <p:spPr bwMode="auto">
            <a:xfrm>
              <a:off x="4582" y="2874"/>
              <a:ext cx="276" cy="1020"/>
            </a:xfrm>
            <a:custGeom>
              <a:avLst/>
              <a:gdLst>
                <a:gd name="T0" fmla="*/ 24 w 277"/>
                <a:gd name="T1" fmla="*/ 0 h 1021"/>
                <a:gd name="T2" fmla="*/ 48 w 277"/>
                <a:gd name="T3" fmla="*/ 12 h 1021"/>
                <a:gd name="T4" fmla="*/ 72 w 277"/>
                <a:gd name="T5" fmla="*/ 36 h 1021"/>
                <a:gd name="T6" fmla="*/ 96 w 277"/>
                <a:gd name="T7" fmla="*/ 48 h 1021"/>
                <a:gd name="T8" fmla="*/ 120 w 277"/>
                <a:gd name="T9" fmla="*/ 48 h 1021"/>
                <a:gd name="T10" fmla="*/ 138 w 277"/>
                <a:gd name="T11" fmla="*/ 72 h 1021"/>
                <a:gd name="T12" fmla="*/ 138 w 277"/>
                <a:gd name="T13" fmla="*/ 72 h 1021"/>
                <a:gd name="T14" fmla="*/ 138 w 277"/>
                <a:gd name="T15" fmla="*/ 84 h 1021"/>
                <a:gd name="T16" fmla="*/ 162 w 277"/>
                <a:gd name="T17" fmla="*/ 96 h 1021"/>
                <a:gd name="T18" fmla="*/ 174 w 277"/>
                <a:gd name="T19" fmla="*/ 120 h 1021"/>
                <a:gd name="T20" fmla="*/ 198 w 277"/>
                <a:gd name="T21" fmla="*/ 132 h 1021"/>
                <a:gd name="T22" fmla="*/ 198 w 277"/>
                <a:gd name="T23" fmla="*/ 156 h 1021"/>
                <a:gd name="T24" fmla="*/ 210 w 277"/>
                <a:gd name="T25" fmla="*/ 180 h 1021"/>
                <a:gd name="T26" fmla="*/ 222 w 277"/>
                <a:gd name="T27" fmla="*/ 204 h 1021"/>
                <a:gd name="T28" fmla="*/ 222 w 277"/>
                <a:gd name="T29" fmla="*/ 228 h 1021"/>
                <a:gd name="T30" fmla="*/ 222 w 277"/>
                <a:gd name="T31" fmla="*/ 252 h 1021"/>
                <a:gd name="T32" fmla="*/ 198 w 277"/>
                <a:gd name="T33" fmla="*/ 264 h 1021"/>
                <a:gd name="T34" fmla="*/ 174 w 277"/>
                <a:gd name="T35" fmla="*/ 276 h 1021"/>
                <a:gd name="T36" fmla="*/ 174 w 277"/>
                <a:gd name="T37" fmla="*/ 300 h 1021"/>
                <a:gd name="T38" fmla="*/ 150 w 277"/>
                <a:gd name="T39" fmla="*/ 312 h 1021"/>
                <a:gd name="T40" fmla="*/ 138 w 277"/>
                <a:gd name="T41" fmla="*/ 336 h 1021"/>
                <a:gd name="T42" fmla="*/ 138 w 277"/>
                <a:gd name="T43" fmla="*/ 360 h 1021"/>
                <a:gd name="T44" fmla="*/ 138 w 277"/>
                <a:gd name="T45" fmla="*/ 372 h 1021"/>
                <a:gd name="T46" fmla="*/ 138 w 277"/>
                <a:gd name="T47" fmla="*/ 396 h 1021"/>
                <a:gd name="T48" fmla="*/ 132 w 277"/>
                <a:gd name="T49" fmla="*/ 408 h 1021"/>
                <a:gd name="T50" fmla="*/ 108 w 277"/>
                <a:gd name="T51" fmla="*/ 420 h 1021"/>
                <a:gd name="T52" fmla="*/ 108 w 277"/>
                <a:gd name="T53" fmla="*/ 444 h 1021"/>
                <a:gd name="T54" fmla="*/ 108 w 277"/>
                <a:gd name="T55" fmla="*/ 468 h 1021"/>
                <a:gd name="T56" fmla="*/ 132 w 277"/>
                <a:gd name="T57" fmla="*/ 480 h 1021"/>
                <a:gd name="T58" fmla="*/ 138 w 277"/>
                <a:gd name="T59" fmla="*/ 504 h 1021"/>
                <a:gd name="T60" fmla="*/ 138 w 277"/>
                <a:gd name="T61" fmla="*/ 510 h 1021"/>
                <a:gd name="T62" fmla="*/ 138 w 277"/>
                <a:gd name="T63" fmla="*/ 510 h 1021"/>
                <a:gd name="T64" fmla="*/ 162 w 277"/>
                <a:gd name="T65" fmla="*/ 558 h 1021"/>
                <a:gd name="T66" fmla="*/ 198 w 277"/>
                <a:gd name="T67" fmla="*/ 582 h 1021"/>
                <a:gd name="T68" fmla="*/ 210 w 277"/>
                <a:gd name="T69" fmla="*/ 606 h 1021"/>
                <a:gd name="T70" fmla="*/ 186 w 277"/>
                <a:gd name="T71" fmla="*/ 630 h 1021"/>
                <a:gd name="T72" fmla="*/ 174 w 277"/>
                <a:gd name="T73" fmla="*/ 654 h 1021"/>
                <a:gd name="T74" fmla="*/ 150 w 277"/>
                <a:gd name="T75" fmla="*/ 666 h 1021"/>
                <a:gd name="T76" fmla="*/ 138 w 277"/>
                <a:gd name="T77" fmla="*/ 690 h 1021"/>
                <a:gd name="T78" fmla="*/ 138 w 277"/>
                <a:gd name="T79" fmla="*/ 726 h 1021"/>
                <a:gd name="T80" fmla="*/ 138 w 277"/>
                <a:gd name="T81" fmla="*/ 738 h 1021"/>
                <a:gd name="T82" fmla="*/ 132 w 277"/>
                <a:gd name="T83" fmla="*/ 762 h 1021"/>
                <a:gd name="T84" fmla="*/ 120 w 277"/>
                <a:gd name="T85" fmla="*/ 786 h 1021"/>
                <a:gd name="T86" fmla="*/ 108 w 277"/>
                <a:gd name="T87" fmla="*/ 810 h 1021"/>
                <a:gd name="T88" fmla="*/ 96 w 277"/>
                <a:gd name="T89" fmla="*/ 834 h 1021"/>
                <a:gd name="T90" fmla="*/ 72 w 277"/>
                <a:gd name="T91" fmla="*/ 858 h 1021"/>
                <a:gd name="T92" fmla="*/ 60 w 277"/>
                <a:gd name="T93" fmla="*/ 882 h 1021"/>
                <a:gd name="T94" fmla="*/ 36 w 277"/>
                <a:gd name="T95" fmla="*/ 894 h 1021"/>
                <a:gd name="T96" fmla="*/ 24 w 277"/>
                <a:gd name="T97" fmla="*/ 918 h 1021"/>
                <a:gd name="T98" fmla="*/ 12 w 277"/>
                <a:gd name="T99" fmla="*/ 942 h 1021"/>
                <a:gd name="T100" fmla="*/ 0 w 277"/>
                <a:gd name="T101" fmla="*/ 966 h 10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7"/>
                <a:gd name="T154" fmla="*/ 0 h 1021"/>
                <a:gd name="T155" fmla="*/ 277 w 277"/>
                <a:gd name="T156" fmla="*/ 1021 h 10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7" h="1021">
                  <a:moveTo>
                    <a:pt x="24" y="0"/>
                  </a:moveTo>
                  <a:lnTo>
                    <a:pt x="48" y="12"/>
                  </a:lnTo>
                  <a:lnTo>
                    <a:pt x="72" y="36"/>
                  </a:lnTo>
                  <a:lnTo>
                    <a:pt x="96" y="48"/>
                  </a:lnTo>
                  <a:lnTo>
                    <a:pt x="120" y="48"/>
                  </a:lnTo>
                  <a:lnTo>
                    <a:pt x="144" y="72"/>
                  </a:lnTo>
                  <a:lnTo>
                    <a:pt x="168" y="72"/>
                  </a:lnTo>
                  <a:lnTo>
                    <a:pt x="192" y="84"/>
                  </a:lnTo>
                  <a:lnTo>
                    <a:pt x="216" y="96"/>
                  </a:lnTo>
                  <a:lnTo>
                    <a:pt x="228" y="120"/>
                  </a:lnTo>
                  <a:lnTo>
                    <a:pt x="252" y="132"/>
                  </a:lnTo>
                  <a:lnTo>
                    <a:pt x="252" y="156"/>
                  </a:lnTo>
                  <a:lnTo>
                    <a:pt x="264" y="180"/>
                  </a:lnTo>
                  <a:lnTo>
                    <a:pt x="276" y="204"/>
                  </a:lnTo>
                  <a:lnTo>
                    <a:pt x="276" y="228"/>
                  </a:lnTo>
                  <a:lnTo>
                    <a:pt x="276" y="252"/>
                  </a:lnTo>
                  <a:lnTo>
                    <a:pt x="252" y="264"/>
                  </a:lnTo>
                  <a:lnTo>
                    <a:pt x="228" y="276"/>
                  </a:lnTo>
                  <a:lnTo>
                    <a:pt x="228" y="300"/>
                  </a:lnTo>
                  <a:lnTo>
                    <a:pt x="204" y="312"/>
                  </a:lnTo>
                  <a:lnTo>
                    <a:pt x="192" y="336"/>
                  </a:lnTo>
                  <a:lnTo>
                    <a:pt x="180" y="360"/>
                  </a:lnTo>
                  <a:lnTo>
                    <a:pt x="156" y="372"/>
                  </a:lnTo>
                  <a:lnTo>
                    <a:pt x="156" y="396"/>
                  </a:lnTo>
                  <a:lnTo>
                    <a:pt x="132" y="408"/>
                  </a:lnTo>
                  <a:lnTo>
                    <a:pt x="108" y="420"/>
                  </a:lnTo>
                  <a:lnTo>
                    <a:pt x="108" y="444"/>
                  </a:lnTo>
                  <a:lnTo>
                    <a:pt x="108" y="468"/>
                  </a:lnTo>
                  <a:lnTo>
                    <a:pt x="132" y="480"/>
                  </a:lnTo>
                  <a:lnTo>
                    <a:pt x="144" y="504"/>
                  </a:lnTo>
                  <a:lnTo>
                    <a:pt x="168" y="528"/>
                  </a:lnTo>
                  <a:lnTo>
                    <a:pt x="192" y="564"/>
                  </a:lnTo>
                  <a:lnTo>
                    <a:pt x="216" y="612"/>
                  </a:lnTo>
                  <a:lnTo>
                    <a:pt x="252" y="636"/>
                  </a:lnTo>
                  <a:lnTo>
                    <a:pt x="264" y="660"/>
                  </a:lnTo>
                  <a:lnTo>
                    <a:pt x="240" y="684"/>
                  </a:lnTo>
                  <a:lnTo>
                    <a:pt x="228" y="708"/>
                  </a:lnTo>
                  <a:lnTo>
                    <a:pt x="204" y="720"/>
                  </a:lnTo>
                  <a:lnTo>
                    <a:pt x="180" y="744"/>
                  </a:lnTo>
                  <a:lnTo>
                    <a:pt x="168" y="780"/>
                  </a:lnTo>
                  <a:lnTo>
                    <a:pt x="144" y="792"/>
                  </a:lnTo>
                  <a:lnTo>
                    <a:pt x="132" y="816"/>
                  </a:lnTo>
                  <a:lnTo>
                    <a:pt x="120" y="840"/>
                  </a:lnTo>
                  <a:lnTo>
                    <a:pt x="108" y="864"/>
                  </a:lnTo>
                  <a:lnTo>
                    <a:pt x="96" y="888"/>
                  </a:lnTo>
                  <a:lnTo>
                    <a:pt x="72" y="912"/>
                  </a:lnTo>
                  <a:lnTo>
                    <a:pt x="60" y="936"/>
                  </a:lnTo>
                  <a:lnTo>
                    <a:pt x="36" y="948"/>
                  </a:lnTo>
                  <a:lnTo>
                    <a:pt x="24" y="972"/>
                  </a:lnTo>
                  <a:lnTo>
                    <a:pt x="12" y="996"/>
                  </a:lnTo>
                  <a:lnTo>
                    <a:pt x="0" y="1020"/>
                  </a:lnTo>
                </a:path>
              </a:pathLst>
            </a:custGeom>
            <a:noFill/>
            <a:ln w="25560" cap="rnd">
              <a:solidFill>
                <a:srgbClr val="0563C1"/>
              </a:solidFill>
              <a:round/>
              <a:headEnd/>
              <a:tailEnd type="triangle" w="med" len="med"/>
            </a:ln>
          </p:spPr>
          <p:txBody>
            <a:bodyPr wrap="none" anchor="ctr"/>
            <a:lstStyle/>
            <a:p>
              <a:endParaRPr lang="zh-CN" altLang="en-US"/>
            </a:p>
          </p:txBody>
        </p:sp>
      </p:grpSp>
    </p:spTree>
    <p:extLst>
      <p:ext uri="{BB962C8B-B14F-4D97-AF65-F5344CB8AC3E}">
        <p14:creationId xmlns:p14="http://schemas.microsoft.com/office/powerpoint/2010/main" val="158787914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F46421-5D0D-40C9-B164-31D26D665F1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961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962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2905949-32D5-4F14-AF8C-D831A9AE35C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239</a:t>
            </a:fld>
            <a:endParaRPr lang="zh-CN" altLang="zh-CN" sz="1200">
              <a:solidFill>
                <a:srgbClr val="898989"/>
              </a:solidFill>
            </a:endParaRPr>
          </a:p>
        </p:txBody>
      </p:sp>
      <p:sp>
        <p:nvSpPr>
          <p:cNvPr id="239621" name="标题 1"/>
          <p:cNvSpPr>
            <a:spLocks noGrp="1"/>
          </p:cNvSpPr>
          <p:nvPr>
            <p:ph type="title"/>
          </p:nvPr>
        </p:nvSpPr>
        <p:spPr/>
        <p:txBody>
          <a:bodyPr>
            <a:normAutofit fontScale="90000"/>
          </a:bodyPr>
          <a:lstStyle/>
          <a:p>
            <a:r>
              <a:rPr lang="en-US" altLang="zh-CN" smtClean="0"/>
              <a:t>HW</a:t>
            </a:r>
            <a:r>
              <a:rPr lang="zh-CN" altLang="zh-CN" smtClean="0"/>
              <a:t>推断执行</a:t>
            </a:r>
            <a:r>
              <a:rPr lang="en-US" altLang="zh-CN" smtClean="0"/>
              <a:t>(Tomasulo) vs. SW (VLIW) </a:t>
            </a:r>
            <a:r>
              <a:rPr lang="zh-CN" altLang="zh-CN" smtClean="0"/>
              <a:t>推断执行</a:t>
            </a:r>
            <a:endParaRPr lang="zh-CN" altLang="en-US" smtClean="0"/>
          </a:p>
        </p:txBody>
      </p:sp>
      <p:sp>
        <p:nvSpPr>
          <p:cNvPr id="239622" name="内容占位符 2"/>
          <p:cNvSpPr>
            <a:spLocks noGrp="1"/>
          </p:cNvSpPr>
          <p:nvPr>
            <p:ph idx="1"/>
          </p:nvPr>
        </p:nvSpPr>
        <p:spPr/>
        <p:txBody>
          <a:bodyPr/>
          <a:lstStyle/>
          <a:p>
            <a:r>
              <a:rPr lang="en-US" altLang="zh-CN" smtClean="0"/>
              <a:t>HW </a:t>
            </a:r>
            <a:r>
              <a:rPr lang="zh-CN" altLang="zh-CN" smtClean="0"/>
              <a:t>确定地址冲突</a:t>
            </a:r>
          </a:p>
          <a:p>
            <a:r>
              <a:rPr lang="en-US" altLang="zh-CN" smtClean="0"/>
              <a:t>HW </a:t>
            </a:r>
            <a:r>
              <a:rPr lang="zh-CN" altLang="zh-CN" smtClean="0"/>
              <a:t>分支预测较好，预测准确率较高</a:t>
            </a:r>
          </a:p>
          <a:p>
            <a:r>
              <a:rPr lang="en-US" altLang="zh-CN" smtClean="0"/>
              <a:t>HW </a:t>
            </a:r>
            <a:r>
              <a:rPr lang="zh-CN" altLang="zh-CN" smtClean="0"/>
              <a:t>可支持精确中断模型</a:t>
            </a:r>
          </a:p>
          <a:p>
            <a:r>
              <a:rPr lang="en-US" altLang="zh-CN" smtClean="0"/>
              <a:t>HW </a:t>
            </a:r>
            <a:r>
              <a:rPr lang="zh-CN" altLang="zh-CN" smtClean="0"/>
              <a:t>不必执行保存环境和恢复环境的指令</a:t>
            </a:r>
          </a:p>
          <a:p>
            <a:r>
              <a:rPr lang="en-US" altLang="zh-CN" smtClean="0"/>
              <a:t>SW </a:t>
            </a:r>
            <a:r>
              <a:rPr lang="zh-CN" altLang="zh-CN" smtClean="0"/>
              <a:t>推断执行比</a:t>
            </a:r>
            <a:r>
              <a:rPr lang="en-US" altLang="zh-CN" smtClean="0"/>
              <a:t>HW</a:t>
            </a:r>
            <a:r>
              <a:rPr lang="zh-CN" altLang="zh-CN" smtClean="0"/>
              <a:t>设计简单的多</a:t>
            </a:r>
          </a:p>
          <a:p>
            <a:endParaRPr lang="zh-CN" altLang="en-US" smtClean="0"/>
          </a:p>
        </p:txBody>
      </p:sp>
    </p:spTree>
    <p:extLst>
      <p:ext uri="{BB962C8B-B14F-4D97-AF65-F5344CB8AC3E}">
        <p14:creationId xmlns:p14="http://schemas.microsoft.com/office/powerpoint/2010/main" val="416407308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6098A6E-8635-43C0-9558-C6E60C42107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192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192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947F069-63AF-4AA9-84CE-595C428F24D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zh-CN" altLang="zh-CN" sz="1200">
              <a:solidFill>
                <a:srgbClr val="898989"/>
              </a:solidFill>
            </a:endParaRPr>
          </a:p>
        </p:txBody>
      </p:sp>
      <p:sp>
        <p:nvSpPr>
          <p:cNvPr id="81925" name="标题 2"/>
          <p:cNvSpPr>
            <a:spLocks noGrp="1"/>
          </p:cNvSpPr>
          <p:nvPr>
            <p:ph type="title"/>
          </p:nvPr>
        </p:nvSpPr>
        <p:spPr/>
        <p:txBody>
          <a:bodyPr/>
          <a:lstStyle/>
          <a:p>
            <a:r>
              <a:rPr lang="zh-CN" altLang="zh-CN" smtClean="0"/>
              <a:t>从编译器角度看代码移动（4/</a:t>
            </a:r>
            <a:r>
              <a:rPr lang="en-US" altLang="zh-CN" smtClean="0"/>
              <a:t>4</a:t>
            </a:r>
            <a:r>
              <a:rPr lang="zh-CN" altLang="zh-CN" smtClean="0"/>
              <a:t>)</a:t>
            </a:r>
            <a:endParaRPr lang="zh-CN" altLang="en-US" smtClean="0"/>
          </a:p>
        </p:txBody>
      </p:sp>
      <p:sp>
        <p:nvSpPr>
          <p:cNvPr id="4" name="内容占位符 3"/>
          <p:cNvSpPr>
            <a:spLocks noGrp="1"/>
          </p:cNvSpPr>
          <p:nvPr>
            <p:ph idx="1"/>
          </p:nvPr>
        </p:nvSpPr>
        <p:spPr/>
        <p:txBody>
          <a:bodyPr>
            <a:normAutofit fontScale="85000" lnSpcReduction="10000"/>
          </a:bodyPr>
          <a:lstStyle/>
          <a:p>
            <a:r>
              <a:rPr lang="zh-CN" altLang="zh-CN" dirty="0" smtClean="0"/>
              <a:t>最后一种相关称为控制相关(</a:t>
            </a:r>
            <a:r>
              <a:rPr lang="en-US" altLang="zh-CN" dirty="0" smtClean="0"/>
              <a:t> control dependence)</a:t>
            </a:r>
          </a:p>
          <a:p>
            <a:r>
              <a:rPr lang="en-US" altLang="zh-CN" dirty="0" smtClean="0"/>
              <a:t>   Example</a:t>
            </a:r>
          </a:p>
          <a:p>
            <a:r>
              <a:rPr lang="en-US" altLang="zh-CN" dirty="0" smtClean="0"/>
              <a:t>          if p1 {S1;};</a:t>
            </a:r>
          </a:p>
          <a:p>
            <a:r>
              <a:rPr lang="en-US" altLang="zh-CN" dirty="0" smtClean="0"/>
              <a:t>          if p2 {S2;};</a:t>
            </a:r>
          </a:p>
          <a:p>
            <a:r>
              <a:rPr lang="en-US" altLang="zh-CN" dirty="0" smtClean="0"/>
              <a:t> S1 </a:t>
            </a:r>
            <a:r>
              <a:rPr lang="zh-CN" altLang="zh-CN" dirty="0" smtClean="0"/>
              <a:t>依赖于</a:t>
            </a:r>
            <a:r>
              <a:rPr lang="en-US" altLang="zh-CN" dirty="0" smtClean="0"/>
              <a:t>P1</a:t>
            </a:r>
            <a:r>
              <a:rPr lang="zh-CN" altLang="zh-CN" dirty="0" smtClean="0"/>
              <a:t>的测试结果，</a:t>
            </a:r>
            <a:r>
              <a:rPr lang="en-US" altLang="zh-CN" dirty="0" smtClean="0"/>
              <a:t>S2</a:t>
            </a:r>
            <a:r>
              <a:rPr lang="zh-CN" altLang="zh-CN" dirty="0" smtClean="0"/>
              <a:t>依赖于</a:t>
            </a:r>
            <a:r>
              <a:rPr lang="en-US" altLang="zh-CN" dirty="0" smtClean="0"/>
              <a:t>P2</a:t>
            </a:r>
            <a:r>
              <a:rPr lang="zh-CN" altLang="zh-CN" dirty="0" smtClean="0"/>
              <a:t>的测试。</a:t>
            </a:r>
            <a:endParaRPr lang="en-US" altLang="zh-CN" dirty="0" smtClean="0"/>
          </a:p>
          <a:p>
            <a:r>
              <a:rPr lang="zh-CN" altLang="zh-CN" dirty="0" smtClean="0"/>
              <a:t>处理控制相关的原则：</a:t>
            </a:r>
          </a:p>
          <a:p>
            <a:pPr lvl="1"/>
            <a:r>
              <a:rPr lang="zh-CN" altLang="zh-CN" dirty="0" smtClean="0"/>
              <a:t>受分支指令控制的指令，不能移到控制指令之前，以免该指令的执行不在分支指令的控制范围</a:t>
            </a:r>
            <a:r>
              <a:rPr lang="en-US" altLang="zh-CN" dirty="0" smtClean="0"/>
              <a:t>.</a:t>
            </a:r>
          </a:p>
          <a:p>
            <a:pPr lvl="1"/>
            <a:r>
              <a:rPr lang="zh-CN" altLang="zh-CN" dirty="0" smtClean="0"/>
              <a:t>不受分支指令控制的指令，不能移到控制指令之后，以免该指令的执行受分支指令的控制</a:t>
            </a:r>
            <a:r>
              <a:rPr lang="en-US" altLang="zh-CN" dirty="0" smtClean="0"/>
              <a:t>.  </a:t>
            </a:r>
          </a:p>
          <a:p>
            <a:r>
              <a:rPr lang="zh-CN" altLang="zh-CN" dirty="0" smtClean="0"/>
              <a:t>减少控制相关可以提高指令的并行性</a:t>
            </a:r>
          </a:p>
          <a:p>
            <a:endParaRPr lang="zh-CN" altLang="en-US" dirty="0"/>
          </a:p>
        </p:txBody>
      </p:sp>
    </p:spTree>
    <p:extLst>
      <p:ext uri="{BB962C8B-B14F-4D97-AF65-F5344CB8AC3E}">
        <p14:creationId xmlns:p14="http://schemas.microsoft.com/office/powerpoint/2010/main" val="35059865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1"/>
          <p:cNvSpPr txBox="1">
            <a:spLocks noChangeArrowheads="1"/>
          </p:cNvSpPr>
          <p:nvPr/>
        </p:nvSpPr>
        <p:spPr bwMode="auto">
          <a:xfrm>
            <a:off x="990600" y="371475"/>
            <a:ext cx="7162800" cy="5334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a:solidFill>
                <a:srgbClr val="000000"/>
              </a:solidFill>
              <a:latin typeface="Calibri Light" pitchFamily="34" charset="0"/>
            </a:endParaRPr>
          </a:p>
        </p:txBody>
      </p:sp>
      <p:sp>
        <p:nvSpPr>
          <p:cNvPr id="24064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8FFADB-904E-48CE-BE16-BD02DB7A09C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064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064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54FBDF-0406-46B8-B06C-F4A108192D2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240</a:t>
            </a:fld>
            <a:endParaRPr lang="zh-CN" altLang="zh-CN" sz="1200">
              <a:solidFill>
                <a:srgbClr val="898989"/>
              </a:solidFill>
            </a:endParaRPr>
          </a:p>
        </p:txBody>
      </p:sp>
      <p:sp>
        <p:nvSpPr>
          <p:cNvPr id="240646" name="标题 1"/>
          <p:cNvSpPr>
            <a:spLocks noGrp="1"/>
          </p:cNvSpPr>
          <p:nvPr>
            <p:ph type="title"/>
          </p:nvPr>
        </p:nvSpPr>
        <p:spPr/>
        <p:txBody>
          <a:bodyPr/>
          <a:lstStyle/>
          <a:p>
            <a:r>
              <a:rPr lang="en-US" altLang="zh-CN" smtClean="0"/>
              <a:t>Superscalar vs. VLIW</a:t>
            </a:r>
            <a:endParaRPr lang="zh-CN" altLang="en-US" smtClean="0"/>
          </a:p>
        </p:txBody>
      </p:sp>
      <p:sp>
        <p:nvSpPr>
          <p:cNvPr id="240647" name="内容占位符 2"/>
          <p:cNvSpPr>
            <a:spLocks noGrp="1"/>
          </p:cNvSpPr>
          <p:nvPr>
            <p:ph idx="1"/>
          </p:nvPr>
        </p:nvSpPr>
        <p:spPr/>
        <p:txBody>
          <a:bodyPr/>
          <a:lstStyle/>
          <a:p>
            <a:r>
              <a:rPr lang="en-US" altLang="zh-CN" smtClean="0"/>
              <a:t>Superscalar</a:t>
            </a:r>
          </a:p>
          <a:p>
            <a:pPr lvl="1"/>
            <a:r>
              <a:rPr lang="zh-CN" altLang="zh-CN" smtClean="0"/>
              <a:t>代码量较小</a:t>
            </a:r>
          </a:p>
          <a:p>
            <a:pPr lvl="1"/>
            <a:r>
              <a:rPr lang="zh-CN" altLang="zh-CN" smtClean="0"/>
              <a:t>二进制兼容性好</a:t>
            </a:r>
          </a:p>
          <a:p>
            <a:r>
              <a:rPr lang="en-US" altLang="zh-CN" smtClean="0"/>
              <a:t>VLIW</a:t>
            </a:r>
          </a:p>
          <a:p>
            <a:pPr lvl="1"/>
            <a:r>
              <a:rPr lang="zh-CN" altLang="zh-CN" smtClean="0"/>
              <a:t>译码、发射指令的硬件设计简单</a:t>
            </a:r>
          </a:p>
          <a:p>
            <a:pPr lvl="1"/>
            <a:r>
              <a:rPr lang="zh-CN" altLang="zh-CN" smtClean="0"/>
              <a:t>更多的寄存器，一般使用多个寄存器文件而不是多端口寄存器文件</a:t>
            </a:r>
          </a:p>
          <a:p>
            <a:endParaRPr lang="zh-CN" altLang="en-US" smtClean="0"/>
          </a:p>
        </p:txBody>
      </p:sp>
    </p:spTree>
    <p:extLst>
      <p:ext uri="{BB962C8B-B14F-4D97-AF65-F5344CB8AC3E}">
        <p14:creationId xmlns:p14="http://schemas.microsoft.com/office/powerpoint/2010/main" val="225442946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D483A77-BE76-44C8-BD86-BBC135E72B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166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166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CB78EE-D78F-4C85-958C-91F3A6120D9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241</a:t>
            </a:fld>
            <a:endParaRPr lang="zh-CN" altLang="zh-CN" sz="1200">
              <a:solidFill>
                <a:srgbClr val="898989"/>
              </a:solidFill>
            </a:endParaRPr>
          </a:p>
        </p:txBody>
      </p:sp>
      <p:sp>
        <p:nvSpPr>
          <p:cNvPr id="241669" name="标题 1"/>
          <p:cNvSpPr>
            <a:spLocks noGrp="1"/>
          </p:cNvSpPr>
          <p:nvPr>
            <p:ph type="title"/>
          </p:nvPr>
        </p:nvSpPr>
        <p:spPr/>
        <p:txBody>
          <a:bodyPr/>
          <a:lstStyle/>
          <a:p>
            <a:r>
              <a:rPr lang="en-US" altLang="zh-CN" smtClean="0"/>
              <a:t>Superscalar </a:t>
            </a:r>
            <a:r>
              <a:rPr lang="zh-CN" altLang="zh-CN" smtClean="0"/>
              <a:t>的动态调度（1/2）</a:t>
            </a:r>
            <a:endParaRPr lang="zh-CN" altLang="en-US" smtClean="0"/>
          </a:p>
        </p:txBody>
      </p:sp>
      <p:sp>
        <p:nvSpPr>
          <p:cNvPr id="241670" name="内容占位符 2"/>
          <p:cNvSpPr>
            <a:spLocks noGrp="1"/>
          </p:cNvSpPr>
          <p:nvPr>
            <p:ph idx="1"/>
          </p:nvPr>
        </p:nvSpPr>
        <p:spPr/>
        <p:txBody>
          <a:bodyPr/>
          <a:lstStyle/>
          <a:p>
            <a:r>
              <a:rPr lang="zh-CN" altLang="zh-CN" smtClean="0"/>
              <a:t>静态调度的缺陷：</a:t>
            </a:r>
          </a:p>
          <a:p>
            <a:pPr lvl="1"/>
            <a:r>
              <a:rPr lang="zh-CN" altLang="zh-CN" smtClean="0"/>
              <a:t>有相关就停止发射</a:t>
            </a:r>
          </a:p>
          <a:p>
            <a:pPr lvl="1"/>
            <a:r>
              <a:rPr lang="zh-CN" altLang="zh-CN" smtClean="0"/>
              <a:t>基于原来</a:t>
            </a:r>
            <a:r>
              <a:rPr lang="en-US" altLang="zh-CN" smtClean="0"/>
              <a:t>Superscalar</a:t>
            </a:r>
            <a:r>
              <a:rPr lang="zh-CN" altLang="zh-CN" smtClean="0"/>
              <a:t>的代码生成器所生成的代码可能在新的</a:t>
            </a:r>
            <a:r>
              <a:rPr lang="en-US" altLang="zh-CN" smtClean="0"/>
              <a:t>Superscalar</a:t>
            </a:r>
            <a:r>
              <a:rPr lang="zh-CN" altLang="zh-CN" smtClean="0"/>
              <a:t>上运行效率较差，代码与</a:t>
            </a:r>
            <a:r>
              <a:rPr lang="en-US" altLang="zh-CN" smtClean="0"/>
              <a:t>superscalar</a:t>
            </a:r>
            <a:r>
              <a:rPr lang="zh-CN" altLang="zh-CN" smtClean="0"/>
              <a:t>的结构有关</a:t>
            </a:r>
          </a:p>
          <a:p>
            <a:endParaRPr lang="zh-CN" altLang="en-US" smtClean="0"/>
          </a:p>
        </p:txBody>
      </p:sp>
    </p:spTree>
    <p:extLst>
      <p:ext uri="{BB962C8B-B14F-4D97-AF65-F5344CB8AC3E}">
        <p14:creationId xmlns:p14="http://schemas.microsoft.com/office/powerpoint/2010/main" val="2411846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3E3AE29-E25C-4E4A-B80E-57E0D8E9F17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26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26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F76A888-CA9D-46BA-90AA-131E1102D18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242</a:t>
            </a:fld>
            <a:endParaRPr lang="zh-CN" altLang="zh-CN" sz="1200">
              <a:solidFill>
                <a:srgbClr val="898989"/>
              </a:solidFill>
            </a:endParaRPr>
          </a:p>
        </p:txBody>
      </p:sp>
      <p:sp>
        <p:nvSpPr>
          <p:cNvPr id="242693" name="标题 1"/>
          <p:cNvSpPr>
            <a:spLocks noGrp="1"/>
          </p:cNvSpPr>
          <p:nvPr>
            <p:ph type="title"/>
          </p:nvPr>
        </p:nvSpPr>
        <p:spPr/>
        <p:txBody>
          <a:bodyPr/>
          <a:lstStyle/>
          <a:p>
            <a:r>
              <a:rPr lang="en-US" altLang="zh-CN" smtClean="0"/>
              <a:t>Superscalar </a:t>
            </a:r>
            <a:r>
              <a:rPr lang="zh-CN" altLang="zh-CN" smtClean="0"/>
              <a:t>的动态调度（2/2）</a:t>
            </a:r>
            <a:endParaRPr lang="zh-CN" altLang="en-US" smtClean="0"/>
          </a:p>
        </p:txBody>
      </p:sp>
      <p:sp>
        <p:nvSpPr>
          <p:cNvPr id="242694" name="内容占位符 2"/>
          <p:cNvSpPr>
            <a:spLocks noGrp="1"/>
          </p:cNvSpPr>
          <p:nvPr>
            <p:ph idx="1"/>
          </p:nvPr>
        </p:nvSpPr>
        <p:spPr/>
        <p:txBody>
          <a:bodyPr>
            <a:normAutofit fontScale="77500" lnSpcReduction="20000"/>
          </a:bodyPr>
          <a:lstStyle/>
          <a:p>
            <a:r>
              <a:rPr lang="zh-CN" altLang="zh-CN" dirty="0" smtClean="0"/>
              <a:t>用</a:t>
            </a:r>
            <a:r>
              <a:rPr lang="en-US" altLang="zh-CN" dirty="0" err="1" smtClean="0"/>
              <a:t>Tomasulo</a:t>
            </a:r>
            <a:r>
              <a:rPr lang="zh-CN" altLang="zh-CN" dirty="0" smtClean="0"/>
              <a:t>如何发射两条指令并保持指令序</a:t>
            </a:r>
          </a:p>
          <a:p>
            <a:pPr lvl="1"/>
            <a:r>
              <a:rPr lang="zh-CN" altLang="zh-CN" dirty="0" smtClean="0"/>
              <a:t>假设有</a:t>
            </a:r>
            <a:r>
              <a:rPr lang="en-US" altLang="zh-CN" dirty="0" smtClean="0"/>
              <a:t>1 </a:t>
            </a:r>
            <a:r>
              <a:rPr lang="zh-CN" altLang="zh-CN" dirty="0" smtClean="0"/>
              <a:t>浮点操作，1个整数操作</a:t>
            </a:r>
          </a:p>
          <a:p>
            <a:pPr lvl="1"/>
            <a:r>
              <a:rPr lang="en-US" altLang="zh-CN" dirty="0" err="1" smtClean="0"/>
              <a:t>Tomasulo</a:t>
            </a:r>
            <a:r>
              <a:rPr lang="zh-CN" altLang="zh-CN" dirty="0" smtClean="0"/>
              <a:t>控制器一个控制整型操作的发射，一个控制浮点型操作的发射</a:t>
            </a:r>
          </a:p>
          <a:p>
            <a:r>
              <a:rPr lang="zh-CN" altLang="zh-CN" dirty="0" smtClean="0"/>
              <a:t>如果每个周期发射两条不同的指令，比较容易保持指令序（整型类操作序，浮点类操作序）</a:t>
            </a:r>
          </a:p>
          <a:p>
            <a:r>
              <a:rPr lang="zh-CN" altLang="zh-CN" dirty="0" smtClean="0"/>
              <a:t>现在只有</a:t>
            </a:r>
            <a:r>
              <a:rPr lang="en-US" altLang="zh-CN" dirty="0" smtClean="0"/>
              <a:t>FP</a:t>
            </a:r>
            <a:r>
              <a:rPr lang="zh-CN" altLang="zh-CN" dirty="0" smtClean="0"/>
              <a:t>的</a:t>
            </a:r>
            <a:r>
              <a:rPr lang="en-US" altLang="zh-CN" dirty="0" smtClean="0"/>
              <a:t>Loads</a:t>
            </a:r>
            <a:r>
              <a:rPr lang="zh-CN" altLang="zh-CN" dirty="0" smtClean="0"/>
              <a:t>操作可能会引起整型操作发射和浮点操作发射的相关</a:t>
            </a:r>
          </a:p>
          <a:p>
            <a:r>
              <a:rPr lang="zh-CN" altLang="zh-CN" dirty="0" smtClean="0"/>
              <a:t>存储器引用问题：</a:t>
            </a:r>
          </a:p>
          <a:p>
            <a:pPr lvl="1"/>
            <a:r>
              <a:rPr lang="zh-CN" altLang="zh-CN" dirty="0" smtClean="0"/>
              <a:t>将</a:t>
            </a:r>
            <a:r>
              <a:rPr lang="en-US" altLang="zh-CN" dirty="0" smtClean="0"/>
              <a:t>load</a:t>
            </a:r>
            <a:r>
              <a:rPr lang="zh-CN" altLang="zh-CN" dirty="0" smtClean="0"/>
              <a:t>的保留站组织成队列方式，操作数必须按指令序读取</a:t>
            </a:r>
          </a:p>
          <a:p>
            <a:pPr lvl="1"/>
            <a:r>
              <a:rPr lang="en-US" altLang="zh-CN" dirty="0" smtClean="0"/>
              <a:t>Load</a:t>
            </a:r>
            <a:r>
              <a:rPr lang="zh-CN" altLang="zh-CN" dirty="0" smtClean="0"/>
              <a:t>操作时检测</a:t>
            </a:r>
            <a:r>
              <a:rPr lang="en-US" altLang="zh-CN" dirty="0" smtClean="0"/>
              <a:t>Store</a:t>
            </a:r>
            <a:r>
              <a:rPr lang="zh-CN" altLang="zh-CN" dirty="0" smtClean="0"/>
              <a:t>队列中</a:t>
            </a:r>
            <a:r>
              <a:rPr lang="en-US" altLang="zh-CN" dirty="0" smtClean="0"/>
              <a:t>Store</a:t>
            </a:r>
            <a:r>
              <a:rPr lang="zh-CN" altLang="zh-CN" dirty="0" smtClean="0"/>
              <a:t>的地址以防止</a:t>
            </a:r>
            <a:r>
              <a:rPr lang="en-US" altLang="zh-CN" dirty="0" smtClean="0"/>
              <a:t>RAW</a:t>
            </a:r>
            <a:r>
              <a:rPr lang="zh-CN" altLang="zh-CN" dirty="0" smtClean="0"/>
              <a:t>冲突</a:t>
            </a:r>
          </a:p>
          <a:p>
            <a:pPr lvl="1"/>
            <a:r>
              <a:rPr lang="en-US" altLang="zh-CN" dirty="0" smtClean="0">
                <a:solidFill>
                  <a:srgbClr val="FF0000"/>
                </a:solidFill>
              </a:rPr>
              <a:t>Store</a:t>
            </a:r>
            <a:r>
              <a:rPr lang="zh-CN" altLang="zh-CN" dirty="0" smtClean="0">
                <a:solidFill>
                  <a:srgbClr val="FF0000"/>
                </a:solidFill>
              </a:rPr>
              <a:t>操作时检测</a:t>
            </a:r>
            <a:r>
              <a:rPr lang="en-US" altLang="zh-CN" dirty="0" smtClean="0">
                <a:solidFill>
                  <a:srgbClr val="FF0000"/>
                </a:solidFill>
              </a:rPr>
              <a:t>Load</a:t>
            </a:r>
            <a:r>
              <a:rPr lang="zh-CN" altLang="zh-CN" dirty="0" smtClean="0">
                <a:solidFill>
                  <a:srgbClr val="FF0000"/>
                </a:solidFill>
              </a:rPr>
              <a:t>队列的地址，以防止</a:t>
            </a:r>
            <a:r>
              <a:rPr lang="en-US" altLang="zh-CN" dirty="0" smtClean="0">
                <a:solidFill>
                  <a:srgbClr val="FF0000"/>
                </a:solidFill>
              </a:rPr>
              <a:t>WAR</a:t>
            </a:r>
            <a:r>
              <a:rPr lang="zh-CN" altLang="zh-CN" dirty="0" smtClean="0">
                <a:solidFill>
                  <a:srgbClr val="FF0000"/>
                </a:solidFill>
              </a:rPr>
              <a:t>相关</a:t>
            </a:r>
          </a:p>
          <a:p>
            <a:pPr lvl="1"/>
            <a:r>
              <a:rPr lang="en-US" altLang="zh-CN" dirty="0" smtClean="0"/>
              <a:t>Store</a:t>
            </a:r>
            <a:r>
              <a:rPr lang="zh-CN" altLang="zh-CN" dirty="0" smtClean="0"/>
              <a:t>操作按指令序进行，防止</a:t>
            </a:r>
            <a:r>
              <a:rPr lang="en-US" altLang="zh-CN" dirty="0" smtClean="0"/>
              <a:t>WAW</a:t>
            </a:r>
            <a:r>
              <a:rPr lang="zh-CN" altLang="zh-CN" dirty="0" smtClean="0"/>
              <a:t>相关</a:t>
            </a:r>
          </a:p>
          <a:p>
            <a:endParaRPr lang="zh-CN" altLang="en-US" dirty="0" smtClean="0"/>
          </a:p>
        </p:txBody>
      </p:sp>
    </p:spTree>
    <p:extLst>
      <p:ext uri="{BB962C8B-B14F-4D97-AF65-F5344CB8AC3E}">
        <p14:creationId xmlns:p14="http://schemas.microsoft.com/office/powerpoint/2010/main" val="361678259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2"/>
          <p:cNvSpPr txBox="1">
            <a:spLocks noChangeArrowheads="1"/>
          </p:cNvSpPr>
          <p:nvPr/>
        </p:nvSpPr>
        <p:spPr bwMode="auto">
          <a:xfrm>
            <a:off x="628650" y="1584325"/>
            <a:ext cx="7886700" cy="4351338"/>
          </a:xfrm>
          <a:prstGeom prst="rect">
            <a:avLst/>
          </a:prstGeom>
          <a:noFill/>
          <a:ln w="9525">
            <a:noFill/>
            <a:round/>
            <a:headEnd/>
            <a:tailEnd/>
          </a:ln>
        </p:spPr>
        <p:txBody>
          <a:bodyPr/>
          <a:lstStyle/>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Consider the execution of the following loop, which increments each element of an integer array, on a two-issue processor, once without speculation and once with speculation:</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Loop:  LD R2,0(R1)           ; R2=array element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           DADDIU R2,R2,#1 ; increment R2</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           SD R2,0(R1)          ;store result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pt-BR" altLang="zh-CN" sz="2200" dirty="0">
                <a:solidFill>
                  <a:srgbClr val="000000"/>
                </a:solidFill>
              </a:rPr>
              <a:t>           DADDIU R1,R1,#8 ;increment pointer</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           BNE R2,R3,LOOP ;branch if not last element</a:t>
            </a:r>
          </a:p>
          <a:p>
            <a:pPr eaLnBrk="1" hangingPunct="1">
              <a:lnSpc>
                <a:spcPct val="7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200" dirty="0">
                <a:solidFill>
                  <a:srgbClr val="000000"/>
                </a:solidFill>
              </a:rPr>
              <a:t>Assume that there are separate integer functional units for effective address calculation, for ALU operations, and for branch condition evaluation. Create a table for the first three iterations of this loop for both processors. </a:t>
            </a:r>
            <a:r>
              <a:rPr lang="en-US" altLang="zh-CN" sz="2200" dirty="0">
                <a:solidFill>
                  <a:srgbClr val="FF0000"/>
                </a:solidFill>
              </a:rPr>
              <a:t>Assume that up to two instructions of any type can commit per clock.</a:t>
            </a:r>
          </a:p>
          <a:p>
            <a:pPr eaLnBrk="1" hangingPunct="1">
              <a:lnSpc>
                <a:spcPct val="70000"/>
              </a:lnSpc>
              <a:spcBef>
                <a:spcPts val="1000"/>
              </a:spcBef>
              <a:buClr>
                <a:srgbClr val="000000"/>
              </a:buClr>
              <a:buSzPct val="100000"/>
              <a:buFont typeface="Arial" pitchFamily="34" charset="0"/>
              <a:buNone/>
              <a:tabLst>
                <a:tab pos="685800" algn="l"/>
                <a:tab pos="1600200" algn="l"/>
                <a:tab pos="2514600" algn="l"/>
                <a:tab pos="3429000" algn="l"/>
                <a:tab pos="4343400" algn="l"/>
                <a:tab pos="5257800" algn="l"/>
                <a:tab pos="6172200" algn="l"/>
                <a:tab pos="7086600" algn="l"/>
                <a:tab pos="8001000" algn="l"/>
                <a:tab pos="8915400" algn="l"/>
                <a:tab pos="9829800" algn="l"/>
              </a:tabLst>
            </a:pPr>
            <a:endParaRPr lang="en-US" altLang="zh-CN" sz="2200" dirty="0">
              <a:solidFill>
                <a:srgbClr val="000000"/>
              </a:solidFill>
            </a:endParaRPr>
          </a:p>
        </p:txBody>
      </p:sp>
      <p:sp>
        <p:nvSpPr>
          <p:cNvPr id="24371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46502B0-02F1-4253-A1AB-F0FCB712486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371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371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6C63895-6603-46BD-B054-4E9352180F1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Example</a:t>
            </a:r>
            <a:endParaRPr lang="zh-CN" altLang="en-US" dirty="0"/>
          </a:p>
        </p:txBody>
      </p:sp>
    </p:spTree>
    <p:extLst>
      <p:ext uri="{BB962C8B-B14F-4D97-AF65-F5344CB8AC3E}">
        <p14:creationId xmlns:p14="http://schemas.microsoft.com/office/powerpoint/2010/main" val="372078179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9" name="Picture 2"/>
          <p:cNvPicPr>
            <a:picLocks noChangeAspect="1" noChangeArrowheads="1"/>
          </p:cNvPicPr>
          <p:nvPr/>
        </p:nvPicPr>
        <p:blipFill>
          <a:blip r:embed="rId3"/>
          <a:srcRect/>
          <a:stretch>
            <a:fillRect/>
          </a:stretch>
        </p:blipFill>
        <p:spPr bwMode="auto">
          <a:xfrm>
            <a:off x="704306" y="902312"/>
            <a:ext cx="7543800" cy="5562600"/>
          </a:xfrm>
          <a:prstGeom prst="rect">
            <a:avLst/>
          </a:prstGeom>
          <a:noFill/>
          <a:ln w="9525">
            <a:noFill/>
            <a:round/>
            <a:headEnd/>
            <a:tailEnd/>
          </a:ln>
        </p:spPr>
      </p:pic>
      <p:sp>
        <p:nvSpPr>
          <p:cNvPr id="24474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2C49DD5-F28F-4917-97F9-D46838A08F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474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474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21A780C-61F2-4496-B9D9-14BC8D22489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244</a:t>
            </a:fld>
            <a:endParaRPr lang="zh-CN" altLang="zh-CN" sz="1200">
              <a:solidFill>
                <a:srgbClr val="898989"/>
              </a:solidFill>
            </a:endParaRPr>
          </a:p>
        </p:txBody>
      </p:sp>
      <p:sp>
        <p:nvSpPr>
          <p:cNvPr id="244743" name="椭圆 6"/>
          <p:cNvSpPr>
            <a:spLocks noChangeArrowheads="1"/>
          </p:cNvSpPr>
          <p:nvPr/>
        </p:nvSpPr>
        <p:spPr bwMode="auto">
          <a:xfrm>
            <a:off x="4932363" y="2997200"/>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4744" name="椭圆 8"/>
          <p:cNvSpPr>
            <a:spLocks noChangeArrowheads="1"/>
          </p:cNvSpPr>
          <p:nvPr/>
        </p:nvSpPr>
        <p:spPr bwMode="auto">
          <a:xfrm>
            <a:off x="4932363" y="4194175"/>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4745" name="椭圆 2"/>
          <p:cNvSpPr>
            <a:spLocks noChangeArrowheads="1"/>
          </p:cNvSpPr>
          <p:nvPr/>
        </p:nvSpPr>
        <p:spPr bwMode="auto">
          <a:xfrm>
            <a:off x="4922838" y="2771775"/>
            <a:ext cx="215900" cy="71438"/>
          </a:xfrm>
          <a:prstGeom prst="ellipse">
            <a:avLst/>
          </a:prstGeom>
          <a:solidFill>
            <a:srgbClr val="FF0000"/>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solidFill>
                <a:srgbClr val="FF0000"/>
              </a:solidFill>
            </a:endParaRPr>
          </a:p>
        </p:txBody>
      </p:sp>
      <p:sp>
        <p:nvSpPr>
          <p:cNvPr id="2" name="标题 1"/>
          <p:cNvSpPr>
            <a:spLocks noGrp="1"/>
          </p:cNvSpPr>
          <p:nvPr>
            <p:ph type="title"/>
          </p:nvPr>
        </p:nvSpPr>
        <p:spPr/>
        <p:txBody>
          <a:bodyPr/>
          <a:lstStyle/>
          <a:p>
            <a:r>
              <a:rPr lang="en-US" altLang="zh-CN" smtClean="0"/>
              <a:t>Performance of Dynamic SS</a:t>
            </a:r>
            <a:endParaRPr lang="zh-CN" altLang="en-US" dirty="0"/>
          </a:p>
        </p:txBody>
      </p:sp>
    </p:spTree>
    <p:extLst>
      <p:ext uri="{BB962C8B-B14F-4D97-AF65-F5344CB8AC3E}">
        <p14:creationId xmlns:p14="http://schemas.microsoft.com/office/powerpoint/2010/main" val="7617140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1"/>
          <p:cNvSpPr txBox="1">
            <a:spLocks noChangeArrowheads="1"/>
          </p:cNvSpPr>
          <p:nvPr/>
        </p:nvSpPr>
        <p:spPr bwMode="auto">
          <a:xfrm>
            <a:off x="628650" y="365125"/>
            <a:ext cx="7886700" cy="1325563"/>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4400">
                <a:solidFill>
                  <a:srgbClr val="000000"/>
                </a:solidFill>
                <a:latin typeface="Calibri Light" pitchFamily="34" charset="0"/>
              </a:rPr>
              <a:t>       </a:t>
            </a:r>
          </a:p>
        </p:txBody>
      </p:sp>
      <p:pic>
        <p:nvPicPr>
          <p:cNvPr id="245763" name="Picture 2"/>
          <p:cNvPicPr>
            <a:picLocks noChangeAspect="1" noChangeArrowheads="1"/>
          </p:cNvPicPr>
          <p:nvPr/>
        </p:nvPicPr>
        <p:blipFill>
          <a:blip r:embed="rId3"/>
          <a:srcRect/>
          <a:stretch>
            <a:fillRect/>
          </a:stretch>
        </p:blipFill>
        <p:spPr bwMode="auto">
          <a:xfrm>
            <a:off x="389731" y="973523"/>
            <a:ext cx="8364538" cy="5545138"/>
          </a:xfrm>
          <a:prstGeom prst="rect">
            <a:avLst/>
          </a:prstGeom>
          <a:noFill/>
          <a:ln w="9525">
            <a:noFill/>
            <a:round/>
            <a:headEnd/>
            <a:tailEnd/>
          </a:ln>
        </p:spPr>
      </p:pic>
      <p:sp>
        <p:nvSpPr>
          <p:cNvPr id="24576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0AF6F22-ED56-49E3-BEA4-D147E9E1A30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576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576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FF5F54-B328-46AE-ADC7-41768F68F95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245</a:t>
            </a:fld>
            <a:endParaRPr lang="zh-CN" altLang="zh-CN" sz="1200">
              <a:solidFill>
                <a:srgbClr val="898989"/>
              </a:solidFill>
            </a:endParaRPr>
          </a:p>
        </p:txBody>
      </p:sp>
      <p:sp>
        <p:nvSpPr>
          <p:cNvPr id="245767" name="椭圆 1"/>
          <p:cNvSpPr>
            <a:spLocks noChangeArrowheads="1"/>
          </p:cNvSpPr>
          <p:nvPr/>
        </p:nvSpPr>
        <p:spPr bwMode="auto">
          <a:xfrm>
            <a:off x="4716463" y="3068638"/>
            <a:ext cx="215900" cy="73025"/>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45768" name="椭圆 7"/>
          <p:cNvSpPr>
            <a:spLocks noChangeArrowheads="1"/>
          </p:cNvSpPr>
          <p:nvPr/>
        </p:nvSpPr>
        <p:spPr bwMode="auto">
          <a:xfrm>
            <a:off x="4716463" y="4365625"/>
            <a:ext cx="215900" cy="71438"/>
          </a:xfrm>
          <a:prstGeom prst="ellipse">
            <a:avLst/>
          </a:prstGeom>
          <a:solidFill>
            <a:srgbClr val="00B8FF"/>
          </a:solidFill>
          <a:ln w="9525" algn="ctr">
            <a:solidFill>
              <a:schemeClr val="tx1"/>
            </a:solidFill>
            <a:round/>
            <a:headEnd/>
            <a:tailEnd/>
          </a:ln>
        </p:spPr>
        <p:txBody>
          <a:bodyPr/>
          <a:lstStyle/>
          <a:p>
            <a:pPr>
              <a:buClr>
                <a:srgbClr val="000000"/>
              </a:buClr>
              <a:buSzPct val="100000"/>
              <a:buFont typeface="Times New Roman" pitchFamily="18" charset="0"/>
              <a:buNone/>
            </a:pPr>
            <a:endParaRPr lang="zh-CN" altLang="en-US"/>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22738787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EF12BF-710E-40CB-BC53-D6F3307E784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985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986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A666718-C70F-4834-92AD-11952723F46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246</a:t>
            </a:fld>
            <a:endParaRPr lang="zh-CN" altLang="zh-CN" sz="1200">
              <a:solidFill>
                <a:srgbClr val="898989"/>
              </a:solidFill>
            </a:endParaRPr>
          </a:p>
        </p:txBody>
      </p:sp>
      <p:sp>
        <p:nvSpPr>
          <p:cNvPr id="249861" name="标题 1"/>
          <p:cNvSpPr>
            <a:spLocks noGrp="1"/>
          </p:cNvSpPr>
          <p:nvPr>
            <p:ph type="title"/>
          </p:nvPr>
        </p:nvSpPr>
        <p:spPr/>
        <p:txBody>
          <a:bodyPr/>
          <a:lstStyle/>
          <a:p>
            <a:r>
              <a:rPr lang="en-US" altLang="zh-CN" dirty="0" smtClean="0"/>
              <a:t>04/29-review</a:t>
            </a:r>
            <a:endParaRPr lang="zh-CN" altLang="en-US" dirty="0" smtClean="0"/>
          </a:p>
        </p:txBody>
      </p:sp>
      <p:sp>
        <p:nvSpPr>
          <p:cNvPr id="447494" name="内容占位符 2"/>
          <p:cNvSpPr>
            <a:spLocks noGrp="1"/>
          </p:cNvSpPr>
          <p:nvPr>
            <p:ph idx="1"/>
          </p:nvPr>
        </p:nvSpPr>
        <p:spPr/>
        <p:txBody>
          <a:bodyPr>
            <a:normAutofit fontScale="92500"/>
          </a:bodyPr>
          <a:lstStyle/>
          <a:p>
            <a:r>
              <a:rPr lang="zh-CN" altLang="en-US" dirty="0" smtClean="0"/>
              <a:t>存储器</a:t>
            </a:r>
            <a:r>
              <a:rPr lang="zh-CN" altLang="en-US" dirty="0"/>
              <a:t>访问的冲突</a:t>
            </a:r>
            <a:r>
              <a:rPr lang="zh-CN" altLang="en-US" dirty="0" smtClean="0"/>
              <a:t>消解</a:t>
            </a:r>
            <a:endParaRPr lang="en-US" altLang="zh-CN" dirty="0" smtClean="0"/>
          </a:p>
          <a:p>
            <a:pPr lvl="1"/>
            <a:r>
              <a:rPr lang="en-US" altLang="zh-CN" dirty="0" smtClean="0"/>
              <a:t>Total Ordering</a:t>
            </a:r>
          </a:p>
          <a:p>
            <a:pPr lvl="1"/>
            <a:r>
              <a:rPr lang="en-US" altLang="zh-CN" dirty="0" smtClean="0"/>
              <a:t>Partial Ordering</a:t>
            </a:r>
          </a:p>
          <a:p>
            <a:pPr lvl="1"/>
            <a:r>
              <a:rPr lang="en-US" altLang="zh-CN" dirty="0" smtClean="0"/>
              <a:t>Load Ordering, Store Ordering</a:t>
            </a:r>
          </a:p>
          <a:p>
            <a:pPr lvl="1"/>
            <a:r>
              <a:rPr lang="en-US" altLang="zh-CN" dirty="0" smtClean="0"/>
              <a:t>Store Ordering</a:t>
            </a:r>
          </a:p>
          <a:p>
            <a:pPr lvl="1"/>
            <a:endParaRPr lang="en-US" altLang="zh-CN" dirty="0"/>
          </a:p>
          <a:p>
            <a:r>
              <a:rPr lang="en-US" altLang="zh-CN" dirty="0" smtClean="0"/>
              <a:t>Superscalar and VLIW: CPI &lt; 1 (IPC &gt; 1)</a:t>
            </a:r>
          </a:p>
          <a:p>
            <a:pPr lvl="1"/>
            <a:r>
              <a:rPr lang="en-US" altLang="zh-CN" dirty="0" smtClean="0"/>
              <a:t>Dynamic issue vs. Static issue</a:t>
            </a:r>
          </a:p>
          <a:p>
            <a:pPr lvl="1"/>
            <a:r>
              <a:rPr lang="zh-CN" altLang="zh-CN" dirty="0" smtClean="0"/>
              <a:t>同一时刻发射更多的指令</a:t>
            </a:r>
            <a:r>
              <a:rPr lang="en-US" altLang="zh-CN" dirty="0" smtClean="0"/>
              <a:t> =&gt; </a:t>
            </a:r>
            <a:r>
              <a:rPr lang="zh-CN" altLang="zh-CN" dirty="0" smtClean="0"/>
              <a:t>导致更大的冲突开销</a:t>
            </a:r>
            <a:endParaRPr lang="en-US" altLang="zh-CN" dirty="0" smtClean="0"/>
          </a:p>
        </p:txBody>
      </p:sp>
    </p:spTree>
    <p:extLst>
      <p:ext uri="{BB962C8B-B14F-4D97-AF65-F5344CB8AC3E}">
        <p14:creationId xmlns:p14="http://schemas.microsoft.com/office/powerpoint/2010/main" val="10067717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3"/>
          <p:cNvSpPr>
            <a:spLocks noGrp="1"/>
          </p:cNvSpPr>
          <p:nvPr>
            <p:ph type="title"/>
          </p:nvPr>
        </p:nvSpPr>
        <p:spPr/>
        <p:txBody>
          <a:bodyPr/>
          <a:lstStyle/>
          <a:p>
            <a:r>
              <a:rPr lang="en-US" altLang="zh-CN" smtClean="0"/>
              <a:t>Memory Disambiguation                                   </a:t>
            </a:r>
            <a:endParaRPr lang="zh-CN" altLang="en-US" dirty="0" smtClean="0"/>
          </a:p>
        </p:txBody>
      </p:sp>
      <p:sp>
        <p:nvSpPr>
          <p:cNvPr id="220163" name="内容占位符 4"/>
          <p:cNvSpPr>
            <a:spLocks noGrp="1"/>
          </p:cNvSpPr>
          <p:nvPr>
            <p:ph idx="1"/>
          </p:nvPr>
        </p:nvSpPr>
        <p:spPr>
          <a:xfrm>
            <a:off x="457199" y="5521795"/>
            <a:ext cx="8229600" cy="823865"/>
          </a:xfrm>
        </p:spPr>
        <p:txBody>
          <a:bodyPr>
            <a:normAutofit fontScale="77500" lnSpcReduction="20000"/>
          </a:bodyPr>
          <a:lstStyle/>
          <a:p>
            <a:r>
              <a:rPr lang="zh-CN" altLang="en-US" dirty="0" smtClean="0"/>
              <a:t>非投机方式的基本原则：当前存储器指令之前的</a:t>
            </a:r>
            <a:r>
              <a:rPr lang="en-US" altLang="zh-CN" dirty="0" smtClean="0"/>
              <a:t>store</a:t>
            </a:r>
            <a:r>
              <a:rPr lang="zh-CN" altLang="en-US" dirty="0" smtClean="0"/>
              <a:t>指令计算存储器地址后，才能执行当前的存储器操作</a:t>
            </a:r>
            <a:endParaRPr lang="en-US" altLang="zh-CN" dirty="0" smtClean="0"/>
          </a:p>
          <a:p>
            <a:endParaRPr lang="zh-CN" altLang="en-US" dirty="0" smtClean="0"/>
          </a:p>
        </p:txBody>
      </p:sp>
      <p:pic>
        <p:nvPicPr>
          <p:cNvPr id="220166" name="图片 7"/>
          <p:cNvPicPr>
            <a:picLocks noChangeAspect="1"/>
          </p:cNvPicPr>
          <p:nvPr/>
        </p:nvPicPr>
        <p:blipFill>
          <a:blip r:embed="rId2"/>
          <a:srcRect/>
          <a:stretch>
            <a:fillRect/>
          </a:stretch>
        </p:blipFill>
        <p:spPr bwMode="auto">
          <a:xfrm>
            <a:off x="316434" y="932506"/>
            <a:ext cx="8720137" cy="4567237"/>
          </a:xfrm>
          <a:prstGeom prst="rect">
            <a:avLst/>
          </a:prstGeom>
          <a:noFill/>
          <a:ln w="9525">
            <a:noFill/>
            <a:miter lim="800000"/>
            <a:headEnd/>
            <a:tailEnd/>
          </a:ln>
        </p:spPr>
      </p:pic>
    </p:spTree>
    <p:extLst>
      <p:ext uri="{BB962C8B-B14F-4D97-AF65-F5344CB8AC3E}">
        <p14:creationId xmlns:p14="http://schemas.microsoft.com/office/powerpoint/2010/main" val="355864873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7C18F5D-E821-45E2-8E68-4FBACB8E130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678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678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988DD6E-9C3A-4F3A-9A58-7CB2038C690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248</a:t>
            </a:fld>
            <a:endParaRPr lang="zh-CN" altLang="zh-CN" sz="1200">
              <a:solidFill>
                <a:srgbClr val="898989"/>
              </a:solidFill>
            </a:endParaRPr>
          </a:p>
        </p:txBody>
      </p:sp>
      <p:sp>
        <p:nvSpPr>
          <p:cNvPr id="246789" name="标题 1"/>
          <p:cNvSpPr>
            <a:spLocks noGrp="1"/>
          </p:cNvSpPr>
          <p:nvPr>
            <p:ph type="title"/>
          </p:nvPr>
        </p:nvSpPr>
        <p:spPr/>
        <p:txBody>
          <a:bodyPr/>
          <a:lstStyle/>
          <a:p>
            <a:r>
              <a:rPr lang="zh-CN" altLang="zh-CN" smtClean="0"/>
              <a:t>多发射处理器受到的限制（1/2）</a:t>
            </a:r>
            <a:endParaRPr lang="zh-CN" altLang="en-US" smtClean="0"/>
          </a:p>
        </p:txBody>
      </p:sp>
      <p:sp>
        <p:nvSpPr>
          <p:cNvPr id="246790" name="内容占位符 2"/>
          <p:cNvSpPr>
            <a:spLocks noGrp="1"/>
          </p:cNvSpPr>
          <p:nvPr>
            <p:ph idx="1"/>
          </p:nvPr>
        </p:nvSpPr>
        <p:spPr/>
        <p:txBody>
          <a:bodyPr>
            <a:normAutofit lnSpcReduction="10000"/>
          </a:bodyPr>
          <a:lstStyle/>
          <a:p>
            <a:r>
              <a:rPr lang="zh-CN" altLang="zh-CN" smtClean="0"/>
              <a:t>程序内在的</a:t>
            </a:r>
            <a:r>
              <a:rPr lang="en-US" altLang="zh-CN" smtClean="0"/>
              <a:t>ILP</a:t>
            </a:r>
            <a:r>
              <a:rPr lang="zh-CN" altLang="zh-CN" smtClean="0"/>
              <a:t>的限制</a:t>
            </a:r>
          </a:p>
          <a:p>
            <a:pPr lvl="1"/>
            <a:r>
              <a:rPr lang="zh-CN" altLang="zh-CN" smtClean="0"/>
              <a:t>如果每5条指令中有1条相关指令 </a:t>
            </a:r>
            <a:r>
              <a:rPr lang="en-US" altLang="zh-CN" smtClean="0"/>
              <a:t>: </a:t>
            </a:r>
            <a:r>
              <a:rPr lang="zh-CN" altLang="zh-CN" smtClean="0"/>
              <a:t>如何保持5</a:t>
            </a:r>
            <a:r>
              <a:rPr lang="en-US" altLang="zh-CN" smtClean="0"/>
              <a:t>-</a:t>
            </a:r>
            <a:r>
              <a:rPr lang="zh-CN" altLang="zh-CN" smtClean="0"/>
              <a:t>路</a:t>
            </a:r>
            <a:r>
              <a:rPr lang="en-US" altLang="zh-CN" smtClean="0"/>
              <a:t>VLIW </a:t>
            </a:r>
            <a:r>
              <a:rPr lang="zh-CN" altLang="zh-CN" smtClean="0"/>
              <a:t>并行</a:t>
            </a:r>
            <a:r>
              <a:rPr lang="en-US" altLang="zh-CN" smtClean="0"/>
              <a:t>?</a:t>
            </a:r>
          </a:p>
          <a:p>
            <a:pPr lvl="1"/>
            <a:r>
              <a:rPr lang="zh-CN" altLang="zh-CN" smtClean="0"/>
              <a:t>部件的操作延时：许多操作需要调度，使部件延时加大</a:t>
            </a:r>
          </a:p>
          <a:p>
            <a:r>
              <a:rPr lang="zh-CN" altLang="zh-CN" smtClean="0"/>
              <a:t>多指令流出的处理器需要大量的硬件资源</a:t>
            </a:r>
          </a:p>
          <a:p>
            <a:pPr lvl="1"/>
            <a:r>
              <a:rPr lang="zh-CN" altLang="zh-CN" smtClean="0"/>
              <a:t>需要多个功能部件来使得多个操作并行(</a:t>
            </a:r>
            <a:r>
              <a:rPr lang="en-US" altLang="zh-CN" smtClean="0"/>
              <a:t>Easy) </a:t>
            </a:r>
          </a:p>
          <a:p>
            <a:pPr lvl="1"/>
            <a:r>
              <a:rPr lang="zh-CN" altLang="zh-CN" smtClean="0"/>
              <a:t>需要更大的指令访问带宽(</a:t>
            </a:r>
            <a:r>
              <a:rPr lang="en-US" altLang="zh-CN" smtClean="0"/>
              <a:t>Easy) </a:t>
            </a:r>
          </a:p>
          <a:p>
            <a:pPr lvl="1"/>
            <a:r>
              <a:rPr lang="zh-CN" altLang="zh-CN" smtClean="0"/>
              <a:t>需要增加寄存器文件的端口数（以及通信带宽） (</a:t>
            </a:r>
            <a:r>
              <a:rPr lang="en-US" altLang="zh-CN" smtClean="0"/>
              <a:t>Hard) </a:t>
            </a:r>
          </a:p>
          <a:p>
            <a:pPr lvl="1"/>
            <a:r>
              <a:rPr lang="zh-CN" altLang="zh-CN" smtClean="0"/>
              <a:t>增加存储器的端口数（带宽） (</a:t>
            </a:r>
            <a:r>
              <a:rPr lang="en-US" altLang="zh-CN" smtClean="0"/>
              <a:t>Harder) </a:t>
            </a:r>
          </a:p>
          <a:p>
            <a:endParaRPr lang="zh-CN" altLang="en-US" dirty="0" smtClean="0"/>
          </a:p>
        </p:txBody>
      </p:sp>
    </p:spTree>
    <p:extLst>
      <p:ext uri="{BB962C8B-B14F-4D97-AF65-F5344CB8AC3E}">
        <p14:creationId xmlns:p14="http://schemas.microsoft.com/office/powerpoint/2010/main" val="30520486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6FB09F9-1133-4211-B1C9-BC1DC73FED5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781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781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5E0FAB-138D-4BFB-A9DB-FA1FAB4A5B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249</a:t>
            </a:fld>
            <a:endParaRPr lang="zh-CN" altLang="zh-CN" sz="1200">
              <a:solidFill>
                <a:srgbClr val="898989"/>
              </a:solidFill>
            </a:endParaRPr>
          </a:p>
        </p:txBody>
      </p:sp>
      <p:sp>
        <p:nvSpPr>
          <p:cNvPr id="247813" name="标题 1"/>
          <p:cNvSpPr>
            <a:spLocks noGrp="1"/>
          </p:cNvSpPr>
          <p:nvPr>
            <p:ph type="title"/>
          </p:nvPr>
        </p:nvSpPr>
        <p:spPr/>
        <p:txBody>
          <a:bodyPr/>
          <a:lstStyle/>
          <a:p>
            <a:r>
              <a:rPr lang="zh-CN" altLang="zh-CN" smtClean="0"/>
              <a:t>多发射处理器受到的限制（2/2）</a:t>
            </a:r>
            <a:endParaRPr lang="zh-CN" altLang="en-US" smtClean="0"/>
          </a:p>
        </p:txBody>
      </p:sp>
      <p:sp>
        <p:nvSpPr>
          <p:cNvPr id="247814" name="内容占位符 2"/>
          <p:cNvSpPr>
            <a:spLocks noGrp="1"/>
          </p:cNvSpPr>
          <p:nvPr>
            <p:ph idx="1"/>
          </p:nvPr>
        </p:nvSpPr>
        <p:spPr/>
        <p:txBody>
          <a:bodyPr/>
          <a:lstStyle/>
          <a:p>
            <a:r>
              <a:rPr lang="zh-CN" altLang="zh-CN" dirty="0" smtClean="0"/>
              <a:t>一些由</a:t>
            </a:r>
            <a:r>
              <a:rPr lang="en-US" altLang="zh-CN" dirty="0" smtClean="0"/>
              <a:t>Superscalar</a:t>
            </a:r>
            <a:r>
              <a:rPr lang="zh-CN" altLang="zh-CN" dirty="0" smtClean="0"/>
              <a:t>或</a:t>
            </a:r>
            <a:r>
              <a:rPr lang="en-US" altLang="zh-CN" dirty="0" smtClean="0"/>
              <a:t>VLIW</a:t>
            </a:r>
            <a:r>
              <a:rPr lang="zh-CN" altLang="zh-CN" dirty="0" smtClean="0"/>
              <a:t>的实现带来的特殊问题</a:t>
            </a:r>
          </a:p>
          <a:p>
            <a:pPr lvl="1"/>
            <a:r>
              <a:rPr lang="en-US" altLang="zh-CN" dirty="0" smtClean="0"/>
              <a:t>Superscalar</a:t>
            </a:r>
            <a:r>
              <a:rPr lang="zh-CN" altLang="zh-CN" dirty="0" smtClean="0"/>
              <a:t>的译码、发射问题</a:t>
            </a:r>
            <a:endParaRPr lang="en-US" altLang="zh-CN" dirty="0" smtClean="0"/>
          </a:p>
          <a:p>
            <a:pPr lvl="2"/>
            <a:r>
              <a:rPr lang="zh-CN" altLang="zh-CN" dirty="0" smtClean="0"/>
              <a:t>到底能发射多少条指令</a:t>
            </a:r>
            <a:r>
              <a:rPr lang="en-US" altLang="zh-CN" dirty="0" smtClean="0"/>
              <a:t>?</a:t>
            </a:r>
          </a:p>
          <a:p>
            <a:pPr lvl="1"/>
            <a:r>
              <a:rPr lang="en-US" altLang="zh-CN" dirty="0" smtClean="0"/>
              <a:t>VLIW </a:t>
            </a:r>
            <a:r>
              <a:rPr lang="zh-CN" altLang="zh-CN" dirty="0" smtClean="0"/>
              <a:t>代码量问题:  循环展开</a:t>
            </a:r>
            <a:r>
              <a:rPr lang="en-US" altLang="zh-CN" dirty="0" smtClean="0"/>
              <a:t> + VLIW</a:t>
            </a:r>
            <a:r>
              <a:rPr lang="zh-CN" altLang="zh-CN" dirty="0" smtClean="0"/>
              <a:t>中无用的区域</a:t>
            </a:r>
          </a:p>
          <a:p>
            <a:pPr lvl="1"/>
            <a:r>
              <a:rPr lang="en-US" altLang="zh-CN" dirty="0" smtClean="0"/>
              <a:t>VLIW </a:t>
            </a:r>
            <a:r>
              <a:rPr lang="zh-CN" altLang="zh-CN" dirty="0" smtClean="0"/>
              <a:t>互锁</a:t>
            </a:r>
            <a:r>
              <a:rPr lang="en-US" altLang="zh-CN" dirty="0" smtClean="0"/>
              <a:t> =&gt; 1 </a:t>
            </a:r>
            <a:r>
              <a:rPr lang="zh-CN" altLang="zh-CN" dirty="0" smtClean="0"/>
              <a:t>个相关导致所有指令停顿</a:t>
            </a:r>
          </a:p>
          <a:p>
            <a:pPr lvl="1"/>
            <a:r>
              <a:rPr lang="en-US" altLang="zh-CN" dirty="0" smtClean="0"/>
              <a:t>VLIW </a:t>
            </a:r>
            <a:r>
              <a:rPr lang="zh-CN" altLang="zh-CN" dirty="0" smtClean="0"/>
              <a:t>的二进制兼容问题</a:t>
            </a:r>
          </a:p>
          <a:p>
            <a:endParaRPr lang="zh-CN" altLang="en-US" dirty="0" smtClean="0"/>
          </a:p>
        </p:txBody>
      </p:sp>
    </p:spTree>
    <p:extLst>
      <p:ext uri="{BB962C8B-B14F-4D97-AF65-F5344CB8AC3E}">
        <p14:creationId xmlns:p14="http://schemas.microsoft.com/office/powerpoint/2010/main" val="147534772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2"/>
          <p:cNvSpPr txBox="1">
            <a:spLocks noChangeArrowheads="1"/>
          </p:cNvSpPr>
          <p:nvPr/>
        </p:nvSpPr>
        <p:spPr bwMode="auto">
          <a:xfrm>
            <a:off x="754063" y="1309688"/>
            <a:ext cx="5057775" cy="5229225"/>
          </a:xfrm>
          <a:prstGeom prst="rect">
            <a:avLst/>
          </a:prstGeom>
          <a:noFill/>
          <a:ln w="9525">
            <a:noFill/>
            <a:round/>
            <a:headEnd/>
            <a:tailEnd/>
          </a:ln>
        </p:spPr>
        <p:txBody>
          <a:bodyPr/>
          <a:lstStyle/>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1 Loop:     LD           F0,0(R1)</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2	        ADDD     F4,F0,F2</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3                SD           0(R1),F4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4                SUBI       R1,R1,8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5                </a:t>
            </a:r>
            <a:r>
              <a:rPr lang="en-US" altLang="zh-CN" sz="2400" b="1" dirty="0">
                <a:solidFill>
                  <a:srgbClr val="0070C0"/>
                </a:solidFill>
              </a:rPr>
              <a:t>BEQZ</a:t>
            </a:r>
            <a:r>
              <a:rPr lang="en-US" altLang="zh-CN" sz="2400" b="1" dirty="0">
                <a:solidFill>
                  <a:srgbClr val="000000"/>
                </a:solidFill>
              </a:rPr>
              <a:t>      R1,exit</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6                LD           F0,0(R1)</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7                ADDD     F4,F0,F2</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8                SD           0(R1),F4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9                SUBI       R1,R1,8	</a:t>
            </a:r>
          </a:p>
          <a:p>
            <a:pPr eaLnBrk="1" hangingPunct="1">
              <a:lnSpc>
                <a:spcPct val="90000"/>
              </a:lnSpc>
              <a:spcBef>
                <a:spcPts val="105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400" b="1" dirty="0">
                <a:solidFill>
                  <a:srgbClr val="000000"/>
                </a:solidFill>
              </a:rPr>
              <a:t> 10              </a:t>
            </a:r>
            <a:r>
              <a:rPr lang="en-US" altLang="zh-CN" sz="2400" b="1" dirty="0">
                <a:solidFill>
                  <a:srgbClr val="0070C0"/>
                </a:solidFill>
              </a:rPr>
              <a:t>BEQZ</a:t>
            </a:r>
            <a:r>
              <a:rPr lang="en-US" altLang="zh-CN" sz="2400" b="1" dirty="0">
                <a:solidFill>
                  <a:srgbClr val="000000"/>
                </a:solidFill>
              </a:rPr>
              <a:t>      R1,exit</a:t>
            </a:r>
          </a:p>
          <a:p>
            <a:pPr eaLnBrk="1" hangingPunct="1">
              <a:lnSpc>
                <a:spcPct val="9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endParaRPr lang="en-US" altLang="zh-CN" sz="2400" b="1" dirty="0">
              <a:solidFill>
                <a:srgbClr val="000000"/>
              </a:solidFill>
            </a:endParaRPr>
          </a:p>
        </p:txBody>
      </p:sp>
      <p:sp>
        <p:nvSpPr>
          <p:cNvPr id="82948" name="Text Box 3"/>
          <p:cNvSpPr txBox="1">
            <a:spLocks noChangeArrowheads="1"/>
          </p:cNvSpPr>
          <p:nvPr/>
        </p:nvSpPr>
        <p:spPr bwMode="auto">
          <a:xfrm>
            <a:off x="5214938" y="1357313"/>
            <a:ext cx="3946525" cy="5543550"/>
          </a:xfrm>
          <a:prstGeom prst="rect">
            <a:avLst/>
          </a:prstGeom>
          <a:noFill/>
          <a:ln w="9525">
            <a:noFill/>
            <a:round/>
            <a:headEnd/>
            <a:tailEnd/>
          </a:ln>
        </p:spPr>
        <p:txBody>
          <a:bodyPr lIns="90000" tIns="46800" rIns="90000" bIns="46800"/>
          <a:lstStyle/>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11      LD        F0,0(R1)</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12     ADDD  F4,F0,F2</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13     SD        0(R1),F4 	</a:t>
            </a:r>
          </a:p>
          <a:p>
            <a:pPr eaLnBrk="1" hangingPunct="1">
              <a:lnSpc>
                <a:spcPct val="90000"/>
              </a:lnSpc>
              <a:spcBef>
                <a:spcPts val="105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14     SUBI    R1,R1,8	</a:t>
            </a:r>
          </a:p>
          <a:p>
            <a:pPr eaLnBrk="1" hangingPunct="1">
              <a:lnSpc>
                <a:spcPct val="90000"/>
              </a:lnSpc>
              <a:spcBef>
                <a:spcPts val="105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 15     </a:t>
            </a:r>
            <a:r>
              <a:rPr lang="en-US" altLang="zh-CN" sz="2400" b="1" dirty="0">
                <a:solidFill>
                  <a:srgbClr val="0070C0"/>
                </a:solidFill>
              </a:rPr>
              <a:t>BEQZ   R1,exit</a:t>
            </a:r>
          </a:p>
          <a:p>
            <a:pPr eaLnBrk="1" hangingPunct="1">
              <a:lnSpc>
                <a:spcPct val="90000"/>
              </a:lnSpc>
              <a:spcBef>
                <a:spcPts val="1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00000"/>
                </a:solidFill>
              </a:rPr>
              <a:t>....</a:t>
            </a:r>
          </a:p>
        </p:txBody>
      </p:sp>
      <p:sp>
        <p:nvSpPr>
          <p:cNvPr id="8294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6781E3-A71F-49DB-8469-22F78632A57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295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2CFF3A9-0A28-420A-AEA1-54FDB3E350A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下列程序段的控制相关</a:t>
            </a:r>
            <a:endParaRPr lang="zh-CN" altLang="en-US" dirty="0"/>
          </a:p>
        </p:txBody>
      </p:sp>
    </p:spTree>
    <p:extLst>
      <p:ext uri="{BB962C8B-B14F-4D97-AF65-F5344CB8AC3E}">
        <p14:creationId xmlns:p14="http://schemas.microsoft.com/office/powerpoint/2010/main" val="385560901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p:cNvPicPr>
            <a:picLocks noChangeAspect="1" noChangeArrowheads="1"/>
          </p:cNvPicPr>
          <p:nvPr/>
        </p:nvPicPr>
        <p:blipFill>
          <a:blip r:embed="rId3"/>
          <a:srcRect/>
          <a:stretch>
            <a:fillRect/>
          </a:stretch>
        </p:blipFill>
        <p:spPr bwMode="auto">
          <a:xfrm>
            <a:off x="-2920" y="804863"/>
            <a:ext cx="5994400" cy="6053137"/>
          </a:xfrm>
          <a:prstGeom prst="rect">
            <a:avLst/>
          </a:prstGeom>
          <a:noFill/>
          <a:ln w="9525">
            <a:noFill/>
            <a:round/>
            <a:headEnd/>
            <a:tailEnd/>
          </a:ln>
        </p:spPr>
      </p:pic>
      <p:sp>
        <p:nvSpPr>
          <p:cNvPr id="267267" name="Text Box 3"/>
          <p:cNvSpPr txBox="1">
            <a:spLocks noChangeArrowheads="1"/>
          </p:cNvSpPr>
          <p:nvPr/>
        </p:nvSpPr>
        <p:spPr bwMode="auto">
          <a:xfrm>
            <a:off x="4337222" y="5761037"/>
            <a:ext cx="4806778" cy="830997"/>
          </a:xfrm>
          <a:prstGeom prst="rect">
            <a:avLst/>
          </a:prstGeom>
          <a:noFill/>
          <a:ln w="9525">
            <a:noFill/>
            <a:round/>
            <a:headEnd/>
            <a:tailEnd/>
          </a:ln>
        </p:spPr>
        <p:txBody>
          <a:bodyPr wrap="square"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53DE8"/>
                </a:solidFill>
                <a:latin typeface="Arial" pitchFamily="34" charset="0"/>
              </a:rPr>
              <a:t>From: </a:t>
            </a:r>
            <a:r>
              <a:rPr lang="en-US" altLang="zh-CN" dirty="0" err="1">
                <a:solidFill>
                  <a:srgbClr val="053DE8"/>
                </a:solidFill>
                <a:latin typeface="Arial" pitchFamily="34" charset="0"/>
              </a:rPr>
              <a:t>Tullsen</a:t>
            </a:r>
            <a:r>
              <a:rPr lang="en-US" altLang="zh-CN" dirty="0">
                <a:solidFill>
                  <a:srgbClr val="053DE8"/>
                </a:solidFill>
                <a:latin typeface="Arial" pitchFamily="34" charset="0"/>
              </a:rPr>
              <a:t>, Eggers, and Levy,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53DE8"/>
                </a:solidFill>
                <a:latin typeface="Arial" pitchFamily="34" charset="0"/>
              </a:rPr>
              <a:t>“Simultaneous Multithreading: Maximizing On-chip Parallelism”, ISCA 1995.</a:t>
            </a:r>
          </a:p>
        </p:txBody>
      </p:sp>
      <p:sp>
        <p:nvSpPr>
          <p:cNvPr id="267268" name="Text Box 4"/>
          <p:cNvSpPr txBox="1">
            <a:spLocks noChangeArrowheads="1"/>
          </p:cNvSpPr>
          <p:nvPr/>
        </p:nvSpPr>
        <p:spPr bwMode="auto">
          <a:xfrm>
            <a:off x="4851400" y="1057093"/>
            <a:ext cx="4292600" cy="366712"/>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dirty="0">
                <a:solidFill>
                  <a:srgbClr val="053DE8"/>
                </a:solidFill>
                <a:latin typeface="Arial" pitchFamily="34" charset="0"/>
              </a:rPr>
              <a:t>For an 8-way superscalar.</a:t>
            </a:r>
          </a:p>
        </p:txBody>
      </p:sp>
      <p:sp>
        <p:nvSpPr>
          <p:cNvPr id="267269"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D8D7E85-57C4-4F96-8A5C-18904863EB4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7270"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7271"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D289D6-1250-4120-9C89-A678124DD7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250</a:t>
            </a:fld>
            <a:endParaRPr lang="zh-CN" altLang="zh-CN" sz="1200">
              <a:solidFill>
                <a:srgbClr val="898989"/>
              </a:solidFill>
            </a:endParaRPr>
          </a:p>
        </p:txBody>
      </p:sp>
      <p:sp>
        <p:nvSpPr>
          <p:cNvPr id="267272" name="标题 1"/>
          <p:cNvSpPr>
            <a:spLocks noGrp="1"/>
          </p:cNvSpPr>
          <p:nvPr>
            <p:ph type="title"/>
          </p:nvPr>
        </p:nvSpPr>
        <p:spPr/>
        <p:txBody>
          <a:bodyPr>
            <a:noAutofit/>
          </a:bodyPr>
          <a:lstStyle/>
          <a:p>
            <a:r>
              <a:rPr lang="en-US" altLang="zh-CN" sz="2800" dirty="0" smtClean="0"/>
              <a:t>For most apps, most execution units lie idle in an </a:t>
            </a:r>
            <a:r>
              <a:rPr lang="en-US" altLang="zh-CN" sz="2800" dirty="0" err="1" smtClean="0"/>
              <a:t>OoO</a:t>
            </a:r>
            <a:r>
              <a:rPr lang="en-US" altLang="zh-CN" sz="2800" dirty="0" smtClean="0"/>
              <a:t> superscalar</a:t>
            </a:r>
            <a:endParaRPr lang="zh-CN" altLang="en-US" sz="2800" dirty="0" smtClean="0"/>
          </a:p>
        </p:txBody>
      </p:sp>
      <p:sp>
        <p:nvSpPr>
          <p:cNvPr id="2" name="矩形 1"/>
          <p:cNvSpPr/>
          <p:nvPr/>
        </p:nvSpPr>
        <p:spPr>
          <a:xfrm>
            <a:off x="5975350" y="3877270"/>
            <a:ext cx="3168650" cy="1754326"/>
          </a:xfrm>
          <a:prstGeom prst="rect">
            <a:avLst/>
          </a:prstGeom>
        </p:spPr>
        <p:txBody>
          <a:bodyPr wrap="square">
            <a:spAutoFit/>
          </a:bodyPr>
          <a:lstStyle/>
          <a:p>
            <a:r>
              <a:rPr lang="en-US" altLang="zh-CN" dirty="0"/>
              <a:t>Sources of all unused issue cycles in an 8-issue superscalar processor. </a:t>
            </a:r>
            <a:r>
              <a:rPr lang="en-US" altLang="zh-CN" b="1" dirty="0">
                <a:solidFill>
                  <a:srgbClr val="FF0000"/>
                </a:solidFill>
              </a:rPr>
              <a:t>Processor busy </a:t>
            </a:r>
            <a:r>
              <a:rPr lang="en-US" altLang="zh-CN" dirty="0"/>
              <a:t>represents the utilized issue slots; all others represent wasted issue slots.</a:t>
            </a:r>
            <a:endParaRPr lang="zh-CN" altLang="en-US" dirty="0"/>
          </a:p>
        </p:txBody>
      </p:sp>
    </p:spTree>
    <p:extLst>
      <p:ext uri="{BB962C8B-B14F-4D97-AF65-F5344CB8AC3E}">
        <p14:creationId xmlns:p14="http://schemas.microsoft.com/office/powerpoint/2010/main" val="27741350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122" name="Group 2"/>
          <p:cNvGrpSpPr>
            <a:grpSpLocks/>
          </p:cNvGrpSpPr>
          <p:nvPr/>
        </p:nvGrpSpPr>
        <p:grpSpPr bwMode="auto">
          <a:xfrm>
            <a:off x="2117725" y="1484313"/>
            <a:ext cx="2452688" cy="4076700"/>
            <a:chOff x="1334" y="935"/>
            <a:chExt cx="1545" cy="2568"/>
          </a:xfrm>
        </p:grpSpPr>
        <p:sp>
          <p:nvSpPr>
            <p:cNvPr id="261134" name="Text Box 3"/>
            <p:cNvSpPr txBox="1">
              <a:spLocks noChangeArrowheads="1"/>
            </p:cNvSpPr>
            <p:nvPr/>
          </p:nvSpPr>
          <p:spPr bwMode="auto">
            <a:xfrm>
              <a:off x="2054" y="935"/>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grpSp>
          <p:nvGrpSpPr>
            <p:cNvPr id="261135" name="Group 4"/>
            <p:cNvGrpSpPr>
              <a:grpSpLocks/>
            </p:cNvGrpSpPr>
            <p:nvPr/>
          </p:nvGrpSpPr>
          <p:grpSpPr bwMode="auto">
            <a:xfrm>
              <a:off x="2112" y="1392"/>
              <a:ext cx="767" cy="2111"/>
              <a:chOff x="2112" y="1392"/>
              <a:chExt cx="767" cy="2111"/>
            </a:xfrm>
          </p:grpSpPr>
          <p:sp>
            <p:nvSpPr>
              <p:cNvPr id="261139" name="Rectangle 5"/>
              <p:cNvSpPr>
                <a:spLocks noChangeArrowheads="1"/>
              </p:cNvSpPr>
              <p:nvPr/>
            </p:nvSpPr>
            <p:spPr bwMode="auto">
              <a:xfrm>
                <a:off x="2112"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0" name="Rectangle 6"/>
              <p:cNvSpPr>
                <a:spLocks noChangeArrowheads="1"/>
              </p:cNvSpPr>
              <p:nvPr/>
            </p:nvSpPr>
            <p:spPr bwMode="auto">
              <a:xfrm>
                <a:off x="2304"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1" name="Rectangle 7"/>
              <p:cNvSpPr>
                <a:spLocks noChangeArrowheads="1"/>
              </p:cNvSpPr>
              <p:nvPr/>
            </p:nvSpPr>
            <p:spPr bwMode="auto">
              <a:xfrm>
                <a:off x="2496"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2" name="Rectangle 8"/>
              <p:cNvSpPr>
                <a:spLocks noChangeArrowheads="1"/>
              </p:cNvSpPr>
              <p:nvPr/>
            </p:nvSpPr>
            <p:spPr bwMode="auto">
              <a:xfrm>
                <a:off x="2688" y="139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3" name="Rectangle 9"/>
              <p:cNvSpPr>
                <a:spLocks noChangeArrowheads="1"/>
              </p:cNvSpPr>
              <p:nvPr/>
            </p:nvSpPr>
            <p:spPr bwMode="auto">
              <a:xfrm>
                <a:off x="2112"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4" name="Rectangle 10"/>
              <p:cNvSpPr>
                <a:spLocks noChangeArrowheads="1"/>
              </p:cNvSpPr>
              <p:nvPr/>
            </p:nvSpPr>
            <p:spPr bwMode="auto">
              <a:xfrm>
                <a:off x="2304"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5" name="Rectangle 11"/>
              <p:cNvSpPr>
                <a:spLocks noChangeArrowheads="1"/>
              </p:cNvSpPr>
              <p:nvPr/>
            </p:nvSpPr>
            <p:spPr bwMode="auto">
              <a:xfrm>
                <a:off x="2496" y="15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6" name="Rectangle 12"/>
              <p:cNvSpPr>
                <a:spLocks noChangeArrowheads="1"/>
              </p:cNvSpPr>
              <p:nvPr/>
            </p:nvSpPr>
            <p:spPr bwMode="auto">
              <a:xfrm>
                <a:off x="2688"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7" name="Rectangle 13"/>
              <p:cNvSpPr>
                <a:spLocks noChangeArrowheads="1"/>
              </p:cNvSpPr>
              <p:nvPr/>
            </p:nvSpPr>
            <p:spPr bwMode="auto">
              <a:xfrm>
                <a:off x="2112"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8" name="Rectangle 14"/>
              <p:cNvSpPr>
                <a:spLocks noChangeArrowheads="1"/>
              </p:cNvSpPr>
              <p:nvPr/>
            </p:nvSpPr>
            <p:spPr bwMode="auto">
              <a:xfrm>
                <a:off x="2304"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9" name="Rectangle 15"/>
              <p:cNvSpPr>
                <a:spLocks noChangeArrowheads="1"/>
              </p:cNvSpPr>
              <p:nvPr/>
            </p:nvSpPr>
            <p:spPr bwMode="auto">
              <a:xfrm>
                <a:off x="2496"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0" name="Rectangle 16"/>
              <p:cNvSpPr>
                <a:spLocks noChangeArrowheads="1"/>
              </p:cNvSpPr>
              <p:nvPr/>
            </p:nvSpPr>
            <p:spPr bwMode="auto">
              <a:xfrm>
                <a:off x="2688"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1" name="Rectangle 17"/>
              <p:cNvSpPr>
                <a:spLocks noChangeArrowheads="1"/>
              </p:cNvSpPr>
              <p:nvPr/>
            </p:nvSpPr>
            <p:spPr bwMode="auto">
              <a:xfrm>
                <a:off x="2112"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2" name="Rectangle 18"/>
              <p:cNvSpPr>
                <a:spLocks noChangeArrowheads="1"/>
              </p:cNvSpPr>
              <p:nvPr/>
            </p:nvSpPr>
            <p:spPr bwMode="auto">
              <a:xfrm>
                <a:off x="2304"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3" name="Rectangle 19"/>
              <p:cNvSpPr>
                <a:spLocks noChangeArrowheads="1"/>
              </p:cNvSpPr>
              <p:nvPr/>
            </p:nvSpPr>
            <p:spPr bwMode="auto">
              <a:xfrm>
                <a:off x="2496"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4" name="Rectangle 20"/>
              <p:cNvSpPr>
                <a:spLocks noChangeArrowheads="1"/>
              </p:cNvSpPr>
              <p:nvPr/>
            </p:nvSpPr>
            <p:spPr bwMode="auto">
              <a:xfrm>
                <a:off x="2688"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5" name="Rectangle 21"/>
              <p:cNvSpPr>
                <a:spLocks noChangeArrowheads="1"/>
              </p:cNvSpPr>
              <p:nvPr/>
            </p:nvSpPr>
            <p:spPr bwMode="auto">
              <a:xfrm>
                <a:off x="2112"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6" name="Rectangle 22"/>
              <p:cNvSpPr>
                <a:spLocks noChangeArrowheads="1"/>
              </p:cNvSpPr>
              <p:nvPr/>
            </p:nvSpPr>
            <p:spPr bwMode="auto">
              <a:xfrm>
                <a:off x="2304"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7" name="Rectangle 23"/>
              <p:cNvSpPr>
                <a:spLocks noChangeArrowheads="1"/>
              </p:cNvSpPr>
              <p:nvPr/>
            </p:nvSpPr>
            <p:spPr bwMode="auto">
              <a:xfrm>
                <a:off x="2496"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8" name="Rectangle 24"/>
              <p:cNvSpPr>
                <a:spLocks noChangeArrowheads="1"/>
              </p:cNvSpPr>
              <p:nvPr/>
            </p:nvSpPr>
            <p:spPr bwMode="auto">
              <a:xfrm>
                <a:off x="2688"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9" name="Rectangle 25"/>
              <p:cNvSpPr>
                <a:spLocks noChangeArrowheads="1"/>
              </p:cNvSpPr>
              <p:nvPr/>
            </p:nvSpPr>
            <p:spPr bwMode="auto">
              <a:xfrm>
                <a:off x="2112"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0" name="Rectangle 26"/>
              <p:cNvSpPr>
                <a:spLocks noChangeArrowheads="1"/>
              </p:cNvSpPr>
              <p:nvPr/>
            </p:nvSpPr>
            <p:spPr bwMode="auto">
              <a:xfrm>
                <a:off x="2304"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1" name="Rectangle 27"/>
              <p:cNvSpPr>
                <a:spLocks noChangeArrowheads="1"/>
              </p:cNvSpPr>
              <p:nvPr/>
            </p:nvSpPr>
            <p:spPr bwMode="auto">
              <a:xfrm>
                <a:off x="2496" y="235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2" name="Rectangle 28"/>
              <p:cNvSpPr>
                <a:spLocks noChangeArrowheads="1"/>
              </p:cNvSpPr>
              <p:nvPr/>
            </p:nvSpPr>
            <p:spPr bwMode="auto">
              <a:xfrm>
                <a:off x="2688"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3" name="Rectangle 29"/>
              <p:cNvSpPr>
                <a:spLocks noChangeArrowheads="1"/>
              </p:cNvSpPr>
              <p:nvPr/>
            </p:nvSpPr>
            <p:spPr bwMode="auto">
              <a:xfrm>
                <a:off x="2112"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4" name="Rectangle 30"/>
              <p:cNvSpPr>
                <a:spLocks noChangeArrowheads="1"/>
              </p:cNvSpPr>
              <p:nvPr/>
            </p:nvSpPr>
            <p:spPr bwMode="auto">
              <a:xfrm>
                <a:off x="2304"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5" name="Rectangle 31"/>
              <p:cNvSpPr>
                <a:spLocks noChangeArrowheads="1"/>
              </p:cNvSpPr>
              <p:nvPr/>
            </p:nvSpPr>
            <p:spPr bwMode="auto">
              <a:xfrm>
                <a:off x="2496"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6" name="Rectangle 32"/>
              <p:cNvSpPr>
                <a:spLocks noChangeArrowheads="1"/>
              </p:cNvSpPr>
              <p:nvPr/>
            </p:nvSpPr>
            <p:spPr bwMode="auto">
              <a:xfrm>
                <a:off x="2688"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7" name="Rectangle 33"/>
              <p:cNvSpPr>
                <a:spLocks noChangeArrowheads="1"/>
              </p:cNvSpPr>
              <p:nvPr/>
            </p:nvSpPr>
            <p:spPr bwMode="auto">
              <a:xfrm>
                <a:off x="2112"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8" name="Rectangle 34"/>
              <p:cNvSpPr>
                <a:spLocks noChangeArrowheads="1"/>
              </p:cNvSpPr>
              <p:nvPr/>
            </p:nvSpPr>
            <p:spPr bwMode="auto">
              <a:xfrm>
                <a:off x="2304"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9" name="Rectangle 35"/>
              <p:cNvSpPr>
                <a:spLocks noChangeArrowheads="1"/>
              </p:cNvSpPr>
              <p:nvPr/>
            </p:nvSpPr>
            <p:spPr bwMode="auto">
              <a:xfrm>
                <a:off x="2496" y="273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0" name="Rectangle 36"/>
              <p:cNvSpPr>
                <a:spLocks noChangeArrowheads="1"/>
              </p:cNvSpPr>
              <p:nvPr/>
            </p:nvSpPr>
            <p:spPr bwMode="auto">
              <a:xfrm>
                <a:off x="2688"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1" name="Rectangle 37"/>
              <p:cNvSpPr>
                <a:spLocks noChangeArrowheads="1"/>
              </p:cNvSpPr>
              <p:nvPr/>
            </p:nvSpPr>
            <p:spPr bwMode="auto">
              <a:xfrm>
                <a:off x="2112"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2" name="Rectangle 38"/>
              <p:cNvSpPr>
                <a:spLocks noChangeArrowheads="1"/>
              </p:cNvSpPr>
              <p:nvPr/>
            </p:nvSpPr>
            <p:spPr bwMode="auto">
              <a:xfrm>
                <a:off x="2304"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3" name="Rectangle 39"/>
              <p:cNvSpPr>
                <a:spLocks noChangeArrowheads="1"/>
              </p:cNvSpPr>
              <p:nvPr/>
            </p:nvSpPr>
            <p:spPr bwMode="auto">
              <a:xfrm>
                <a:off x="2496"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4" name="Rectangle 40"/>
              <p:cNvSpPr>
                <a:spLocks noChangeArrowheads="1"/>
              </p:cNvSpPr>
              <p:nvPr/>
            </p:nvSpPr>
            <p:spPr bwMode="auto">
              <a:xfrm>
                <a:off x="2688"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5" name="Rectangle 41"/>
              <p:cNvSpPr>
                <a:spLocks noChangeArrowheads="1"/>
              </p:cNvSpPr>
              <p:nvPr/>
            </p:nvSpPr>
            <p:spPr bwMode="auto">
              <a:xfrm>
                <a:off x="2112"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6" name="Rectangle 42"/>
              <p:cNvSpPr>
                <a:spLocks noChangeArrowheads="1"/>
              </p:cNvSpPr>
              <p:nvPr/>
            </p:nvSpPr>
            <p:spPr bwMode="auto">
              <a:xfrm>
                <a:off x="2304"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7" name="Rectangle 43"/>
              <p:cNvSpPr>
                <a:spLocks noChangeArrowheads="1"/>
              </p:cNvSpPr>
              <p:nvPr/>
            </p:nvSpPr>
            <p:spPr bwMode="auto">
              <a:xfrm>
                <a:off x="2496"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8" name="Rectangle 44"/>
              <p:cNvSpPr>
                <a:spLocks noChangeArrowheads="1"/>
              </p:cNvSpPr>
              <p:nvPr/>
            </p:nvSpPr>
            <p:spPr bwMode="auto">
              <a:xfrm>
                <a:off x="2688"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9" name="Rectangle 45"/>
              <p:cNvSpPr>
                <a:spLocks noChangeArrowheads="1"/>
              </p:cNvSpPr>
              <p:nvPr/>
            </p:nvSpPr>
            <p:spPr bwMode="auto">
              <a:xfrm>
                <a:off x="2112"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0" name="Rectangle 46"/>
              <p:cNvSpPr>
                <a:spLocks noChangeArrowheads="1"/>
              </p:cNvSpPr>
              <p:nvPr/>
            </p:nvSpPr>
            <p:spPr bwMode="auto">
              <a:xfrm>
                <a:off x="2304"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1" name="Rectangle 47"/>
              <p:cNvSpPr>
                <a:spLocks noChangeArrowheads="1"/>
              </p:cNvSpPr>
              <p:nvPr/>
            </p:nvSpPr>
            <p:spPr bwMode="auto">
              <a:xfrm>
                <a:off x="2496"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2" name="Rectangle 48"/>
              <p:cNvSpPr>
                <a:spLocks noChangeArrowheads="1"/>
              </p:cNvSpPr>
              <p:nvPr/>
            </p:nvSpPr>
            <p:spPr bwMode="auto">
              <a:xfrm>
                <a:off x="2688"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1136" name="Line 49"/>
            <p:cNvSpPr>
              <a:spLocks noChangeShapeType="1"/>
            </p:cNvSpPr>
            <p:nvPr/>
          </p:nvSpPr>
          <p:spPr bwMode="auto">
            <a:xfrm>
              <a:off x="2112" y="1200"/>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1137" name="Line 50"/>
            <p:cNvSpPr>
              <a:spLocks noChangeShapeType="1"/>
            </p:cNvSpPr>
            <p:nvPr/>
          </p:nvSpPr>
          <p:spPr bwMode="auto">
            <a:xfrm>
              <a:off x="1824" y="1968"/>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1138" name="Text Box 51"/>
            <p:cNvSpPr txBox="1">
              <a:spLocks noChangeArrowheads="1"/>
            </p:cNvSpPr>
            <p:nvPr/>
          </p:nvSpPr>
          <p:spPr bwMode="auto">
            <a:xfrm>
              <a:off x="1334" y="2327"/>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1123" name="Line 52"/>
          <p:cNvSpPr>
            <a:spLocks noChangeShapeType="1"/>
          </p:cNvSpPr>
          <p:nvPr/>
        </p:nvSpPr>
        <p:spPr bwMode="auto">
          <a:xfrm flipV="1">
            <a:off x="4572000" y="2930525"/>
            <a:ext cx="685800"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4" name="Line 54"/>
          <p:cNvSpPr>
            <a:spLocks noChangeShapeType="1"/>
          </p:cNvSpPr>
          <p:nvPr/>
        </p:nvSpPr>
        <p:spPr bwMode="auto">
          <a:xfrm flipH="1" flipV="1">
            <a:off x="2741613" y="2284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5" name="Text Box 55"/>
          <p:cNvSpPr txBox="1">
            <a:spLocks noChangeArrowheads="1"/>
          </p:cNvSpPr>
          <p:nvPr/>
        </p:nvSpPr>
        <p:spPr bwMode="auto">
          <a:xfrm>
            <a:off x="1828800" y="1905000"/>
            <a:ext cx="1387475"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Instruction issue</a:t>
            </a:r>
          </a:p>
        </p:txBody>
      </p:sp>
      <p:sp>
        <p:nvSpPr>
          <p:cNvPr id="261126" name="Line 56"/>
          <p:cNvSpPr>
            <a:spLocks noChangeShapeType="1"/>
          </p:cNvSpPr>
          <p:nvPr/>
        </p:nvSpPr>
        <p:spPr bwMode="auto">
          <a:xfrm flipV="1">
            <a:off x="4572000" y="4302125"/>
            <a:ext cx="762000" cy="195263"/>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7" name="Text Box 5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140D96-52E9-4788-B0A1-11CC4F276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1128" name="Text Box 5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1129" name="Text Box 6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0DE217C-49B7-4875-9612-29F66C6F97E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251</a:t>
            </a:fld>
            <a:endParaRPr lang="zh-CN" altLang="zh-CN" sz="1200">
              <a:solidFill>
                <a:srgbClr val="898989"/>
              </a:solidFill>
            </a:endParaRPr>
          </a:p>
        </p:txBody>
      </p:sp>
      <p:pic>
        <p:nvPicPr>
          <p:cNvPr id="261130" name="图片 1"/>
          <p:cNvPicPr>
            <a:picLocks noChangeAspect="1"/>
          </p:cNvPicPr>
          <p:nvPr/>
        </p:nvPicPr>
        <p:blipFill>
          <a:blip r:embed="rId4"/>
          <a:srcRect/>
          <a:stretch>
            <a:fillRect/>
          </a:stretch>
        </p:blipFill>
        <p:spPr bwMode="auto">
          <a:xfrm>
            <a:off x="1563688" y="1038225"/>
            <a:ext cx="5100637" cy="5311775"/>
          </a:xfrm>
          <a:prstGeom prst="rect">
            <a:avLst/>
          </a:prstGeom>
          <a:noFill/>
          <a:ln w="9525">
            <a:noFill/>
            <a:miter lim="800000"/>
            <a:headEnd/>
            <a:tailEnd/>
          </a:ln>
        </p:spPr>
      </p:pic>
      <p:sp>
        <p:nvSpPr>
          <p:cNvPr id="261131" name="Text Box 53"/>
          <p:cNvSpPr txBox="1">
            <a:spLocks noChangeArrowheads="1"/>
          </p:cNvSpPr>
          <p:nvPr/>
        </p:nvSpPr>
        <p:spPr bwMode="auto">
          <a:xfrm>
            <a:off x="388938" y="2111375"/>
            <a:ext cx="2743200"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Completely idle cycle (</a:t>
            </a:r>
            <a:r>
              <a:rPr lang="en-US" altLang="zh-CN" b="1" i="1">
                <a:solidFill>
                  <a:srgbClr val="0563C1"/>
                </a:solidFill>
              </a:rPr>
              <a:t>vertical waste</a:t>
            </a:r>
            <a:r>
              <a:rPr lang="en-US" altLang="zh-CN" b="1" i="1">
                <a:solidFill>
                  <a:srgbClr val="000000"/>
                </a:solidFill>
              </a:rPr>
              <a:t>)</a:t>
            </a:r>
          </a:p>
        </p:txBody>
      </p:sp>
      <p:sp>
        <p:nvSpPr>
          <p:cNvPr id="261132" name="Text Box 57"/>
          <p:cNvSpPr txBox="1">
            <a:spLocks noChangeArrowheads="1"/>
          </p:cNvSpPr>
          <p:nvPr/>
        </p:nvSpPr>
        <p:spPr bwMode="auto">
          <a:xfrm>
            <a:off x="5761038" y="2481263"/>
            <a:ext cx="2438400" cy="91757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Partially filled cycle, i.e., IPC &lt; 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a:t>
            </a:r>
            <a:r>
              <a:rPr lang="en-US" altLang="zh-CN" b="1" i="1">
                <a:solidFill>
                  <a:srgbClr val="0563C1"/>
                </a:solidFill>
              </a:rPr>
              <a:t>horizontal waste</a:t>
            </a:r>
            <a:r>
              <a:rPr lang="en-US" altLang="zh-CN" b="1" i="1">
                <a:solidFill>
                  <a:srgbClr val="000000"/>
                </a:solidFill>
              </a:rPr>
              <a:t>)</a:t>
            </a:r>
          </a:p>
        </p:txBody>
      </p:sp>
      <p:sp>
        <p:nvSpPr>
          <p:cNvPr id="261133" name="标题 1"/>
          <p:cNvSpPr>
            <a:spLocks noGrp="1"/>
          </p:cNvSpPr>
          <p:nvPr>
            <p:ph type="title"/>
          </p:nvPr>
        </p:nvSpPr>
        <p:spPr/>
        <p:txBody>
          <a:bodyPr>
            <a:normAutofit/>
          </a:bodyPr>
          <a:lstStyle/>
          <a:p>
            <a:r>
              <a:rPr lang="en-US" altLang="zh-CN" smtClean="0">
                <a:latin typeface="Calibri Light" pitchFamily="34" charset="0"/>
              </a:rPr>
              <a:t>Superscalar Machine Efficiency</a:t>
            </a:r>
            <a:endParaRPr lang="zh-CN" altLang="en-US" smtClean="0"/>
          </a:p>
        </p:txBody>
      </p:sp>
    </p:spTree>
    <p:extLst>
      <p:ext uri="{BB962C8B-B14F-4D97-AF65-F5344CB8AC3E}">
        <p14:creationId xmlns:p14="http://schemas.microsoft.com/office/powerpoint/2010/main" val="2248386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AD1542-2C3A-46EB-9C32-CB443CE7627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293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293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EC82EDA-A1C7-4DD2-9E0A-C3E074A69A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252</a:t>
            </a:fld>
            <a:endParaRPr lang="zh-CN" altLang="zh-CN" sz="1200">
              <a:solidFill>
                <a:srgbClr val="898989"/>
              </a:solidFill>
            </a:endParaRPr>
          </a:p>
        </p:txBody>
      </p:sp>
      <p:sp>
        <p:nvSpPr>
          <p:cNvPr id="252933" name="标题 1"/>
          <p:cNvSpPr>
            <a:spLocks noGrp="1"/>
          </p:cNvSpPr>
          <p:nvPr>
            <p:ph type="title"/>
          </p:nvPr>
        </p:nvSpPr>
        <p:spPr/>
        <p:txBody>
          <a:bodyPr/>
          <a:lstStyle/>
          <a:p>
            <a:r>
              <a:rPr lang="en-US" altLang="zh-CN" smtClean="0"/>
              <a:t>Multithreading</a:t>
            </a:r>
            <a:endParaRPr lang="zh-CN" altLang="en-US" smtClean="0"/>
          </a:p>
        </p:txBody>
      </p:sp>
      <p:sp>
        <p:nvSpPr>
          <p:cNvPr id="252934" name="内容占位符 2"/>
          <p:cNvSpPr>
            <a:spLocks noGrp="1"/>
          </p:cNvSpPr>
          <p:nvPr>
            <p:ph idx="1"/>
          </p:nvPr>
        </p:nvSpPr>
        <p:spPr/>
        <p:txBody>
          <a:bodyPr>
            <a:normAutofit lnSpcReduction="10000"/>
          </a:bodyPr>
          <a:lstStyle/>
          <a:p>
            <a:r>
              <a:rPr lang="zh-CN" altLang="zh-CN" smtClean="0"/>
              <a:t>背景：从单线程程序挖掘指令集并行越来越困难</a:t>
            </a:r>
          </a:p>
          <a:p>
            <a:r>
              <a:rPr lang="zh-CN" altLang="zh-CN" smtClean="0"/>
              <a:t>许多工作任务可以使用线程级并行来完成</a:t>
            </a:r>
          </a:p>
          <a:p>
            <a:pPr lvl="1"/>
            <a:r>
              <a:rPr lang="zh-CN" altLang="zh-CN" smtClean="0"/>
              <a:t>线程级并行来源于多道程序设计</a:t>
            </a:r>
          </a:p>
          <a:p>
            <a:pPr lvl="1"/>
            <a:r>
              <a:rPr lang="zh-CN" altLang="zh-CN" smtClean="0"/>
              <a:t>线程级并行的基础是多线程应用，即一个任务可以用多个线程并行来加速</a:t>
            </a:r>
          </a:p>
          <a:p>
            <a:r>
              <a:rPr lang="zh-CN" altLang="zh-CN" smtClean="0"/>
              <a:t>多线程应用可以用线程级并行来提高单个处理器的利用率</a:t>
            </a:r>
          </a:p>
          <a:p>
            <a:pPr lvl="1"/>
            <a:r>
              <a:rPr lang="zh-CN" altLang="zh-CN" smtClean="0"/>
              <a:t>针对单个处理器：多个线程以重叠方式共享单个处理器的功能单元</a:t>
            </a:r>
          </a:p>
          <a:p>
            <a:endParaRPr lang="zh-CN" altLang="en-US" smtClean="0"/>
          </a:p>
        </p:txBody>
      </p:sp>
    </p:spTree>
    <p:extLst>
      <p:ext uri="{BB962C8B-B14F-4D97-AF65-F5344CB8AC3E}">
        <p14:creationId xmlns:p14="http://schemas.microsoft.com/office/powerpoint/2010/main" val="2520580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201613" y="3587750"/>
            <a:ext cx="6686550" cy="434975"/>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800" dirty="0">
                <a:solidFill>
                  <a:srgbClr val="000000"/>
                </a:solidFill>
              </a:rPr>
              <a:t>每</a:t>
            </a:r>
            <a:r>
              <a:rPr lang="zh-CN" altLang="en-US" sz="2800" dirty="0" smtClean="0">
                <a:solidFill>
                  <a:srgbClr val="000000"/>
                </a:solidFill>
              </a:rPr>
              <a:t>条指令与前一条指令存在</a:t>
            </a:r>
            <a:r>
              <a:rPr lang="en-US" altLang="zh-CN" sz="2800" dirty="0" smtClean="0">
                <a:solidFill>
                  <a:srgbClr val="000000"/>
                </a:solidFill>
              </a:rPr>
              <a:t>RAW</a:t>
            </a:r>
            <a:r>
              <a:rPr lang="zh-CN" altLang="en-US" sz="2800" dirty="0" smtClean="0">
                <a:solidFill>
                  <a:srgbClr val="000000"/>
                </a:solidFill>
              </a:rPr>
              <a:t>相关</a:t>
            </a:r>
            <a:endParaRPr lang="en-US" altLang="zh-CN" sz="2800" dirty="0">
              <a:solidFill>
                <a:srgbClr val="000000"/>
              </a:solidFill>
            </a:endParaRPr>
          </a:p>
        </p:txBody>
      </p:sp>
      <p:sp>
        <p:nvSpPr>
          <p:cNvPr id="253955" name="Text Box 3"/>
          <p:cNvSpPr txBox="1">
            <a:spLocks noChangeArrowheads="1"/>
          </p:cNvSpPr>
          <p:nvPr/>
        </p:nvSpPr>
        <p:spPr bwMode="auto">
          <a:xfrm>
            <a:off x="130175" y="1422400"/>
            <a:ext cx="2147888" cy="15573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LW r1, 0(r2)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LW r5, 12(r1)</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ADDI r5, r5, #12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SW 12(r1), r5</a:t>
            </a:r>
          </a:p>
        </p:txBody>
      </p:sp>
      <p:grpSp>
        <p:nvGrpSpPr>
          <p:cNvPr id="253956" name="Group 4"/>
          <p:cNvGrpSpPr>
            <a:grpSpLocks/>
          </p:cNvGrpSpPr>
          <p:nvPr/>
        </p:nvGrpSpPr>
        <p:grpSpPr bwMode="auto">
          <a:xfrm>
            <a:off x="2173288" y="1052513"/>
            <a:ext cx="6967537" cy="2132012"/>
            <a:chOff x="1369" y="663"/>
            <a:chExt cx="4389" cy="1343"/>
          </a:xfrm>
        </p:grpSpPr>
        <p:sp>
          <p:nvSpPr>
            <p:cNvPr id="253963" name="Rectangle 5"/>
            <p:cNvSpPr>
              <a:spLocks noChangeArrowheads="1"/>
            </p:cNvSpPr>
            <p:nvPr/>
          </p:nvSpPr>
          <p:spPr bwMode="auto">
            <a:xfrm>
              <a:off x="1398" y="95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64" name="Rectangle 6"/>
            <p:cNvSpPr>
              <a:spLocks noChangeArrowheads="1"/>
            </p:cNvSpPr>
            <p:nvPr/>
          </p:nvSpPr>
          <p:spPr bwMode="auto">
            <a:xfrm>
              <a:off x="1689"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65" name="Rectangle 7"/>
            <p:cNvSpPr>
              <a:spLocks noChangeArrowheads="1"/>
            </p:cNvSpPr>
            <p:nvPr/>
          </p:nvSpPr>
          <p:spPr bwMode="auto">
            <a:xfrm>
              <a:off x="1979"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66" name="Rectangle 8"/>
            <p:cNvSpPr>
              <a:spLocks noChangeArrowheads="1"/>
            </p:cNvSpPr>
            <p:nvPr/>
          </p:nvSpPr>
          <p:spPr bwMode="auto">
            <a:xfrm>
              <a:off x="2270" y="95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67" name="Rectangle 9"/>
            <p:cNvSpPr>
              <a:spLocks noChangeArrowheads="1"/>
            </p:cNvSpPr>
            <p:nvPr/>
          </p:nvSpPr>
          <p:spPr bwMode="auto">
            <a:xfrm>
              <a:off x="2561" y="95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grpSp>
          <p:nvGrpSpPr>
            <p:cNvPr id="253968" name="Group 10"/>
            <p:cNvGrpSpPr>
              <a:grpSpLocks/>
            </p:cNvGrpSpPr>
            <p:nvPr/>
          </p:nvGrpSpPr>
          <p:grpSpPr bwMode="auto">
            <a:xfrm>
              <a:off x="1398" y="807"/>
              <a:ext cx="2615" cy="1199"/>
              <a:chOff x="1398" y="807"/>
              <a:chExt cx="2615" cy="1199"/>
            </a:xfrm>
          </p:grpSpPr>
          <p:sp>
            <p:nvSpPr>
              <p:cNvPr id="254022" name="Line 11"/>
              <p:cNvSpPr>
                <a:spLocks noChangeShapeType="1"/>
              </p:cNvSpPr>
              <p:nvPr/>
            </p:nvSpPr>
            <p:spPr bwMode="auto">
              <a:xfrm>
                <a:off x="1398"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3" name="Line 12"/>
              <p:cNvSpPr>
                <a:spLocks noChangeShapeType="1"/>
              </p:cNvSpPr>
              <p:nvPr/>
            </p:nvSpPr>
            <p:spPr bwMode="auto">
              <a:xfrm>
                <a:off x="1689"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4" name="Line 13"/>
              <p:cNvSpPr>
                <a:spLocks noChangeShapeType="1"/>
              </p:cNvSpPr>
              <p:nvPr/>
            </p:nvSpPr>
            <p:spPr bwMode="auto">
              <a:xfrm>
                <a:off x="1979"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5" name="Line 14"/>
              <p:cNvSpPr>
                <a:spLocks noChangeShapeType="1"/>
              </p:cNvSpPr>
              <p:nvPr/>
            </p:nvSpPr>
            <p:spPr bwMode="auto">
              <a:xfrm>
                <a:off x="2270"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6" name="Line 15"/>
              <p:cNvSpPr>
                <a:spLocks noChangeShapeType="1"/>
              </p:cNvSpPr>
              <p:nvPr/>
            </p:nvSpPr>
            <p:spPr bwMode="auto">
              <a:xfrm>
                <a:off x="2561"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7" name="Line 16"/>
              <p:cNvSpPr>
                <a:spLocks noChangeShapeType="1"/>
              </p:cNvSpPr>
              <p:nvPr/>
            </p:nvSpPr>
            <p:spPr bwMode="auto">
              <a:xfrm>
                <a:off x="285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8" name="Line 17"/>
              <p:cNvSpPr>
                <a:spLocks noChangeShapeType="1"/>
              </p:cNvSpPr>
              <p:nvPr/>
            </p:nvSpPr>
            <p:spPr bwMode="auto">
              <a:xfrm>
                <a:off x="314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9" name="Line 18"/>
              <p:cNvSpPr>
                <a:spLocks noChangeShapeType="1"/>
              </p:cNvSpPr>
              <p:nvPr/>
            </p:nvSpPr>
            <p:spPr bwMode="auto">
              <a:xfrm>
                <a:off x="3433"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30" name="Line 19"/>
              <p:cNvSpPr>
                <a:spLocks noChangeShapeType="1"/>
              </p:cNvSpPr>
              <p:nvPr/>
            </p:nvSpPr>
            <p:spPr bwMode="auto">
              <a:xfrm>
                <a:off x="372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31" name="Line 20"/>
              <p:cNvSpPr>
                <a:spLocks noChangeShapeType="1"/>
              </p:cNvSpPr>
              <p:nvPr/>
            </p:nvSpPr>
            <p:spPr bwMode="auto">
              <a:xfrm>
                <a:off x="4014" y="807"/>
                <a:ext cx="0" cy="1199"/>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3969" name="Text Box 21"/>
            <p:cNvSpPr txBox="1">
              <a:spLocks noChangeArrowheads="1"/>
            </p:cNvSpPr>
            <p:nvPr/>
          </p:nvSpPr>
          <p:spPr bwMode="auto">
            <a:xfrm>
              <a:off x="1369"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t0</a:t>
              </a:r>
            </a:p>
          </p:txBody>
        </p:sp>
        <p:sp>
          <p:nvSpPr>
            <p:cNvPr id="253970" name="Text Box 22"/>
            <p:cNvSpPr txBox="1">
              <a:spLocks noChangeArrowheads="1"/>
            </p:cNvSpPr>
            <p:nvPr/>
          </p:nvSpPr>
          <p:spPr bwMode="auto">
            <a:xfrm>
              <a:off x="1660"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a:t>
              </a:r>
            </a:p>
          </p:txBody>
        </p:sp>
        <p:sp>
          <p:nvSpPr>
            <p:cNvPr id="253971" name="Text Box 23"/>
            <p:cNvSpPr txBox="1">
              <a:spLocks noChangeArrowheads="1"/>
            </p:cNvSpPr>
            <p:nvPr/>
          </p:nvSpPr>
          <p:spPr bwMode="auto">
            <a:xfrm>
              <a:off x="1950"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t2</a:t>
              </a:r>
            </a:p>
          </p:txBody>
        </p:sp>
        <p:sp>
          <p:nvSpPr>
            <p:cNvPr id="253972" name="Text Box 24"/>
            <p:cNvSpPr txBox="1">
              <a:spLocks noChangeArrowheads="1"/>
            </p:cNvSpPr>
            <p:nvPr/>
          </p:nvSpPr>
          <p:spPr bwMode="auto">
            <a:xfrm>
              <a:off x="2241"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t3</a:t>
              </a:r>
            </a:p>
          </p:txBody>
        </p:sp>
        <p:sp>
          <p:nvSpPr>
            <p:cNvPr id="253973" name="Text Box 25"/>
            <p:cNvSpPr txBox="1">
              <a:spLocks noChangeArrowheads="1"/>
            </p:cNvSpPr>
            <p:nvPr/>
          </p:nvSpPr>
          <p:spPr bwMode="auto">
            <a:xfrm>
              <a:off x="2532"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t4</a:t>
              </a:r>
            </a:p>
          </p:txBody>
        </p:sp>
        <p:sp>
          <p:nvSpPr>
            <p:cNvPr id="253974" name="Text Box 26"/>
            <p:cNvSpPr txBox="1">
              <a:spLocks noChangeArrowheads="1"/>
            </p:cNvSpPr>
            <p:nvPr/>
          </p:nvSpPr>
          <p:spPr bwMode="auto">
            <a:xfrm>
              <a:off x="2823"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t5</a:t>
              </a:r>
            </a:p>
          </p:txBody>
        </p:sp>
        <p:sp>
          <p:nvSpPr>
            <p:cNvPr id="253975" name="Text Box 27"/>
            <p:cNvSpPr txBox="1">
              <a:spLocks noChangeArrowheads="1"/>
            </p:cNvSpPr>
            <p:nvPr/>
          </p:nvSpPr>
          <p:spPr bwMode="auto">
            <a:xfrm>
              <a:off x="3113"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t6</a:t>
              </a:r>
            </a:p>
          </p:txBody>
        </p:sp>
        <p:sp>
          <p:nvSpPr>
            <p:cNvPr id="253976" name="Text Box 28"/>
            <p:cNvSpPr txBox="1">
              <a:spLocks noChangeArrowheads="1"/>
            </p:cNvSpPr>
            <p:nvPr/>
          </p:nvSpPr>
          <p:spPr bwMode="auto">
            <a:xfrm>
              <a:off x="3404"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t7</a:t>
              </a:r>
            </a:p>
          </p:txBody>
        </p:sp>
        <p:sp>
          <p:nvSpPr>
            <p:cNvPr id="253977" name="Text Box 29"/>
            <p:cNvSpPr txBox="1">
              <a:spLocks noChangeArrowheads="1"/>
            </p:cNvSpPr>
            <p:nvPr/>
          </p:nvSpPr>
          <p:spPr bwMode="auto">
            <a:xfrm>
              <a:off x="3695"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t8</a:t>
              </a:r>
            </a:p>
          </p:txBody>
        </p:sp>
        <p:sp>
          <p:nvSpPr>
            <p:cNvPr id="253978" name="Rectangle 30"/>
            <p:cNvSpPr>
              <a:spLocks noChangeArrowheads="1"/>
            </p:cNvSpPr>
            <p:nvPr/>
          </p:nvSpPr>
          <p:spPr bwMode="auto">
            <a:xfrm>
              <a:off x="1689"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79" name="Rectangle 31"/>
            <p:cNvSpPr>
              <a:spLocks noChangeArrowheads="1"/>
            </p:cNvSpPr>
            <p:nvPr/>
          </p:nvSpPr>
          <p:spPr bwMode="auto">
            <a:xfrm>
              <a:off x="2852"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0" name="Rectangle 32"/>
            <p:cNvSpPr>
              <a:spLocks noChangeArrowheads="1"/>
            </p:cNvSpPr>
            <p:nvPr/>
          </p:nvSpPr>
          <p:spPr bwMode="auto">
            <a:xfrm>
              <a:off x="3142" y="119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81" name="Rectangle 33"/>
            <p:cNvSpPr>
              <a:spLocks noChangeArrowheads="1"/>
            </p:cNvSpPr>
            <p:nvPr/>
          </p:nvSpPr>
          <p:spPr bwMode="auto">
            <a:xfrm>
              <a:off x="3433"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82" name="Rectangle 34"/>
            <p:cNvSpPr>
              <a:spLocks noChangeArrowheads="1"/>
            </p:cNvSpPr>
            <p:nvPr/>
          </p:nvSpPr>
          <p:spPr bwMode="auto">
            <a:xfrm>
              <a:off x="3724" y="119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3983" name="Rectangle 35"/>
            <p:cNvSpPr>
              <a:spLocks noChangeArrowheads="1"/>
            </p:cNvSpPr>
            <p:nvPr/>
          </p:nvSpPr>
          <p:spPr bwMode="auto">
            <a:xfrm>
              <a:off x="1979" y="119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4" name="Rectangle 36"/>
            <p:cNvSpPr>
              <a:spLocks noChangeArrowheads="1"/>
            </p:cNvSpPr>
            <p:nvPr/>
          </p:nvSpPr>
          <p:spPr bwMode="auto">
            <a:xfrm>
              <a:off x="2270" y="119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5" name="Rectangle 37"/>
            <p:cNvSpPr>
              <a:spLocks noChangeArrowheads="1"/>
            </p:cNvSpPr>
            <p:nvPr/>
          </p:nvSpPr>
          <p:spPr bwMode="auto">
            <a:xfrm>
              <a:off x="2561" y="119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6" name="Rectangle 38"/>
            <p:cNvSpPr>
              <a:spLocks noChangeArrowheads="1"/>
            </p:cNvSpPr>
            <p:nvPr/>
          </p:nvSpPr>
          <p:spPr bwMode="auto">
            <a:xfrm>
              <a:off x="2852"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87" name="Rectangle 39"/>
            <p:cNvSpPr>
              <a:spLocks noChangeArrowheads="1"/>
            </p:cNvSpPr>
            <p:nvPr/>
          </p:nvSpPr>
          <p:spPr bwMode="auto">
            <a:xfrm>
              <a:off x="4015" y="143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88" name="Rectangle 40"/>
            <p:cNvSpPr>
              <a:spLocks noChangeArrowheads="1"/>
            </p:cNvSpPr>
            <p:nvPr/>
          </p:nvSpPr>
          <p:spPr bwMode="auto">
            <a:xfrm>
              <a:off x="4305"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3989" name="Rectangle 41"/>
            <p:cNvSpPr>
              <a:spLocks noChangeArrowheads="1"/>
            </p:cNvSpPr>
            <p:nvPr/>
          </p:nvSpPr>
          <p:spPr bwMode="auto">
            <a:xfrm>
              <a:off x="4596" y="143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3990" name="Rectangle 42"/>
            <p:cNvSpPr>
              <a:spLocks noChangeArrowheads="1"/>
            </p:cNvSpPr>
            <p:nvPr/>
          </p:nvSpPr>
          <p:spPr bwMode="auto">
            <a:xfrm>
              <a:off x="4887" y="143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3991" name="Rectangle 43"/>
            <p:cNvSpPr>
              <a:spLocks noChangeArrowheads="1"/>
            </p:cNvSpPr>
            <p:nvPr/>
          </p:nvSpPr>
          <p:spPr bwMode="auto">
            <a:xfrm>
              <a:off x="3142" y="143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2" name="Rectangle 44"/>
            <p:cNvSpPr>
              <a:spLocks noChangeArrowheads="1"/>
            </p:cNvSpPr>
            <p:nvPr/>
          </p:nvSpPr>
          <p:spPr bwMode="auto">
            <a:xfrm>
              <a:off x="3433"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3" name="Rectangle 45"/>
            <p:cNvSpPr>
              <a:spLocks noChangeArrowheads="1"/>
            </p:cNvSpPr>
            <p:nvPr/>
          </p:nvSpPr>
          <p:spPr bwMode="auto">
            <a:xfrm>
              <a:off x="3724"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3994" name="Rectangle 46"/>
            <p:cNvSpPr>
              <a:spLocks noChangeArrowheads="1"/>
            </p:cNvSpPr>
            <p:nvPr/>
          </p:nvSpPr>
          <p:spPr bwMode="auto">
            <a:xfrm>
              <a:off x="1979"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5" name="Rectangle 47"/>
            <p:cNvSpPr>
              <a:spLocks noChangeArrowheads="1"/>
            </p:cNvSpPr>
            <p:nvPr/>
          </p:nvSpPr>
          <p:spPr bwMode="auto">
            <a:xfrm>
              <a:off x="2270" y="143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6" name="Rectangle 48"/>
            <p:cNvSpPr>
              <a:spLocks noChangeArrowheads="1"/>
            </p:cNvSpPr>
            <p:nvPr/>
          </p:nvSpPr>
          <p:spPr bwMode="auto">
            <a:xfrm>
              <a:off x="2561" y="143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grpSp>
          <p:nvGrpSpPr>
            <p:cNvPr id="253997" name="Group 49"/>
            <p:cNvGrpSpPr>
              <a:grpSpLocks/>
            </p:cNvGrpSpPr>
            <p:nvPr/>
          </p:nvGrpSpPr>
          <p:grpSpPr bwMode="auto">
            <a:xfrm>
              <a:off x="3142" y="807"/>
              <a:ext cx="2615" cy="1199"/>
              <a:chOff x="3142" y="807"/>
              <a:chExt cx="2615" cy="1199"/>
            </a:xfrm>
          </p:grpSpPr>
          <p:sp>
            <p:nvSpPr>
              <p:cNvPr id="254012" name="Line 50"/>
              <p:cNvSpPr>
                <a:spLocks noChangeShapeType="1"/>
              </p:cNvSpPr>
              <p:nvPr/>
            </p:nvSpPr>
            <p:spPr bwMode="auto">
              <a:xfrm>
                <a:off x="3142"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3" name="Line 51"/>
              <p:cNvSpPr>
                <a:spLocks noChangeShapeType="1"/>
              </p:cNvSpPr>
              <p:nvPr/>
            </p:nvSpPr>
            <p:spPr bwMode="auto">
              <a:xfrm>
                <a:off x="3433"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4" name="Line 52"/>
              <p:cNvSpPr>
                <a:spLocks noChangeShapeType="1"/>
              </p:cNvSpPr>
              <p:nvPr/>
            </p:nvSpPr>
            <p:spPr bwMode="auto">
              <a:xfrm>
                <a:off x="372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5" name="Line 53"/>
              <p:cNvSpPr>
                <a:spLocks noChangeShapeType="1"/>
              </p:cNvSpPr>
              <p:nvPr/>
            </p:nvSpPr>
            <p:spPr bwMode="auto">
              <a:xfrm>
                <a:off x="4014"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6" name="Line 54"/>
              <p:cNvSpPr>
                <a:spLocks noChangeShapeType="1"/>
              </p:cNvSpPr>
              <p:nvPr/>
            </p:nvSpPr>
            <p:spPr bwMode="auto">
              <a:xfrm>
                <a:off x="4305"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7" name="Line 55"/>
              <p:cNvSpPr>
                <a:spLocks noChangeShapeType="1"/>
              </p:cNvSpPr>
              <p:nvPr/>
            </p:nvSpPr>
            <p:spPr bwMode="auto">
              <a:xfrm>
                <a:off x="4596"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8" name="Line 56"/>
              <p:cNvSpPr>
                <a:spLocks noChangeShapeType="1"/>
              </p:cNvSpPr>
              <p:nvPr/>
            </p:nvSpPr>
            <p:spPr bwMode="auto">
              <a:xfrm>
                <a:off x="4886"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19" name="Line 57"/>
              <p:cNvSpPr>
                <a:spLocks noChangeShapeType="1"/>
              </p:cNvSpPr>
              <p:nvPr/>
            </p:nvSpPr>
            <p:spPr bwMode="auto">
              <a:xfrm>
                <a:off x="5177"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0" name="Line 58"/>
              <p:cNvSpPr>
                <a:spLocks noChangeShapeType="1"/>
              </p:cNvSpPr>
              <p:nvPr/>
            </p:nvSpPr>
            <p:spPr bwMode="auto">
              <a:xfrm>
                <a:off x="5468" y="807"/>
                <a:ext cx="0" cy="1199"/>
              </a:xfrm>
              <a:prstGeom prst="line">
                <a:avLst/>
              </a:prstGeom>
              <a:noFill/>
              <a:ln w="25560" cap="sq">
                <a:solidFill>
                  <a:srgbClr val="000000"/>
                </a:solidFill>
                <a:prstDash val="sysDot"/>
                <a:miter lim="800000"/>
                <a:headEnd/>
                <a:tailEnd/>
              </a:ln>
            </p:spPr>
            <p:txBody>
              <a:bodyPr/>
              <a:lstStyle/>
              <a:p>
                <a:endParaRPr lang="zh-CN" altLang="en-US"/>
              </a:p>
            </p:txBody>
          </p:sp>
          <p:sp>
            <p:nvSpPr>
              <p:cNvPr id="254021" name="Line 59"/>
              <p:cNvSpPr>
                <a:spLocks noChangeShapeType="1"/>
              </p:cNvSpPr>
              <p:nvPr/>
            </p:nvSpPr>
            <p:spPr bwMode="auto">
              <a:xfrm>
                <a:off x="5759" y="807"/>
                <a:ext cx="0" cy="1199"/>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3998" name="Rectangle 60"/>
            <p:cNvSpPr>
              <a:spLocks noChangeArrowheads="1"/>
            </p:cNvSpPr>
            <p:nvPr/>
          </p:nvSpPr>
          <p:spPr bwMode="auto">
            <a:xfrm>
              <a:off x="4015" y="1671"/>
              <a:ext cx="290"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3999" name="Rectangle 61"/>
            <p:cNvSpPr>
              <a:spLocks noChangeArrowheads="1"/>
            </p:cNvSpPr>
            <p:nvPr/>
          </p:nvSpPr>
          <p:spPr bwMode="auto">
            <a:xfrm>
              <a:off x="5178" y="1671"/>
              <a:ext cx="28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0" name="Rectangle 62"/>
            <p:cNvSpPr>
              <a:spLocks noChangeArrowheads="1"/>
            </p:cNvSpPr>
            <p:nvPr/>
          </p:nvSpPr>
          <p:spPr bwMode="auto">
            <a:xfrm>
              <a:off x="4305"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1" name="Rectangle 63"/>
            <p:cNvSpPr>
              <a:spLocks noChangeArrowheads="1"/>
            </p:cNvSpPr>
            <p:nvPr/>
          </p:nvSpPr>
          <p:spPr bwMode="auto">
            <a:xfrm>
              <a:off x="4596"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2" name="Rectangle 64"/>
            <p:cNvSpPr>
              <a:spLocks noChangeArrowheads="1"/>
            </p:cNvSpPr>
            <p:nvPr/>
          </p:nvSpPr>
          <p:spPr bwMode="auto">
            <a:xfrm>
              <a:off x="4887" y="167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003" name="Rectangle 65"/>
            <p:cNvSpPr>
              <a:spLocks noChangeArrowheads="1"/>
            </p:cNvSpPr>
            <p:nvPr/>
          </p:nvSpPr>
          <p:spPr bwMode="auto">
            <a:xfrm>
              <a:off x="3142" y="1671"/>
              <a:ext cx="290"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4" name="Rectangle 66"/>
            <p:cNvSpPr>
              <a:spLocks noChangeArrowheads="1"/>
            </p:cNvSpPr>
            <p:nvPr/>
          </p:nvSpPr>
          <p:spPr bwMode="auto">
            <a:xfrm>
              <a:off x="3433"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5" name="Rectangle 67"/>
            <p:cNvSpPr>
              <a:spLocks noChangeArrowheads="1"/>
            </p:cNvSpPr>
            <p:nvPr/>
          </p:nvSpPr>
          <p:spPr bwMode="auto">
            <a:xfrm>
              <a:off x="3724" y="1671"/>
              <a:ext cx="289" cy="239"/>
            </a:xfrm>
            <a:prstGeom prst="rect">
              <a:avLst/>
            </a:prstGeom>
            <a:solidFill>
              <a:srgbClr val="954F72"/>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006" name="Text Box 68"/>
            <p:cNvSpPr txBox="1">
              <a:spLocks noChangeArrowheads="1"/>
            </p:cNvSpPr>
            <p:nvPr/>
          </p:nvSpPr>
          <p:spPr bwMode="auto">
            <a:xfrm>
              <a:off x="4015" y="663"/>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t9</a:t>
              </a:r>
            </a:p>
          </p:txBody>
        </p:sp>
        <p:sp>
          <p:nvSpPr>
            <p:cNvPr id="254007" name="Text Box 69"/>
            <p:cNvSpPr txBox="1">
              <a:spLocks noChangeArrowheads="1"/>
            </p:cNvSpPr>
            <p:nvPr/>
          </p:nvSpPr>
          <p:spPr bwMode="auto">
            <a:xfrm>
              <a:off x="4247"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t10</a:t>
              </a:r>
            </a:p>
          </p:txBody>
        </p:sp>
        <p:sp>
          <p:nvSpPr>
            <p:cNvPr id="254008" name="Text Box 70"/>
            <p:cNvSpPr txBox="1">
              <a:spLocks noChangeArrowheads="1"/>
            </p:cNvSpPr>
            <p:nvPr/>
          </p:nvSpPr>
          <p:spPr bwMode="auto">
            <a:xfrm>
              <a:off x="4538"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t11</a:t>
              </a:r>
            </a:p>
          </p:txBody>
        </p:sp>
        <p:sp>
          <p:nvSpPr>
            <p:cNvPr id="254009" name="Text Box 71"/>
            <p:cNvSpPr txBox="1">
              <a:spLocks noChangeArrowheads="1"/>
            </p:cNvSpPr>
            <p:nvPr/>
          </p:nvSpPr>
          <p:spPr bwMode="auto">
            <a:xfrm>
              <a:off x="4829"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t12</a:t>
              </a:r>
            </a:p>
          </p:txBody>
        </p:sp>
        <p:sp>
          <p:nvSpPr>
            <p:cNvPr id="254010" name="Text Box 72"/>
            <p:cNvSpPr txBox="1">
              <a:spLocks noChangeArrowheads="1"/>
            </p:cNvSpPr>
            <p:nvPr/>
          </p:nvSpPr>
          <p:spPr bwMode="auto">
            <a:xfrm>
              <a:off x="5119"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t13</a:t>
              </a:r>
            </a:p>
          </p:txBody>
        </p:sp>
        <p:sp>
          <p:nvSpPr>
            <p:cNvPr id="254011" name="Text Box 73"/>
            <p:cNvSpPr txBox="1">
              <a:spLocks noChangeArrowheads="1"/>
            </p:cNvSpPr>
            <p:nvPr/>
          </p:nvSpPr>
          <p:spPr bwMode="auto">
            <a:xfrm>
              <a:off x="5410" y="663"/>
              <a:ext cx="30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t14</a:t>
              </a:r>
            </a:p>
          </p:txBody>
        </p:sp>
      </p:grpSp>
      <p:sp>
        <p:nvSpPr>
          <p:cNvPr id="222282" name="Rectangle 74"/>
          <p:cNvSpPr>
            <a:spLocks noChangeArrowheads="1"/>
          </p:cNvSpPr>
          <p:nvPr/>
        </p:nvSpPr>
        <p:spPr bwMode="auto">
          <a:xfrm>
            <a:off x="257175" y="4105275"/>
            <a:ext cx="8885238" cy="2085975"/>
          </a:xfrm>
          <a:prstGeom prst="rect">
            <a:avLst/>
          </a:prstGeom>
          <a:noFill/>
          <a:ln>
            <a:noFill/>
          </a:ln>
          <a:effectLst/>
          <a:extLst/>
        </p:spPr>
        <p:txBody>
          <a:bodyPr lIns="90000" tIns="46800" rIns="90000" bIns="46800"/>
          <a:lstStyle>
            <a:lvl1pPr marL="285750" indent="-284163">
              <a:lnSpc>
                <a:spcPct val="90000"/>
              </a:lnSpc>
              <a:spcBef>
                <a:spcPts val="10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800">
                <a:solidFill>
                  <a:srgbClr val="000000"/>
                </a:solidFill>
                <a:latin typeface="Calibri" panose="020F0502020204030204" pitchFamily="34" charset="0"/>
                <a:ea typeface="宋体" panose="02010600030101010101" pitchFamily="2" charset="-122"/>
              </a:defRPr>
            </a:lvl1pPr>
            <a:lvl2pPr marL="685800" indent="-228600">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400">
                <a:solidFill>
                  <a:srgbClr val="000000"/>
                </a:solidFill>
                <a:latin typeface="Calibri" panose="020F0502020204030204" pitchFamily="34" charset="0"/>
                <a:ea typeface="宋体" panose="02010600030101010101" pitchFamily="2" charset="-122"/>
              </a:defRPr>
            </a:lvl2pPr>
            <a:lvl3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sz="2000">
                <a:solidFill>
                  <a:srgbClr val="000000"/>
                </a:solidFill>
                <a:latin typeface="Calibri" panose="020F0502020204030204" pitchFamily="34" charset="0"/>
                <a:ea typeface="宋体" panose="02010600030101010101" pitchFamily="2" charset="-122"/>
              </a:defRPr>
            </a:lvl3pPr>
            <a:lvl4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4pPr>
            <a:lvl5pPr>
              <a:lnSpc>
                <a:spcPct val="90000"/>
              </a:lnSpc>
              <a:spcBef>
                <a:spcPts val="500"/>
              </a:spcBef>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tabLst>
                <a:tab pos="285750" algn="l"/>
                <a:tab pos="1200150" algn="l"/>
                <a:tab pos="2114550" algn="l"/>
                <a:tab pos="3028950" algn="l"/>
                <a:tab pos="3943350" algn="l"/>
                <a:tab pos="4857750" algn="l"/>
                <a:tab pos="5772150" algn="l"/>
                <a:tab pos="6686550" algn="l"/>
                <a:tab pos="7600950" algn="l"/>
                <a:tab pos="8515350" algn="l"/>
                <a:tab pos="9429750" algn="l"/>
                <a:tab pos="10344150" algn="l"/>
              </a:tabLst>
              <a:defRPr>
                <a:solidFill>
                  <a:srgbClr val="000000"/>
                </a:solidFill>
                <a:latin typeface="Calibri" panose="020F0502020204030204" pitchFamily="34" charset="0"/>
                <a:ea typeface="宋体" panose="02010600030101010101" pitchFamily="2" charset="-122"/>
              </a:defRPr>
            </a:lvl9pPr>
          </a:lstStyle>
          <a:p>
            <a:pPr eaLnBrk="1" hangingPunct="1">
              <a:spcBef>
                <a:spcPts val="1200"/>
              </a:spcBef>
              <a:buClrTx/>
              <a:buFontTx/>
              <a:buNone/>
              <a:defRPr/>
            </a:pPr>
            <a:endParaRPr lang="en-US" altLang="zh-CN" sz="3200" dirty="0" smtClean="0">
              <a:solidFill>
                <a:srgbClr val="0563C1"/>
              </a:solidFill>
              <a:latin typeface="+mn-ea"/>
              <a:ea typeface="+mn-ea"/>
            </a:endParaRPr>
          </a:p>
        </p:txBody>
      </p:sp>
      <p:sp>
        <p:nvSpPr>
          <p:cNvPr id="253958" name="Text Box 7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C5745ED-D57E-4D53-AE34-06106553E6C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3959" name="Text Box 7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3960" name="Text Box 7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6AB1CE9-081A-4397-83B4-7BEEBC14F17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253</a:t>
            </a:fld>
            <a:endParaRPr lang="zh-CN" altLang="zh-CN" sz="1200">
              <a:solidFill>
                <a:srgbClr val="898989"/>
              </a:solidFill>
            </a:endParaRPr>
          </a:p>
        </p:txBody>
      </p:sp>
      <p:sp>
        <p:nvSpPr>
          <p:cNvPr id="253961" name="标题 1"/>
          <p:cNvSpPr>
            <a:spLocks noGrp="1"/>
          </p:cNvSpPr>
          <p:nvPr>
            <p:ph type="title"/>
          </p:nvPr>
        </p:nvSpPr>
        <p:spPr/>
        <p:txBody>
          <a:bodyPr>
            <a:normAutofit/>
          </a:bodyPr>
          <a:lstStyle/>
          <a:p>
            <a:r>
              <a:rPr lang="en-US" altLang="zh-CN" smtClean="0"/>
              <a:t>Pipeline Hazards</a:t>
            </a:r>
            <a:endParaRPr lang="zh-CN" altLang="en-US" smtClean="0"/>
          </a:p>
        </p:txBody>
      </p:sp>
      <p:sp>
        <p:nvSpPr>
          <p:cNvPr id="253962" name="内容占位符 2"/>
          <p:cNvSpPr>
            <a:spLocks noGrp="1"/>
          </p:cNvSpPr>
          <p:nvPr>
            <p:ph idx="4294967295"/>
          </p:nvPr>
        </p:nvSpPr>
        <p:spPr>
          <a:xfrm>
            <a:off x="201613" y="4401526"/>
            <a:ext cx="8280400" cy="1811337"/>
          </a:xfrm>
        </p:spPr>
        <p:txBody>
          <a:bodyPr/>
          <a:lstStyle/>
          <a:p>
            <a:r>
              <a:rPr lang="zh-CN" altLang="zh-CN" dirty="0" smtClean="0"/>
              <a:t>如何处理相关</a:t>
            </a:r>
            <a:r>
              <a:rPr lang="en-US" altLang="zh-CN" dirty="0" smtClean="0"/>
              <a:t>?</a:t>
            </a:r>
          </a:p>
          <a:p>
            <a:pPr lvl="1"/>
            <a:r>
              <a:rPr lang="zh-CN" altLang="zh-CN" dirty="0" smtClean="0"/>
              <a:t>使用</a:t>
            </a:r>
            <a:r>
              <a:rPr lang="en-US" altLang="zh-CN" dirty="0" smtClean="0"/>
              <a:t>interlock</a:t>
            </a:r>
            <a:r>
              <a:rPr lang="zh-CN" altLang="zh-CN" dirty="0" smtClean="0"/>
              <a:t>机制</a:t>
            </a:r>
            <a:r>
              <a:rPr lang="en-US" altLang="zh-CN" dirty="0" smtClean="0"/>
              <a:t>(slow)</a:t>
            </a:r>
          </a:p>
          <a:p>
            <a:pPr lvl="1"/>
            <a:r>
              <a:rPr lang="zh-CN" altLang="zh-CN" dirty="0" smtClean="0"/>
              <a:t>或定向</a:t>
            </a:r>
            <a:r>
              <a:rPr lang="zh-CN" altLang="en-US" dirty="0" smtClean="0"/>
              <a:t>路径</a:t>
            </a:r>
          </a:p>
        </p:txBody>
      </p:sp>
    </p:spTree>
    <p:extLst>
      <p:ext uri="{BB962C8B-B14F-4D97-AF65-F5344CB8AC3E}">
        <p14:creationId xmlns:p14="http://schemas.microsoft.com/office/powerpoint/2010/main" val="46775159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nodePh="1">
                                  <p:stCondLst>
                                    <p:cond delay="0"/>
                                  </p:stCondLst>
                                  <p:endCondLst>
                                    <p:cond evt="begin" delay="0">
                                      <p:tn val="5"/>
                                    </p:cond>
                                  </p:endCondLst>
                                  <p:childTnLst>
                                    <p:set>
                                      <p:cBhvr additive="repl">
                                        <p:cTn id="6" dur="1" fill="hold">
                                          <p:stCondLst>
                                            <p:cond delay="499"/>
                                          </p:stCondLst>
                                        </p:cTn>
                                        <p:tgtEl>
                                          <p:spTgt spid="2222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22250" y="3011488"/>
            <a:ext cx="7859713" cy="3079750"/>
            <a:chOff x="96" y="1824"/>
            <a:chExt cx="4951" cy="1940"/>
          </a:xfrm>
        </p:grpSpPr>
        <p:grpSp>
          <p:nvGrpSpPr>
            <p:cNvPr id="254988" name="Group 4"/>
            <p:cNvGrpSpPr>
              <a:grpSpLocks/>
            </p:cNvGrpSpPr>
            <p:nvPr/>
          </p:nvGrpSpPr>
          <p:grpSpPr bwMode="auto">
            <a:xfrm>
              <a:off x="1968" y="2373"/>
              <a:ext cx="2183" cy="1391"/>
              <a:chOff x="1968" y="2373"/>
              <a:chExt cx="2183" cy="1391"/>
            </a:xfrm>
          </p:grpSpPr>
          <p:sp>
            <p:nvSpPr>
              <p:cNvPr id="255026" name="Line 5"/>
              <p:cNvSpPr>
                <a:spLocks noChangeShapeType="1"/>
              </p:cNvSpPr>
              <p:nvPr/>
            </p:nvSpPr>
            <p:spPr bwMode="auto">
              <a:xfrm>
                <a:off x="1968"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7" name="Line 6"/>
              <p:cNvSpPr>
                <a:spLocks noChangeShapeType="1"/>
              </p:cNvSpPr>
              <p:nvPr/>
            </p:nvSpPr>
            <p:spPr bwMode="auto">
              <a:xfrm>
                <a:off x="2211"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8" name="Line 7"/>
              <p:cNvSpPr>
                <a:spLocks noChangeShapeType="1"/>
              </p:cNvSpPr>
              <p:nvPr/>
            </p:nvSpPr>
            <p:spPr bwMode="auto">
              <a:xfrm>
                <a:off x="2453"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29" name="Line 8"/>
              <p:cNvSpPr>
                <a:spLocks noChangeShapeType="1"/>
              </p:cNvSpPr>
              <p:nvPr/>
            </p:nvSpPr>
            <p:spPr bwMode="auto">
              <a:xfrm>
                <a:off x="2696"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0" name="Line 9"/>
              <p:cNvSpPr>
                <a:spLocks noChangeShapeType="1"/>
              </p:cNvSpPr>
              <p:nvPr/>
            </p:nvSpPr>
            <p:spPr bwMode="auto">
              <a:xfrm>
                <a:off x="2939"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1" name="Line 10"/>
              <p:cNvSpPr>
                <a:spLocks noChangeShapeType="1"/>
              </p:cNvSpPr>
              <p:nvPr/>
            </p:nvSpPr>
            <p:spPr bwMode="auto">
              <a:xfrm>
                <a:off x="3181"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2" name="Line 11"/>
              <p:cNvSpPr>
                <a:spLocks noChangeShapeType="1"/>
              </p:cNvSpPr>
              <p:nvPr/>
            </p:nvSpPr>
            <p:spPr bwMode="auto">
              <a:xfrm>
                <a:off x="3424"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3" name="Line 12"/>
              <p:cNvSpPr>
                <a:spLocks noChangeShapeType="1"/>
              </p:cNvSpPr>
              <p:nvPr/>
            </p:nvSpPr>
            <p:spPr bwMode="auto">
              <a:xfrm>
                <a:off x="3667"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4" name="Line 13"/>
              <p:cNvSpPr>
                <a:spLocks noChangeShapeType="1"/>
              </p:cNvSpPr>
              <p:nvPr/>
            </p:nvSpPr>
            <p:spPr bwMode="auto">
              <a:xfrm>
                <a:off x="3909" y="2373"/>
                <a:ext cx="0" cy="1391"/>
              </a:xfrm>
              <a:prstGeom prst="line">
                <a:avLst/>
              </a:prstGeom>
              <a:noFill/>
              <a:ln w="25560" cap="sq">
                <a:solidFill>
                  <a:srgbClr val="000000"/>
                </a:solidFill>
                <a:prstDash val="sysDot"/>
                <a:miter lim="800000"/>
                <a:headEnd/>
                <a:tailEnd/>
              </a:ln>
            </p:spPr>
            <p:txBody>
              <a:bodyPr/>
              <a:lstStyle/>
              <a:p>
                <a:endParaRPr lang="zh-CN" altLang="en-US"/>
              </a:p>
            </p:txBody>
          </p:sp>
          <p:sp>
            <p:nvSpPr>
              <p:cNvPr id="255035" name="Line 14"/>
              <p:cNvSpPr>
                <a:spLocks noChangeShapeType="1"/>
              </p:cNvSpPr>
              <p:nvPr/>
            </p:nvSpPr>
            <p:spPr bwMode="auto">
              <a:xfrm>
                <a:off x="4152" y="2373"/>
                <a:ext cx="0" cy="1391"/>
              </a:xfrm>
              <a:prstGeom prst="line">
                <a:avLst/>
              </a:prstGeom>
              <a:noFill/>
              <a:ln w="25560" cap="sq">
                <a:solidFill>
                  <a:srgbClr val="000000"/>
                </a:solidFill>
                <a:prstDash val="sysDot"/>
                <a:miter lim="800000"/>
                <a:headEnd/>
                <a:tailEnd/>
              </a:ln>
            </p:spPr>
            <p:txBody>
              <a:bodyPr/>
              <a:lstStyle/>
              <a:p>
                <a:endParaRPr lang="zh-CN" altLang="en-US"/>
              </a:p>
            </p:txBody>
          </p:sp>
        </p:grpSp>
        <p:sp>
          <p:nvSpPr>
            <p:cNvPr id="254989" name="Rectangle 15"/>
            <p:cNvSpPr>
              <a:spLocks noChangeArrowheads="1"/>
            </p:cNvSpPr>
            <p:nvPr/>
          </p:nvSpPr>
          <p:spPr bwMode="auto">
            <a:xfrm>
              <a:off x="196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4990" name="Rectangle 16"/>
            <p:cNvSpPr>
              <a:spLocks noChangeArrowheads="1"/>
            </p:cNvSpPr>
            <p:nvPr/>
          </p:nvSpPr>
          <p:spPr bwMode="auto">
            <a:xfrm>
              <a:off x="220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4991" name="Rectangle 17"/>
            <p:cNvSpPr>
              <a:spLocks noChangeArrowheads="1"/>
            </p:cNvSpPr>
            <p:nvPr/>
          </p:nvSpPr>
          <p:spPr bwMode="auto">
            <a:xfrm>
              <a:off x="244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4992" name="Rectangle 18"/>
            <p:cNvSpPr>
              <a:spLocks noChangeArrowheads="1"/>
            </p:cNvSpPr>
            <p:nvPr/>
          </p:nvSpPr>
          <p:spPr bwMode="auto">
            <a:xfrm>
              <a:off x="268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4993" name="Rectangle 19"/>
            <p:cNvSpPr>
              <a:spLocks noChangeArrowheads="1"/>
            </p:cNvSpPr>
            <p:nvPr/>
          </p:nvSpPr>
          <p:spPr bwMode="auto">
            <a:xfrm>
              <a:off x="2928" y="251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4994" name="Text Box 20"/>
            <p:cNvSpPr txBox="1">
              <a:spLocks noChangeArrowheads="1"/>
            </p:cNvSpPr>
            <p:nvPr/>
          </p:nvSpPr>
          <p:spPr bwMode="auto">
            <a:xfrm>
              <a:off x="192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t0</a:t>
              </a:r>
            </a:p>
          </p:txBody>
        </p:sp>
        <p:sp>
          <p:nvSpPr>
            <p:cNvPr id="254995" name="Text Box 21"/>
            <p:cNvSpPr txBox="1">
              <a:spLocks noChangeArrowheads="1"/>
            </p:cNvSpPr>
            <p:nvPr/>
          </p:nvSpPr>
          <p:spPr bwMode="auto">
            <a:xfrm>
              <a:off x="216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t1</a:t>
              </a:r>
            </a:p>
          </p:txBody>
        </p:sp>
        <p:sp>
          <p:nvSpPr>
            <p:cNvPr id="254996" name="Text Box 22"/>
            <p:cNvSpPr txBox="1">
              <a:spLocks noChangeArrowheads="1"/>
            </p:cNvSpPr>
            <p:nvPr/>
          </p:nvSpPr>
          <p:spPr bwMode="auto">
            <a:xfrm>
              <a:off x="240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t2</a:t>
              </a:r>
            </a:p>
          </p:txBody>
        </p:sp>
        <p:sp>
          <p:nvSpPr>
            <p:cNvPr id="254997" name="Text Box 23"/>
            <p:cNvSpPr txBox="1">
              <a:spLocks noChangeArrowheads="1"/>
            </p:cNvSpPr>
            <p:nvPr/>
          </p:nvSpPr>
          <p:spPr bwMode="auto">
            <a:xfrm>
              <a:off x="264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t3</a:t>
              </a:r>
            </a:p>
          </p:txBody>
        </p:sp>
        <p:sp>
          <p:nvSpPr>
            <p:cNvPr id="254998" name="Text Box 24"/>
            <p:cNvSpPr txBox="1">
              <a:spLocks noChangeArrowheads="1"/>
            </p:cNvSpPr>
            <p:nvPr/>
          </p:nvSpPr>
          <p:spPr bwMode="auto">
            <a:xfrm>
              <a:off x="288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t4</a:t>
              </a:r>
            </a:p>
          </p:txBody>
        </p:sp>
        <p:sp>
          <p:nvSpPr>
            <p:cNvPr id="254999" name="Text Box 25"/>
            <p:cNvSpPr txBox="1">
              <a:spLocks noChangeArrowheads="1"/>
            </p:cNvSpPr>
            <p:nvPr/>
          </p:nvSpPr>
          <p:spPr bwMode="auto">
            <a:xfrm>
              <a:off x="312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t5</a:t>
              </a:r>
            </a:p>
          </p:txBody>
        </p:sp>
        <p:sp>
          <p:nvSpPr>
            <p:cNvPr id="255000" name="Text Box 26"/>
            <p:cNvSpPr txBox="1">
              <a:spLocks noChangeArrowheads="1"/>
            </p:cNvSpPr>
            <p:nvPr/>
          </p:nvSpPr>
          <p:spPr bwMode="auto">
            <a:xfrm>
              <a:off x="336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t6</a:t>
              </a:r>
            </a:p>
          </p:txBody>
        </p:sp>
        <p:sp>
          <p:nvSpPr>
            <p:cNvPr id="255001" name="Text Box 27"/>
            <p:cNvSpPr txBox="1">
              <a:spLocks noChangeArrowheads="1"/>
            </p:cNvSpPr>
            <p:nvPr/>
          </p:nvSpPr>
          <p:spPr bwMode="auto">
            <a:xfrm>
              <a:off x="3600"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t7</a:t>
              </a:r>
            </a:p>
          </p:txBody>
        </p:sp>
        <p:sp>
          <p:nvSpPr>
            <p:cNvPr id="255002" name="Text Box 28"/>
            <p:cNvSpPr txBox="1">
              <a:spLocks noChangeArrowheads="1"/>
            </p:cNvSpPr>
            <p:nvPr/>
          </p:nvSpPr>
          <p:spPr bwMode="auto">
            <a:xfrm>
              <a:off x="3888"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t8</a:t>
              </a:r>
            </a:p>
          </p:txBody>
        </p:sp>
        <p:sp>
          <p:nvSpPr>
            <p:cNvPr id="255003" name="Text Box 29"/>
            <p:cNvSpPr txBox="1">
              <a:spLocks noChangeArrowheads="1"/>
            </p:cNvSpPr>
            <p:nvPr/>
          </p:nvSpPr>
          <p:spPr bwMode="auto">
            <a:xfrm>
              <a:off x="96" y="2517"/>
              <a:ext cx="1621" cy="121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T1: LW r1, 0(r2)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T2: ADD r7, r1, r4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T3: XORI r5, r4, #12</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T4: SW 0(r7),  r5</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T1: LW r5, 12(r1)</a:t>
              </a:r>
            </a:p>
          </p:txBody>
        </p:sp>
        <p:sp>
          <p:nvSpPr>
            <p:cNvPr id="255004" name="Text Box 30"/>
            <p:cNvSpPr txBox="1">
              <a:spLocks noChangeArrowheads="1"/>
            </p:cNvSpPr>
            <p:nvPr/>
          </p:nvSpPr>
          <p:spPr bwMode="auto">
            <a:xfrm>
              <a:off x="4176" y="2229"/>
              <a:ext cx="236"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t9</a:t>
              </a:r>
            </a:p>
          </p:txBody>
        </p:sp>
        <p:sp>
          <p:nvSpPr>
            <p:cNvPr id="255005" name="Rectangle 31"/>
            <p:cNvSpPr>
              <a:spLocks noChangeArrowheads="1"/>
            </p:cNvSpPr>
            <p:nvPr/>
          </p:nvSpPr>
          <p:spPr bwMode="auto">
            <a:xfrm>
              <a:off x="220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06" name="Rectangle 32"/>
            <p:cNvSpPr>
              <a:spLocks noChangeArrowheads="1"/>
            </p:cNvSpPr>
            <p:nvPr/>
          </p:nvSpPr>
          <p:spPr bwMode="auto">
            <a:xfrm>
              <a:off x="244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07" name="Rectangle 33"/>
            <p:cNvSpPr>
              <a:spLocks noChangeArrowheads="1"/>
            </p:cNvSpPr>
            <p:nvPr/>
          </p:nvSpPr>
          <p:spPr bwMode="auto">
            <a:xfrm>
              <a:off x="268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08" name="Rectangle 34"/>
            <p:cNvSpPr>
              <a:spLocks noChangeArrowheads="1"/>
            </p:cNvSpPr>
            <p:nvPr/>
          </p:nvSpPr>
          <p:spPr bwMode="auto">
            <a:xfrm>
              <a:off x="292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09" name="Rectangle 35"/>
            <p:cNvSpPr>
              <a:spLocks noChangeArrowheads="1"/>
            </p:cNvSpPr>
            <p:nvPr/>
          </p:nvSpPr>
          <p:spPr bwMode="auto">
            <a:xfrm>
              <a:off x="3168" y="2757"/>
              <a:ext cx="239" cy="239"/>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10" name="Rectangle 36"/>
            <p:cNvSpPr>
              <a:spLocks noChangeArrowheads="1"/>
            </p:cNvSpPr>
            <p:nvPr/>
          </p:nvSpPr>
          <p:spPr bwMode="auto">
            <a:xfrm>
              <a:off x="244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11" name="Rectangle 37"/>
            <p:cNvSpPr>
              <a:spLocks noChangeArrowheads="1"/>
            </p:cNvSpPr>
            <p:nvPr/>
          </p:nvSpPr>
          <p:spPr bwMode="auto">
            <a:xfrm>
              <a:off x="268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12" name="Rectangle 38"/>
            <p:cNvSpPr>
              <a:spLocks noChangeArrowheads="1"/>
            </p:cNvSpPr>
            <p:nvPr/>
          </p:nvSpPr>
          <p:spPr bwMode="auto">
            <a:xfrm>
              <a:off x="292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13" name="Rectangle 39"/>
            <p:cNvSpPr>
              <a:spLocks noChangeArrowheads="1"/>
            </p:cNvSpPr>
            <p:nvPr/>
          </p:nvSpPr>
          <p:spPr bwMode="auto">
            <a:xfrm>
              <a:off x="316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14" name="Rectangle 40"/>
            <p:cNvSpPr>
              <a:spLocks noChangeArrowheads="1"/>
            </p:cNvSpPr>
            <p:nvPr/>
          </p:nvSpPr>
          <p:spPr bwMode="auto">
            <a:xfrm>
              <a:off x="3408" y="2997"/>
              <a:ext cx="239" cy="239"/>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15" name="Rectangle 41"/>
            <p:cNvSpPr>
              <a:spLocks noChangeArrowheads="1"/>
            </p:cNvSpPr>
            <p:nvPr/>
          </p:nvSpPr>
          <p:spPr bwMode="auto">
            <a:xfrm>
              <a:off x="268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16" name="Rectangle 42"/>
            <p:cNvSpPr>
              <a:spLocks noChangeArrowheads="1"/>
            </p:cNvSpPr>
            <p:nvPr/>
          </p:nvSpPr>
          <p:spPr bwMode="auto">
            <a:xfrm>
              <a:off x="292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17" name="Rectangle 43"/>
            <p:cNvSpPr>
              <a:spLocks noChangeArrowheads="1"/>
            </p:cNvSpPr>
            <p:nvPr/>
          </p:nvSpPr>
          <p:spPr bwMode="auto">
            <a:xfrm>
              <a:off x="316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18" name="Rectangle 44"/>
            <p:cNvSpPr>
              <a:spLocks noChangeArrowheads="1"/>
            </p:cNvSpPr>
            <p:nvPr/>
          </p:nvSpPr>
          <p:spPr bwMode="auto">
            <a:xfrm>
              <a:off x="340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19" name="Rectangle 45"/>
            <p:cNvSpPr>
              <a:spLocks noChangeArrowheads="1"/>
            </p:cNvSpPr>
            <p:nvPr/>
          </p:nvSpPr>
          <p:spPr bwMode="auto">
            <a:xfrm>
              <a:off x="3648" y="3237"/>
              <a:ext cx="239" cy="239"/>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20" name="Rectangle 46"/>
            <p:cNvSpPr>
              <a:spLocks noChangeArrowheads="1"/>
            </p:cNvSpPr>
            <p:nvPr/>
          </p:nvSpPr>
          <p:spPr bwMode="auto">
            <a:xfrm>
              <a:off x="292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F</a:t>
              </a:r>
            </a:p>
          </p:txBody>
        </p:sp>
        <p:sp>
          <p:nvSpPr>
            <p:cNvPr id="255021" name="Rectangle 47"/>
            <p:cNvSpPr>
              <a:spLocks noChangeArrowheads="1"/>
            </p:cNvSpPr>
            <p:nvPr/>
          </p:nvSpPr>
          <p:spPr bwMode="auto">
            <a:xfrm>
              <a:off x="316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D</a:t>
              </a:r>
            </a:p>
          </p:txBody>
        </p:sp>
        <p:sp>
          <p:nvSpPr>
            <p:cNvPr id="255022" name="Rectangle 48"/>
            <p:cNvSpPr>
              <a:spLocks noChangeArrowheads="1"/>
            </p:cNvSpPr>
            <p:nvPr/>
          </p:nvSpPr>
          <p:spPr bwMode="auto">
            <a:xfrm>
              <a:off x="340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X</a:t>
              </a:r>
            </a:p>
          </p:txBody>
        </p:sp>
        <p:sp>
          <p:nvSpPr>
            <p:cNvPr id="255023" name="Rectangle 49"/>
            <p:cNvSpPr>
              <a:spLocks noChangeArrowheads="1"/>
            </p:cNvSpPr>
            <p:nvPr/>
          </p:nvSpPr>
          <p:spPr bwMode="auto">
            <a:xfrm>
              <a:off x="364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M</a:t>
              </a:r>
            </a:p>
          </p:txBody>
        </p:sp>
        <p:sp>
          <p:nvSpPr>
            <p:cNvPr id="255024" name="Rectangle 50"/>
            <p:cNvSpPr>
              <a:spLocks noChangeArrowheads="1"/>
            </p:cNvSpPr>
            <p:nvPr/>
          </p:nvSpPr>
          <p:spPr bwMode="auto">
            <a:xfrm>
              <a:off x="3888" y="3477"/>
              <a:ext cx="239" cy="239"/>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W</a:t>
              </a:r>
            </a:p>
          </p:txBody>
        </p:sp>
        <p:sp>
          <p:nvSpPr>
            <p:cNvPr id="255025" name="Text Box 51"/>
            <p:cNvSpPr txBox="1">
              <a:spLocks noChangeArrowheads="1"/>
            </p:cNvSpPr>
            <p:nvPr/>
          </p:nvSpPr>
          <p:spPr bwMode="auto">
            <a:xfrm>
              <a:off x="140" y="1824"/>
              <a:ext cx="4907" cy="25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i="1">
                  <a:solidFill>
                    <a:srgbClr val="000000"/>
                  </a:solidFill>
                  <a:latin typeface="Verdana" pitchFamily="34" charset="0"/>
                </a:rPr>
                <a:t>Interleave 4 threads, T1-T4, on non-bypassed 5-stage pipe</a:t>
              </a:r>
            </a:p>
          </p:txBody>
        </p:sp>
      </p:grpSp>
      <p:grpSp>
        <p:nvGrpSpPr>
          <p:cNvPr id="4" name="Group 52"/>
          <p:cNvGrpSpPr>
            <a:grpSpLocks/>
          </p:cNvGrpSpPr>
          <p:nvPr/>
        </p:nvGrpSpPr>
        <p:grpSpPr bwMode="auto">
          <a:xfrm>
            <a:off x="5105400" y="4038600"/>
            <a:ext cx="4037013" cy="2012950"/>
            <a:chOff x="3216" y="2544"/>
            <a:chExt cx="2543" cy="1268"/>
          </a:xfrm>
        </p:grpSpPr>
        <p:sp>
          <p:nvSpPr>
            <p:cNvPr id="254985" name="Text Box 53"/>
            <p:cNvSpPr txBox="1">
              <a:spLocks noChangeArrowheads="1"/>
            </p:cNvSpPr>
            <p:nvPr/>
          </p:nvSpPr>
          <p:spPr bwMode="auto">
            <a:xfrm>
              <a:off x="4272" y="2544"/>
              <a:ext cx="1487" cy="126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i="1">
                  <a:solidFill>
                    <a:srgbClr val="000000"/>
                  </a:solidFill>
                  <a:latin typeface="Verdana" pitchFamily="34" charset="0"/>
                </a:rPr>
                <a:t>Prior instruction in a thread always completes write-back before next instruction in same thread reads register file</a:t>
              </a:r>
            </a:p>
          </p:txBody>
        </p:sp>
        <p:sp>
          <p:nvSpPr>
            <p:cNvPr id="254986" name="Line 54"/>
            <p:cNvSpPr>
              <a:spLocks noChangeShapeType="1"/>
            </p:cNvSpPr>
            <p:nvPr/>
          </p:nvSpPr>
          <p:spPr bwMode="auto">
            <a:xfrm flipH="1">
              <a:off x="3215" y="2688"/>
              <a:ext cx="1057" cy="47"/>
            </a:xfrm>
            <a:prstGeom prst="line">
              <a:avLst/>
            </a:prstGeom>
            <a:noFill/>
            <a:ln w="25560" cap="sq">
              <a:solidFill>
                <a:srgbClr val="000000"/>
              </a:solidFill>
              <a:miter lim="800000"/>
              <a:headEnd/>
              <a:tailEnd type="triangle" w="med" len="med"/>
            </a:ln>
          </p:spPr>
          <p:txBody>
            <a:bodyPr/>
            <a:lstStyle/>
            <a:p>
              <a:endParaRPr lang="zh-CN" altLang="en-US"/>
            </a:p>
          </p:txBody>
        </p:sp>
        <p:sp>
          <p:nvSpPr>
            <p:cNvPr id="254987" name="Line 55"/>
            <p:cNvSpPr>
              <a:spLocks noChangeShapeType="1"/>
            </p:cNvSpPr>
            <p:nvPr/>
          </p:nvSpPr>
          <p:spPr bwMode="auto">
            <a:xfrm flipH="1">
              <a:off x="3311" y="3456"/>
              <a:ext cx="1009" cy="143"/>
            </a:xfrm>
            <a:prstGeom prst="line">
              <a:avLst/>
            </a:prstGeom>
            <a:noFill/>
            <a:ln w="25560" cap="sq">
              <a:solidFill>
                <a:srgbClr val="000000"/>
              </a:solidFill>
              <a:miter lim="800000"/>
              <a:headEnd/>
              <a:tailEnd type="triangle" w="med" len="med"/>
            </a:ln>
          </p:spPr>
          <p:txBody>
            <a:bodyPr/>
            <a:lstStyle/>
            <a:p>
              <a:endParaRPr lang="zh-CN" altLang="en-US"/>
            </a:p>
          </p:txBody>
        </p:sp>
      </p:grpSp>
      <p:sp>
        <p:nvSpPr>
          <p:cNvPr id="254980" name="Text Box 5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F3389F-C310-438F-81C3-C7E9B91E821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4981" name="Text Box 5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4982" name="Text Box 5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B26813-8F00-40FF-B8F0-997E8DCC984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254</a:t>
            </a:fld>
            <a:endParaRPr lang="zh-CN" altLang="zh-CN" sz="1200">
              <a:solidFill>
                <a:srgbClr val="898989"/>
              </a:solidFill>
            </a:endParaRPr>
          </a:p>
        </p:txBody>
      </p:sp>
      <p:sp>
        <p:nvSpPr>
          <p:cNvPr id="254983" name="标题 1"/>
          <p:cNvSpPr>
            <a:spLocks noGrp="1"/>
          </p:cNvSpPr>
          <p:nvPr>
            <p:ph type="title"/>
          </p:nvPr>
        </p:nvSpPr>
        <p:spPr/>
        <p:txBody>
          <a:bodyPr/>
          <a:lstStyle/>
          <a:p>
            <a:r>
              <a:rPr lang="en-US" altLang="zh-CN" smtClean="0"/>
              <a:t>Multithreading</a:t>
            </a:r>
            <a:endParaRPr lang="zh-CN" altLang="en-US" smtClean="0"/>
          </a:p>
        </p:txBody>
      </p:sp>
      <p:sp>
        <p:nvSpPr>
          <p:cNvPr id="254984" name="内容占位符 2"/>
          <p:cNvSpPr>
            <a:spLocks noGrp="1"/>
          </p:cNvSpPr>
          <p:nvPr>
            <p:ph idx="1"/>
          </p:nvPr>
        </p:nvSpPr>
        <p:spPr/>
        <p:txBody>
          <a:bodyPr/>
          <a:lstStyle/>
          <a:p>
            <a:r>
              <a:rPr lang="zh-CN" altLang="zh-CN" smtClean="0"/>
              <a:t>如何保证流水线中指令间无数据依赖关系？</a:t>
            </a:r>
          </a:p>
          <a:p>
            <a:r>
              <a:rPr lang="zh-CN" altLang="zh-CN" smtClean="0"/>
              <a:t>一种办法：在相同的流水线中交叉执行来自不同线程的指令</a:t>
            </a:r>
          </a:p>
          <a:p>
            <a:endParaRPr lang="zh-CN" altLang="en-US" dirty="0" smtClean="0"/>
          </a:p>
        </p:txBody>
      </p:sp>
    </p:spTree>
    <p:extLst>
      <p:ext uri="{BB962C8B-B14F-4D97-AF65-F5344CB8AC3E}">
        <p14:creationId xmlns:p14="http://schemas.microsoft.com/office/powerpoint/2010/main" val="20035292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56004" name="图片 3"/>
          <p:cNvPicPr>
            <a:picLocks noChangeAspect="1"/>
          </p:cNvPicPr>
          <p:nvPr/>
        </p:nvPicPr>
        <p:blipFill>
          <a:blip r:embed="rId3"/>
          <a:srcRect/>
          <a:stretch>
            <a:fillRect/>
          </a:stretch>
        </p:blipFill>
        <p:spPr bwMode="auto">
          <a:xfrm>
            <a:off x="827088" y="1052513"/>
            <a:ext cx="7058025" cy="3619500"/>
          </a:xfrm>
          <a:prstGeom prst="rect">
            <a:avLst/>
          </a:prstGeom>
          <a:noFill/>
          <a:ln w="9525">
            <a:noFill/>
            <a:miter lim="800000"/>
            <a:headEnd/>
            <a:tailEnd/>
          </a:ln>
        </p:spPr>
      </p:pic>
      <p:sp>
        <p:nvSpPr>
          <p:cNvPr id="256005" name="矩形 4"/>
          <p:cNvSpPr>
            <a:spLocks noChangeArrowheads="1"/>
          </p:cNvSpPr>
          <p:nvPr/>
        </p:nvSpPr>
        <p:spPr bwMode="auto">
          <a:xfrm>
            <a:off x="568411" y="5321561"/>
            <a:ext cx="8217244" cy="954107"/>
          </a:xfrm>
          <a:prstGeom prst="rect">
            <a:avLst/>
          </a:prstGeom>
          <a:noFill/>
          <a:ln w="9525">
            <a:noFill/>
            <a:miter lim="800000"/>
            <a:headEnd/>
            <a:tailEnd/>
          </a:ln>
        </p:spPr>
        <p:txBody>
          <a:bodyPr wrap="square">
            <a:spAutoFit/>
          </a:bodyPr>
          <a:lstStyle/>
          <a:p>
            <a:r>
              <a:rPr lang="en-US" altLang="zh-CN" sz="2800" dirty="0">
                <a:solidFill>
                  <a:srgbClr val="FF0000"/>
                </a:solidFill>
              </a:rPr>
              <a:t>A conventional processor compared with a multithreaded processor.</a:t>
            </a:r>
            <a:endParaRPr lang="zh-CN" altLang="en-US" sz="2800" dirty="0">
              <a:solidFill>
                <a:srgbClr val="FF0000"/>
              </a:solidFill>
            </a:endParaRPr>
          </a:p>
        </p:txBody>
      </p:sp>
    </p:spTree>
    <p:extLst>
      <p:ext uri="{BB962C8B-B14F-4D97-AF65-F5344CB8AC3E}">
        <p14:creationId xmlns:p14="http://schemas.microsoft.com/office/powerpoint/2010/main" val="399585540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9FF324-DCAD-4BFD-AD5E-5048A14780C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702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702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247637D-F965-422D-928F-F5E96DA8462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256</a:t>
            </a:fld>
            <a:endParaRPr lang="zh-CN" altLang="zh-CN" sz="1200">
              <a:solidFill>
                <a:srgbClr val="898989"/>
              </a:solidFill>
            </a:endParaRPr>
          </a:p>
        </p:txBody>
      </p:sp>
      <p:sp>
        <p:nvSpPr>
          <p:cNvPr id="257030" name="标题 1"/>
          <p:cNvSpPr>
            <a:spLocks noGrp="1"/>
          </p:cNvSpPr>
          <p:nvPr>
            <p:ph type="title"/>
          </p:nvPr>
        </p:nvSpPr>
        <p:spPr/>
        <p:txBody>
          <a:bodyPr>
            <a:normAutofit fontScale="90000"/>
          </a:bodyPr>
          <a:lstStyle/>
          <a:p>
            <a:r>
              <a:rPr lang="en-US" altLang="zh-CN" smtClean="0"/>
              <a:t>CDC 6600 Peripheral Processors (Cray, 1964)</a:t>
            </a:r>
            <a:endParaRPr lang="zh-CN" altLang="en-US" dirty="0" smtClean="0"/>
          </a:p>
        </p:txBody>
      </p:sp>
      <p:sp>
        <p:nvSpPr>
          <p:cNvPr id="257031" name="内容占位符 2"/>
          <p:cNvSpPr>
            <a:spLocks noGrp="1"/>
          </p:cNvSpPr>
          <p:nvPr>
            <p:ph idx="1"/>
          </p:nvPr>
        </p:nvSpPr>
        <p:spPr/>
        <p:txBody>
          <a:bodyPr>
            <a:normAutofit fontScale="92500" lnSpcReduction="10000"/>
          </a:bodyPr>
          <a:lstStyle/>
          <a:p>
            <a:r>
              <a:rPr lang="zh-CN" altLang="en-US" dirty="0" smtClean="0"/>
              <a:t>容忍延时：</a:t>
            </a:r>
            <a:endParaRPr lang="en-US" altLang="zh-CN" dirty="0" smtClean="0"/>
          </a:p>
          <a:p>
            <a:pPr lvl="1"/>
            <a:r>
              <a:rPr lang="zh-CN" altLang="en-US" dirty="0"/>
              <a:t>当一个线程遇到长延时操作时，处理器可以从另一个线程执行有用的</a:t>
            </a:r>
            <a:r>
              <a:rPr lang="zh-CN" altLang="en-US" dirty="0" smtClean="0"/>
              <a:t>操作</a:t>
            </a:r>
            <a:endParaRPr lang="en-US" altLang="zh-CN" dirty="0" smtClean="0"/>
          </a:p>
          <a:p>
            <a:r>
              <a:rPr lang="en-US" altLang="zh-CN" dirty="0" smtClean="0"/>
              <a:t>CDC 6600 I/O</a:t>
            </a:r>
            <a:r>
              <a:rPr lang="zh-CN" altLang="en-US" dirty="0" smtClean="0"/>
              <a:t>处理器</a:t>
            </a:r>
            <a:endParaRPr lang="en-US" altLang="zh-CN" dirty="0" smtClean="0"/>
          </a:p>
          <a:p>
            <a:pPr lvl="1"/>
            <a:r>
              <a:rPr lang="en-US" altLang="zh-CN" dirty="0" err="1" smtClean="0"/>
              <a:t>第一个支持多线程模式的硬件系统</a:t>
            </a:r>
            <a:endParaRPr lang="en-US" altLang="zh-CN" dirty="0" smtClean="0"/>
          </a:p>
          <a:p>
            <a:pPr lvl="1"/>
            <a:r>
              <a:rPr lang="en-US" altLang="zh-CN" dirty="0" smtClean="0"/>
              <a:t>10</a:t>
            </a:r>
            <a:r>
              <a:rPr lang="zh-CN" altLang="en-US" dirty="0" smtClean="0"/>
              <a:t>个</a:t>
            </a:r>
            <a:r>
              <a:rPr lang="en-US" altLang="zh-CN" dirty="0" smtClean="0"/>
              <a:t>I/O</a:t>
            </a:r>
            <a:r>
              <a:rPr lang="zh-CN" altLang="en-US" dirty="0" smtClean="0"/>
              <a:t>线程交替执行</a:t>
            </a:r>
            <a:endParaRPr lang="en-US" altLang="zh-CN" dirty="0" smtClean="0"/>
          </a:p>
          <a:p>
            <a:pPr lvl="1"/>
            <a:r>
              <a:rPr lang="en-US" altLang="zh-CN" dirty="0" smtClean="0"/>
              <a:t>10 </a:t>
            </a:r>
            <a:r>
              <a:rPr lang="en-US" altLang="zh-CN" dirty="0" err="1" smtClean="0"/>
              <a:t>个“virtual</a:t>
            </a:r>
            <a:r>
              <a:rPr lang="en-US" altLang="zh-CN" dirty="0" smtClean="0"/>
              <a:t>” I/O </a:t>
            </a:r>
            <a:r>
              <a:rPr lang="en-US" altLang="zh-CN" dirty="0" err="1" smtClean="0"/>
              <a:t>处理器</a:t>
            </a:r>
            <a:endParaRPr lang="en-US" altLang="zh-CN" dirty="0" smtClean="0"/>
          </a:p>
          <a:p>
            <a:pPr lvl="1"/>
            <a:r>
              <a:rPr lang="en-US" altLang="zh-CN" dirty="0" err="1" smtClean="0"/>
              <a:t>流水线控制采用固定交叉方式</a:t>
            </a:r>
            <a:endParaRPr lang="en-US" altLang="zh-CN" dirty="0" smtClean="0"/>
          </a:p>
          <a:p>
            <a:pPr lvl="1"/>
            <a:r>
              <a:rPr lang="en-US" altLang="zh-CN" dirty="0" smtClean="0"/>
              <a:t>流水线每段100ns</a:t>
            </a:r>
          </a:p>
          <a:p>
            <a:pPr lvl="1"/>
            <a:r>
              <a:rPr lang="en-US" altLang="zh-CN" dirty="0" err="1" smtClean="0"/>
              <a:t>每个虚拟处理器每</a:t>
            </a:r>
            <a:r>
              <a:rPr lang="zh-CN" altLang="en-US" dirty="0" smtClean="0"/>
              <a:t>隔</a:t>
            </a:r>
            <a:r>
              <a:rPr lang="en-US" altLang="zh-CN" dirty="0" smtClean="0"/>
              <a:t>1000ns执行一条指令</a:t>
            </a:r>
          </a:p>
          <a:p>
            <a:pPr lvl="1"/>
            <a:r>
              <a:rPr lang="en-US" altLang="zh-CN" dirty="0" err="1" smtClean="0"/>
              <a:t>累加器型ISA有利于保存处理器状态</a:t>
            </a:r>
            <a:endParaRPr lang="en-US" altLang="zh-CN" dirty="0" smtClean="0"/>
          </a:p>
          <a:p>
            <a:endParaRPr lang="zh-CN" altLang="en-US" dirty="0" smtClean="0"/>
          </a:p>
        </p:txBody>
      </p:sp>
      <p:pic>
        <p:nvPicPr>
          <p:cNvPr id="257026" name="Picture 3"/>
          <p:cNvPicPr>
            <a:picLocks noChangeAspect="1" noChangeArrowheads="1"/>
          </p:cNvPicPr>
          <p:nvPr/>
        </p:nvPicPr>
        <p:blipFill>
          <a:blip r:embed="rId3"/>
          <a:srcRect/>
          <a:stretch>
            <a:fillRect/>
          </a:stretch>
        </p:blipFill>
        <p:spPr bwMode="auto">
          <a:xfrm>
            <a:off x="6457950" y="3168242"/>
            <a:ext cx="2505988" cy="1823447"/>
          </a:xfrm>
          <a:prstGeom prst="rect">
            <a:avLst/>
          </a:prstGeom>
          <a:noFill/>
          <a:ln w="9525">
            <a:noFill/>
            <a:round/>
            <a:headEnd/>
            <a:tailEnd/>
          </a:ln>
        </p:spPr>
      </p:pic>
    </p:spTree>
    <p:extLst>
      <p:ext uri="{BB962C8B-B14F-4D97-AF65-F5344CB8AC3E}">
        <p14:creationId xmlns:p14="http://schemas.microsoft.com/office/powerpoint/2010/main" val="38085185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CDC 6600 Architecture</a:t>
            </a:r>
            <a:endParaRPr lang="zh-CN" altLang="en-US" dirty="0"/>
          </a:p>
        </p:txBody>
      </p:sp>
      <p:pic>
        <p:nvPicPr>
          <p:cNvPr id="5" name="图片 4"/>
          <p:cNvPicPr>
            <a:picLocks noChangeAspect="1"/>
          </p:cNvPicPr>
          <p:nvPr/>
        </p:nvPicPr>
        <p:blipFill>
          <a:blip r:embed="rId2"/>
          <a:stretch>
            <a:fillRect/>
          </a:stretch>
        </p:blipFill>
        <p:spPr>
          <a:xfrm>
            <a:off x="1062847" y="1223318"/>
            <a:ext cx="7018306" cy="1668164"/>
          </a:xfrm>
          <a:prstGeom prst="rect">
            <a:avLst/>
          </a:prstGeom>
        </p:spPr>
      </p:pic>
      <p:pic>
        <p:nvPicPr>
          <p:cNvPr id="6" name="图片 5"/>
          <p:cNvPicPr>
            <a:picLocks noChangeAspect="1"/>
          </p:cNvPicPr>
          <p:nvPr/>
        </p:nvPicPr>
        <p:blipFill>
          <a:blip r:embed="rId3"/>
          <a:stretch>
            <a:fillRect/>
          </a:stretch>
        </p:blipFill>
        <p:spPr>
          <a:xfrm>
            <a:off x="1062847" y="2518956"/>
            <a:ext cx="6560244" cy="3349617"/>
          </a:xfrm>
          <a:prstGeom prst="rect">
            <a:avLst/>
          </a:prstGeom>
        </p:spPr>
      </p:pic>
      <p:sp>
        <p:nvSpPr>
          <p:cNvPr id="2" name="矩形 1"/>
          <p:cNvSpPr/>
          <p:nvPr/>
        </p:nvSpPr>
        <p:spPr>
          <a:xfrm>
            <a:off x="465909" y="6041460"/>
            <a:ext cx="8530046" cy="307777"/>
          </a:xfrm>
          <a:prstGeom prst="rect">
            <a:avLst/>
          </a:prstGeom>
        </p:spPr>
        <p:txBody>
          <a:bodyPr wrap="square">
            <a:spAutoFit/>
          </a:bodyPr>
          <a:lstStyle/>
          <a:p>
            <a:r>
              <a:rPr lang="en-US" altLang="zh-CN" sz="1400" b="1" dirty="0"/>
              <a:t>J. E. </a:t>
            </a:r>
            <a:r>
              <a:rPr lang="en-US" altLang="zh-CN" sz="1400" b="1" dirty="0" smtClean="0"/>
              <a:t>Thornton</a:t>
            </a:r>
            <a:r>
              <a:rPr lang="zh-CN" altLang="en-US" sz="1400" b="1" dirty="0"/>
              <a:t>，</a:t>
            </a:r>
            <a:r>
              <a:rPr lang="en-US" altLang="zh-CN" sz="1400" b="1" dirty="0" smtClean="0"/>
              <a:t>Design </a:t>
            </a:r>
            <a:r>
              <a:rPr lang="en-US" altLang="zh-CN" sz="1400" b="1" dirty="0"/>
              <a:t>of a Computer_ The Control Data 6600   (1970, Scott, </a:t>
            </a:r>
            <a:r>
              <a:rPr lang="en-US" altLang="zh-CN" sz="1400" b="1" dirty="0" err="1"/>
              <a:t>Foresman</a:t>
            </a:r>
            <a:r>
              <a:rPr lang="en-US" altLang="zh-CN" sz="1400" b="1" dirty="0"/>
              <a:t> and Company)</a:t>
            </a:r>
            <a:endParaRPr lang="zh-CN" altLang="en-US" sz="1400" b="1" dirty="0"/>
          </a:p>
        </p:txBody>
      </p:sp>
    </p:spTree>
    <p:extLst>
      <p:ext uri="{BB962C8B-B14F-4D97-AF65-F5344CB8AC3E}">
        <p14:creationId xmlns:p14="http://schemas.microsoft.com/office/powerpoint/2010/main" val="7410959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2738952" y="142236"/>
            <a:ext cx="5379437" cy="6434831"/>
          </a:xfrm>
          <a:prstGeom prst="rect">
            <a:avLst/>
          </a:prstGeom>
        </p:spPr>
      </p:pic>
      <p:sp>
        <p:nvSpPr>
          <p:cNvPr id="4" name="文本框 3"/>
          <p:cNvSpPr txBox="1"/>
          <p:nvPr/>
        </p:nvSpPr>
        <p:spPr>
          <a:xfrm>
            <a:off x="247135" y="1556952"/>
            <a:ext cx="3126260" cy="2585323"/>
          </a:xfrm>
          <a:prstGeom prst="rect">
            <a:avLst/>
          </a:prstGeom>
          <a:noFill/>
        </p:spPr>
        <p:txBody>
          <a:bodyPr wrap="square" rtlCol="0">
            <a:spAutoFit/>
          </a:bodyPr>
          <a:lstStyle/>
          <a:p>
            <a:r>
              <a:rPr lang="en-US" altLang="zh-CN" dirty="0" smtClean="0"/>
              <a:t>MAJOR CYCLE</a:t>
            </a:r>
            <a:r>
              <a:rPr lang="zh-CN" altLang="en-US" dirty="0" smtClean="0"/>
              <a:t>：</a:t>
            </a:r>
            <a:r>
              <a:rPr lang="en-US" altLang="zh-CN" dirty="0" smtClean="0"/>
              <a:t>1000 ns</a:t>
            </a:r>
          </a:p>
          <a:p>
            <a:r>
              <a:rPr lang="en-US" altLang="zh-CN" dirty="0"/>
              <a:t> </a:t>
            </a:r>
            <a:r>
              <a:rPr lang="en-US" altLang="zh-CN" dirty="0" smtClean="0"/>
              <a:t>     Storage </a:t>
            </a:r>
            <a:r>
              <a:rPr lang="zh-CN" altLang="en-US" dirty="0" smtClean="0"/>
              <a:t>读和写</a:t>
            </a:r>
            <a:endParaRPr lang="en-US" altLang="zh-CN" dirty="0" smtClean="0"/>
          </a:p>
          <a:p>
            <a:r>
              <a:rPr lang="en-US" altLang="zh-CN" dirty="0" smtClean="0"/>
              <a:t>MINOR CYCLE</a:t>
            </a:r>
            <a:r>
              <a:rPr lang="zh-CN" altLang="en-US" dirty="0" smtClean="0"/>
              <a:t>： </a:t>
            </a:r>
            <a:r>
              <a:rPr lang="en-US" altLang="zh-CN" dirty="0" smtClean="0"/>
              <a:t>100ns </a:t>
            </a:r>
          </a:p>
          <a:p>
            <a:r>
              <a:rPr lang="en-US" altLang="zh-CN" dirty="0" smtClean="0"/>
              <a:t>      ALU</a:t>
            </a:r>
            <a:r>
              <a:rPr lang="zh-CN" altLang="en-US" dirty="0" smtClean="0"/>
              <a:t>运算</a:t>
            </a:r>
            <a:r>
              <a:rPr lang="en-US" altLang="zh-CN" dirty="0" smtClean="0"/>
              <a:t>, </a:t>
            </a:r>
            <a:r>
              <a:rPr lang="zh-CN" altLang="en-US" dirty="0" smtClean="0"/>
              <a:t>以及传输一个字的时间 （字长</a:t>
            </a:r>
            <a:r>
              <a:rPr lang="en-US" altLang="zh-CN" dirty="0" smtClean="0"/>
              <a:t>12bit</a:t>
            </a:r>
            <a:r>
              <a:rPr lang="zh-CN" altLang="en-US" dirty="0" smtClean="0"/>
              <a:t>）</a:t>
            </a:r>
            <a:endParaRPr lang="en-US" altLang="zh-CN" dirty="0" smtClean="0"/>
          </a:p>
          <a:p>
            <a:endParaRPr lang="en-US" altLang="zh-CN" dirty="0"/>
          </a:p>
          <a:p>
            <a:r>
              <a:rPr lang="zh-CN" altLang="en-US" dirty="0" smtClean="0"/>
              <a:t>例如：</a:t>
            </a:r>
            <a:r>
              <a:rPr lang="en-US" altLang="zh-CN" dirty="0" smtClean="0"/>
              <a:t>Load </a:t>
            </a:r>
            <a:r>
              <a:rPr lang="en-US" altLang="zh-CN" dirty="0"/>
              <a:t>(</a:t>
            </a:r>
            <a:r>
              <a:rPr lang="en-US" altLang="zh-CN" dirty="0" smtClean="0"/>
              <a:t>d)</a:t>
            </a:r>
            <a:r>
              <a:rPr lang="zh-CN" altLang="en-US" dirty="0" smtClean="0"/>
              <a:t>； </a:t>
            </a:r>
            <a:r>
              <a:rPr lang="en-US" altLang="zh-CN" dirty="0" smtClean="0"/>
              <a:t>A &lt;- mem[d]</a:t>
            </a:r>
          </a:p>
          <a:p>
            <a:r>
              <a:rPr lang="en-US" altLang="zh-CN" dirty="0"/>
              <a:t> </a:t>
            </a:r>
            <a:r>
              <a:rPr lang="en-US" altLang="zh-CN" dirty="0" smtClean="0"/>
              <a:t>           Add  X</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4515169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4246" y="2524488"/>
            <a:ext cx="8839200" cy="3721100"/>
            <a:chOff x="76200" y="1219200"/>
            <a:chExt cx="8839200" cy="3721100"/>
          </a:xfrm>
        </p:grpSpPr>
        <p:sp>
          <p:nvSpPr>
            <p:cNvPr id="258050" name="Rectangle 3"/>
            <p:cNvSpPr>
              <a:spLocks noChangeArrowheads="1"/>
            </p:cNvSpPr>
            <p:nvPr/>
          </p:nvSpPr>
          <p:spPr bwMode="auto">
            <a:xfrm>
              <a:off x="3962400" y="1752600"/>
              <a:ext cx="1600200" cy="1295400"/>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nvGrpSpPr>
            <p:cNvPr id="258051" name="Group 4"/>
            <p:cNvGrpSpPr>
              <a:grpSpLocks/>
            </p:cNvGrpSpPr>
            <p:nvPr/>
          </p:nvGrpSpPr>
          <p:grpSpPr bwMode="auto">
            <a:xfrm>
              <a:off x="457200" y="3810000"/>
              <a:ext cx="150813" cy="608013"/>
              <a:chOff x="288" y="2400"/>
              <a:chExt cx="95" cy="383"/>
            </a:xfrm>
          </p:grpSpPr>
          <p:sp>
            <p:nvSpPr>
              <p:cNvPr id="258136" name="Rectangle 5"/>
              <p:cNvSpPr>
                <a:spLocks noChangeArrowheads="1"/>
              </p:cNvSpPr>
              <p:nvPr/>
            </p:nvSpPr>
            <p:spPr bwMode="auto">
              <a:xfrm>
                <a:off x="288"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37" name="Freeform 6"/>
              <p:cNvSpPr>
                <a:spLocks noChangeArrowheads="1"/>
              </p:cNvSpPr>
              <p:nvPr/>
            </p:nvSpPr>
            <p:spPr bwMode="auto">
              <a:xfrm>
                <a:off x="288"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sp>
          <p:nvSpPr>
            <p:cNvPr id="258052" name="Rectangle 7"/>
            <p:cNvSpPr>
              <a:spLocks noChangeArrowheads="1"/>
            </p:cNvSpPr>
            <p:nvPr/>
          </p:nvSpPr>
          <p:spPr bwMode="auto">
            <a:xfrm>
              <a:off x="304800" y="3352800"/>
              <a:ext cx="457200" cy="3810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+1</a:t>
              </a:r>
            </a:p>
          </p:txBody>
        </p:sp>
        <p:sp>
          <p:nvSpPr>
            <p:cNvPr id="258053" name="Freeform 8"/>
            <p:cNvSpPr>
              <a:spLocks/>
            </p:cNvSpPr>
            <p:nvPr/>
          </p:nvSpPr>
          <p:spPr bwMode="auto">
            <a:xfrm>
              <a:off x="609600" y="3505200"/>
              <a:ext cx="457200" cy="609600"/>
            </a:xfrm>
            <a:custGeom>
              <a:avLst/>
              <a:gdLst>
                <a:gd name="T0" fmla="*/ 0 w 288"/>
                <a:gd name="T1" fmla="*/ 2147483647 h 384"/>
                <a:gd name="T2" fmla="*/ 2147483647 w 288"/>
                <a:gd name="T3" fmla="*/ 2147483647 h 384"/>
                <a:gd name="T4" fmla="*/ 2147483647 w 288"/>
                <a:gd name="T5" fmla="*/ 0 h 384"/>
                <a:gd name="T6" fmla="*/ 2147483647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0" y="384"/>
                  </a:moveTo>
                  <a:lnTo>
                    <a:pt x="288" y="384"/>
                  </a:lnTo>
                  <a:lnTo>
                    <a:pt x="288" y="0"/>
                  </a:lnTo>
                  <a:lnTo>
                    <a:pt x="96" y="0"/>
                  </a:lnTo>
                </a:path>
              </a:pathLst>
            </a:custGeom>
            <a:noFill/>
            <a:ln w="25560">
              <a:solidFill>
                <a:srgbClr val="000000"/>
              </a:solidFill>
              <a:round/>
              <a:headEnd/>
              <a:tailEnd type="triangle" w="med" len="med"/>
            </a:ln>
          </p:spPr>
          <p:txBody>
            <a:bodyPr wrap="none" anchor="ctr"/>
            <a:lstStyle/>
            <a:p>
              <a:endParaRPr lang="zh-CN" altLang="en-US"/>
            </a:p>
          </p:txBody>
        </p:sp>
        <p:sp>
          <p:nvSpPr>
            <p:cNvPr id="258054" name="Freeform 9"/>
            <p:cNvSpPr>
              <a:spLocks/>
            </p:cNvSpPr>
            <p:nvPr/>
          </p:nvSpPr>
          <p:spPr bwMode="auto">
            <a:xfrm>
              <a:off x="76200" y="3505200"/>
              <a:ext cx="381000" cy="609600"/>
            </a:xfrm>
            <a:custGeom>
              <a:avLst/>
              <a:gdLst>
                <a:gd name="T0" fmla="*/ 2147483647 w 240"/>
                <a:gd name="T1" fmla="*/ 0 h 384"/>
                <a:gd name="T2" fmla="*/ 0 w 240"/>
                <a:gd name="T3" fmla="*/ 0 h 384"/>
                <a:gd name="T4" fmla="*/ 0 w 240"/>
                <a:gd name="T5" fmla="*/ 2147483647 h 384"/>
                <a:gd name="T6" fmla="*/ 2147483647 w 240"/>
                <a:gd name="T7" fmla="*/ 2147483647 h 384"/>
                <a:gd name="T8" fmla="*/ 0 60000 65536"/>
                <a:gd name="T9" fmla="*/ 0 60000 65536"/>
                <a:gd name="T10" fmla="*/ 0 60000 65536"/>
                <a:gd name="T11" fmla="*/ 0 60000 65536"/>
                <a:gd name="T12" fmla="*/ 0 w 240"/>
                <a:gd name="T13" fmla="*/ 0 h 384"/>
                <a:gd name="T14" fmla="*/ 240 w 240"/>
                <a:gd name="T15" fmla="*/ 384 h 384"/>
              </a:gdLst>
              <a:ahLst/>
              <a:cxnLst>
                <a:cxn ang="T8">
                  <a:pos x="T0" y="T1"/>
                </a:cxn>
                <a:cxn ang="T9">
                  <a:pos x="T2" y="T3"/>
                </a:cxn>
                <a:cxn ang="T10">
                  <a:pos x="T4" y="T5"/>
                </a:cxn>
                <a:cxn ang="T11">
                  <a:pos x="T6" y="T7"/>
                </a:cxn>
              </a:cxnLst>
              <a:rect l="T12" t="T13" r="T14" b="T15"/>
              <a:pathLst>
                <a:path w="240" h="384">
                  <a:moveTo>
                    <a:pt x="144" y="0"/>
                  </a:moveTo>
                  <a:lnTo>
                    <a:pt x="0" y="0"/>
                  </a:lnTo>
                  <a:lnTo>
                    <a:pt x="0" y="384"/>
                  </a:lnTo>
                  <a:lnTo>
                    <a:pt x="240" y="384"/>
                  </a:lnTo>
                </a:path>
              </a:pathLst>
            </a:custGeom>
            <a:noFill/>
            <a:ln w="25560">
              <a:solidFill>
                <a:srgbClr val="000000"/>
              </a:solidFill>
              <a:round/>
              <a:headEnd/>
              <a:tailEnd type="triangle" w="med" len="med"/>
            </a:ln>
          </p:spPr>
          <p:txBody>
            <a:bodyPr wrap="none" anchor="ctr"/>
            <a:lstStyle/>
            <a:p>
              <a:endParaRPr lang="zh-CN" altLang="en-US"/>
            </a:p>
          </p:txBody>
        </p:sp>
        <p:grpSp>
          <p:nvGrpSpPr>
            <p:cNvPr id="258055" name="Group 10"/>
            <p:cNvGrpSpPr>
              <a:grpSpLocks/>
            </p:cNvGrpSpPr>
            <p:nvPr/>
          </p:nvGrpSpPr>
          <p:grpSpPr bwMode="auto">
            <a:xfrm>
              <a:off x="762000" y="4038600"/>
              <a:ext cx="333375" cy="458788"/>
              <a:chOff x="480" y="2544"/>
              <a:chExt cx="210" cy="289"/>
            </a:xfrm>
          </p:grpSpPr>
          <p:sp>
            <p:nvSpPr>
              <p:cNvPr id="258134" name="Line 11"/>
              <p:cNvSpPr>
                <a:spLocks noChangeShapeType="1"/>
              </p:cNvSpPr>
              <p:nvPr/>
            </p:nvSpPr>
            <p:spPr bwMode="auto">
              <a:xfrm flipV="1">
                <a:off x="480" y="2543"/>
                <a:ext cx="47" cy="97"/>
              </a:xfrm>
              <a:prstGeom prst="line">
                <a:avLst/>
              </a:prstGeom>
              <a:noFill/>
              <a:ln w="25560" cap="sq">
                <a:solidFill>
                  <a:srgbClr val="000000"/>
                </a:solidFill>
                <a:miter lim="800000"/>
                <a:headEnd/>
                <a:tailEnd/>
              </a:ln>
            </p:spPr>
            <p:txBody>
              <a:bodyPr/>
              <a:lstStyle/>
              <a:p>
                <a:endParaRPr lang="zh-CN" altLang="en-US"/>
              </a:p>
            </p:txBody>
          </p:sp>
          <p:sp>
            <p:nvSpPr>
              <p:cNvPr id="258135" name="Text Box 12"/>
              <p:cNvSpPr txBox="1">
                <a:spLocks noChangeArrowheads="1"/>
              </p:cNvSpPr>
              <p:nvPr/>
            </p:nvSpPr>
            <p:spPr bwMode="auto">
              <a:xfrm>
                <a:off x="480" y="2544"/>
                <a:ext cx="210" cy="289"/>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2</a:t>
                </a:r>
              </a:p>
            </p:txBody>
          </p:sp>
        </p:grpSp>
        <p:sp>
          <p:nvSpPr>
            <p:cNvPr id="258056" name="Line 13"/>
            <p:cNvSpPr>
              <a:spLocks noChangeShapeType="1"/>
            </p:cNvSpPr>
            <p:nvPr/>
          </p:nvSpPr>
          <p:spPr bwMode="auto">
            <a:xfrm>
              <a:off x="1066800" y="4114800"/>
              <a:ext cx="2286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57" name="Text Box 14"/>
            <p:cNvSpPr txBox="1">
              <a:spLocks noChangeArrowheads="1"/>
            </p:cNvSpPr>
            <p:nvPr/>
          </p:nvSpPr>
          <p:spPr bwMode="auto">
            <a:xfrm>
              <a:off x="1143000" y="4114800"/>
              <a:ext cx="1219200" cy="8255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i="1">
                  <a:solidFill>
                    <a:srgbClr val="000000"/>
                  </a:solidFill>
                </a:rPr>
                <a:t>Thread select</a:t>
              </a:r>
            </a:p>
          </p:txBody>
        </p:sp>
        <p:grpSp>
          <p:nvGrpSpPr>
            <p:cNvPr id="258058" name="Group 15"/>
            <p:cNvGrpSpPr>
              <a:grpSpLocks/>
            </p:cNvGrpSpPr>
            <p:nvPr/>
          </p:nvGrpSpPr>
          <p:grpSpPr bwMode="auto">
            <a:xfrm>
              <a:off x="914400" y="1752600"/>
              <a:ext cx="303213" cy="836613"/>
              <a:chOff x="576" y="1104"/>
              <a:chExt cx="191" cy="527"/>
            </a:xfrm>
          </p:grpSpPr>
          <p:sp>
            <p:nvSpPr>
              <p:cNvPr id="258132" name="Rectangle 16"/>
              <p:cNvSpPr>
                <a:spLocks noChangeArrowheads="1"/>
              </p:cNvSpPr>
              <p:nvPr/>
            </p:nvSpPr>
            <p:spPr bwMode="auto">
              <a:xfrm>
                <a:off x="576" y="1104"/>
                <a:ext cx="191" cy="527"/>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33" name="Freeform 17"/>
              <p:cNvSpPr>
                <a:spLocks noChangeArrowheads="1"/>
              </p:cNvSpPr>
              <p:nvPr/>
            </p:nvSpPr>
            <p:spPr bwMode="auto">
              <a:xfrm>
                <a:off x="576" y="1536"/>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FFFF00"/>
              </a:solidFill>
              <a:ln w="25560">
                <a:solidFill>
                  <a:srgbClr val="000000"/>
                </a:solidFill>
                <a:round/>
                <a:headEnd/>
                <a:tailEnd/>
              </a:ln>
            </p:spPr>
            <p:txBody>
              <a:bodyPr wrap="none" anchor="ctr"/>
              <a:lstStyle/>
              <a:p>
                <a:endParaRPr lang="zh-CN" altLang="en-US"/>
              </a:p>
            </p:txBody>
          </p:sp>
        </p:grpSp>
        <p:grpSp>
          <p:nvGrpSpPr>
            <p:cNvPr id="258059" name="Group 18"/>
            <p:cNvGrpSpPr>
              <a:grpSpLocks/>
            </p:cNvGrpSpPr>
            <p:nvPr/>
          </p:nvGrpSpPr>
          <p:grpSpPr bwMode="auto">
            <a:xfrm>
              <a:off x="762000" y="1905000"/>
              <a:ext cx="303213" cy="836613"/>
              <a:chOff x="480" y="1200"/>
              <a:chExt cx="191" cy="527"/>
            </a:xfrm>
          </p:grpSpPr>
          <p:sp>
            <p:nvSpPr>
              <p:cNvPr id="258130" name="Rectangle 19"/>
              <p:cNvSpPr>
                <a:spLocks noChangeArrowheads="1"/>
              </p:cNvSpPr>
              <p:nvPr/>
            </p:nvSpPr>
            <p:spPr bwMode="auto">
              <a:xfrm>
                <a:off x="480" y="1200"/>
                <a:ext cx="191" cy="527"/>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31" name="Freeform 20"/>
              <p:cNvSpPr>
                <a:spLocks noChangeArrowheads="1"/>
              </p:cNvSpPr>
              <p:nvPr/>
            </p:nvSpPr>
            <p:spPr bwMode="auto">
              <a:xfrm>
                <a:off x="480" y="1632"/>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9999FF"/>
              </a:solidFill>
              <a:ln w="25560">
                <a:solidFill>
                  <a:srgbClr val="000000"/>
                </a:solidFill>
                <a:round/>
                <a:headEnd/>
                <a:tailEnd/>
              </a:ln>
            </p:spPr>
            <p:txBody>
              <a:bodyPr wrap="none" anchor="ctr"/>
              <a:lstStyle/>
              <a:p>
                <a:endParaRPr lang="zh-CN" altLang="en-US"/>
              </a:p>
            </p:txBody>
          </p:sp>
        </p:grpSp>
        <p:grpSp>
          <p:nvGrpSpPr>
            <p:cNvPr id="258060" name="Group 21"/>
            <p:cNvGrpSpPr>
              <a:grpSpLocks/>
            </p:cNvGrpSpPr>
            <p:nvPr/>
          </p:nvGrpSpPr>
          <p:grpSpPr bwMode="auto">
            <a:xfrm>
              <a:off x="609600" y="2057400"/>
              <a:ext cx="303213" cy="836613"/>
              <a:chOff x="384" y="1296"/>
              <a:chExt cx="191" cy="527"/>
            </a:xfrm>
          </p:grpSpPr>
          <p:sp>
            <p:nvSpPr>
              <p:cNvPr id="258128" name="Rectangle 22"/>
              <p:cNvSpPr>
                <a:spLocks noChangeArrowheads="1"/>
              </p:cNvSpPr>
              <p:nvPr/>
            </p:nvSpPr>
            <p:spPr bwMode="auto">
              <a:xfrm>
                <a:off x="384" y="1296"/>
                <a:ext cx="191" cy="527"/>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29" name="Freeform 23"/>
              <p:cNvSpPr>
                <a:spLocks noChangeArrowheads="1"/>
              </p:cNvSpPr>
              <p:nvPr/>
            </p:nvSpPr>
            <p:spPr bwMode="auto">
              <a:xfrm>
                <a:off x="384" y="1728"/>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FF9933"/>
              </a:solidFill>
              <a:ln w="25560">
                <a:solidFill>
                  <a:srgbClr val="000000"/>
                </a:solidFill>
                <a:round/>
                <a:headEnd/>
                <a:tailEnd/>
              </a:ln>
            </p:spPr>
            <p:txBody>
              <a:bodyPr wrap="none" anchor="ctr"/>
              <a:lstStyle/>
              <a:p>
                <a:endParaRPr lang="zh-CN" altLang="en-US"/>
              </a:p>
            </p:txBody>
          </p:sp>
        </p:grpSp>
        <p:grpSp>
          <p:nvGrpSpPr>
            <p:cNvPr id="258061" name="Group 24"/>
            <p:cNvGrpSpPr>
              <a:grpSpLocks/>
            </p:cNvGrpSpPr>
            <p:nvPr/>
          </p:nvGrpSpPr>
          <p:grpSpPr bwMode="auto">
            <a:xfrm>
              <a:off x="457200" y="2209800"/>
              <a:ext cx="303213" cy="836613"/>
              <a:chOff x="288" y="1392"/>
              <a:chExt cx="191" cy="527"/>
            </a:xfrm>
          </p:grpSpPr>
          <p:sp>
            <p:nvSpPr>
              <p:cNvPr id="258126" name="Rectangle 25"/>
              <p:cNvSpPr>
                <a:spLocks noChangeArrowheads="1"/>
              </p:cNvSpPr>
              <p:nvPr/>
            </p:nvSpPr>
            <p:spPr bwMode="auto">
              <a:xfrm>
                <a:off x="288" y="1392"/>
                <a:ext cx="191" cy="527"/>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PC</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1</a:t>
                </a:r>
              </a:p>
            </p:txBody>
          </p:sp>
          <p:sp>
            <p:nvSpPr>
              <p:cNvPr id="258127" name="Freeform 26"/>
              <p:cNvSpPr>
                <a:spLocks noChangeArrowheads="1"/>
              </p:cNvSpPr>
              <p:nvPr/>
            </p:nvSpPr>
            <p:spPr bwMode="auto">
              <a:xfrm>
                <a:off x="288" y="1824"/>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solidFill>
                <a:srgbClr val="00FFFF"/>
              </a:solidFill>
              <a:ln w="25560">
                <a:solidFill>
                  <a:srgbClr val="000000"/>
                </a:solidFill>
                <a:round/>
                <a:headEnd/>
                <a:tailEnd/>
              </a:ln>
            </p:spPr>
            <p:txBody>
              <a:bodyPr wrap="none" anchor="ctr"/>
              <a:lstStyle/>
              <a:p>
                <a:endParaRPr lang="zh-CN" altLang="en-US"/>
              </a:p>
            </p:txBody>
          </p:sp>
        </p:grpSp>
        <p:sp>
          <p:nvSpPr>
            <p:cNvPr id="258062" name="Freeform 27"/>
            <p:cNvSpPr>
              <a:spLocks noChangeArrowheads="1"/>
            </p:cNvSpPr>
            <p:nvPr/>
          </p:nvSpPr>
          <p:spPr bwMode="auto">
            <a:xfrm>
              <a:off x="1752600" y="1981200"/>
              <a:ext cx="228600" cy="914400"/>
            </a:xfrm>
            <a:custGeom>
              <a:avLst/>
              <a:gdLst>
                <a:gd name="T0" fmla="*/ 0 w 144"/>
                <a:gd name="T1" fmla="*/ 0 h 576"/>
                <a:gd name="T2" fmla="*/ 0 w 144"/>
                <a:gd name="T3" fmla="*/ 2147483647 h 576"/>
                <a:gd name="T4" fmla="*/ 2147483647 w 144"/>
                <a:gd name="T5" fmla="*/ 2147483647 h 576"/>
                <a:gd name="T6" fmla="*/ 2147483647 w 144"/>
                <a:gd name="T7" fmla="*/ 2147483647 h 576"/>
                <a:gd name="T8" fmla="*/ 0 w 144"/>
                <a:gd name="T9" fmla="*/ 0 h 576"/>
                <a:gd name="T10" fmla="*/ 0 60000 65536"/>
                <a:gd name="T11" fmla="*/ 0 60000 65536"/>
                <a:gd name="T12" fmla="*/ 0 60000 65536"/>
                <a:gd name="T13" fmla="*/ 0 60000 65536"/>
                <a:gd name="T14" fmla="*/ 0 60000 65536"/>
                <a:gd name="T15" fmla="*/ 0 w 144"/>
                <a:gd name="T16" fmla="*/ 0 h 576"/>
                <a:gd name="T17" fmla="*/ 144 w 144"/>
                <a:gd name="T18" fmla="*/ 576 h 576"/>
              </a:gdLst>
              <a:ahLst/>
              <a:cxnLst>
                <a:cxn ang="T10">
                  <a:pos x="T0" y="T1"/>
                </a:cxn>
                <a:cxn ang="T11">
                  <a:pos x="T2" y="T3"/>
                </a:cxn>
                <a:cxn ang="T12">
                  <a:pos x="T4" y="T5"/>
                </a:cxn>
                <a:cxn ang="T13">
                  <a:pos x="T6" y="T7"/>
                </a:cxn>
                <a:cxn ang="T14">
                  <a:pos x="T8" y="T9"/>
                </a:cxn>
              </a:cxnLst>
              <a:rect l="T15" t="T16" r="T17" b="T18"/>
              <a:pathLst>
                <a:path w="144" h="576">
                  <a:moveTo>
                    <a:pt x="0" y="0"/>
                  </a:moveTo>
                  <a:lnTo>
                    <a:pt x="0" y="576"/>
                  </a:lnTo>
                  <a:lnTo>
                    <a:pt x="144" y="528"/>
                  </a:lnTo>
                  <a:lnTo>
                    <a:pt x="144" y="48"/>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sp>
          <p:nvSpPr>
            <p:cNvPr id="258063" name="Line 28"/>
            <p:cNvSpPr>
              <a:spLocks noChangeShapeType="1"/>
            </p:cNvSpPr>
            <p:nvPr/>
          </p:nvSpPr>
          <p:spPr bwMode="auto">
            <a:xfrm>
              <a:off x="1219200" y="2209800"/>
              <a:ext cx="5334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4" name="Line 29"/>
            <p:cNvSpPr>
              <a:spLocks noChangeShapeType="1"/>
            </p:cNvSpPr>
            <p:nvPr/>
          </p:nvSpPr>
          <p:spPr bwMode="auto">
            <a:xfrm>
              <a:off x="1066800" y="2362200"/>
              <a:ext cx="685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5" name="Line 30"/>
            <p:cNvSpPr>
              <a:spLocks noChangeShapeType="1"/>
            </p:cNvSpPr>
            <p:nvPr/>
          </p:nvSpPr>
          <p:spPr bwMode="auto">
            <a:xfrm>
              <a:off x="914400" y="2514600"/>
              <a:ext cx="8382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6" name="Line 31"/>
            <p:cNvSpPr>
              <a:spLocks noChangeShapeType="1"/>
            </p:cNvSpPr>
            <p:nvPr/>
          </p:nvSpPr>
          <p:spPr bwMode="auto">
            <a:xfrm>
              <a:off x="762000" y="2667000"/>
              <a:ext cx="990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7" name="Line 32"/>
            <p:cNvSpPr>
              <a:spLocks noChangeShapeType="1"/>
            </p:cNvSpPr>
            <p:nvPr/>
          </p:nvSpPr>
          <p:spPr bwMode="auto">
            <a:xfrm flipV="1">
              <a:off x="1905000" y="2817813"/>
              <a:ext cx="1588" cy="1298575"/>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8" name="Line 33"/>
            <p:cNvSpPr>
              <a:spLocks noChangeShapeType="1"/>
            </p:cNvSpPr>
            <p:nvPr/>
          </p:nvSpPr>
          <p:spPr bwMode="auto">
            <a:xfrm>
              <a:off x="1981200" y="2438400"/>
              <a:ext cx="381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69" name="Rectangle 34"/>
            <p:cNvSpPr>
              <a:spLocks noChangeArrowheads="1"/>
            </p:cNvSpPr>
            <p:nvPr/>
          </p:nvSpPr>
          <p:spPr bwMode="auto">
            <a:xfrm>
              <a:off x="2362200" y="1981200"/>
              <a:ext cx="685800" cy="8382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I$</a:t>
              </a:r>
            </a:p>
          </p:txBody>
        </p:sp>
        <p:grpSp>
          <p:nvGrpSpPr>
            <p:cNvPr id="258070" name="Group 35"/>
            <p:cNvGrpSpPr>
              <a:grpSpLocks/>
            </p:cNvGrpSpPr>
            <p:nvPr/>
          </p:nvGrpSpPr>
          <p:grpSpPr bwMode="auto">
            <a:xfrm>
              <a:off x="3352800" y="3810000"/>
              <a:ext cx="150813" cy="608013"/>
              <a:chOff x="2112" y="2400"/>
              <a:chExt cx="95" cy="383"/>
            </a:xfrm>
          </p:grpSpPr>
          <p:sp>
            <p:nvSpPr>
              <p:cNvPr id="258124" name="Rectangle 36"/>
              <p:cNvSpPr>
                <a:spLocks noChangeArrowheads="1"/>
              </p:cNvSpPr>
              <p:nvPr/>
            </p:nvSpPr>
            <p:spPr bwMode="auto">
              <a:xfrm>
                <a:off x="2112"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25" name="Freeform 37"/>
              <p:cNvSpPr>
                <a:spLocks noChangeArrowheads="1"/>
              </p:cNvSpPr>
              <p:nvPr/>
            </p:nvSpPr>
            <p:spPr bwMode="auto">
              <a:xfrm>
                <a:off x="2112"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grpSp>
          <p:nvGrpSpPr>
            <p:cNvPr id="258071" name="Group 38"/>
            <p:cNvGrpSpPr>
              <a:grpSpLocks/>
            </p:cNvGrpSpPr>
            <p:nvPr/>
          </p:nvGrpSpPr>
          <p:grpSpPr bwMode="auto">
            <a:xfrm>
              <a:off x="3352800" y="1981200"/>
              <a:ext cx="303213" cy="836613"/>
              <a:chOff x="2112" y="1248"/>
              <a:chExt cx="191" cy="527"/>
            </a:xfrm>
          </p:grpSpPr>
          <p:sp>
            <p:nvSpPr>
              <p:cNvPr id="258122" name="Rectangle 39"/>
              <p:cNvSpPr>
                <a:spLocks noChangeArrowheads="1"/>
              </p:cNvSpPr>
              <p:nvPr/>
            </p:nvSpPr>
            <p:spPr bwMode="auto">
              <a:xfrm>
                <a:off x="2112" y="1248"/>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IR</a:t>
                </a:r>
              </a:p>
            </p:txBody>
          </p:sp>
          <p:sp>
            <p:nvSpPr>
              <p:cNvPr id="258123" name="Freeform 40"/>
              <p:cNvSpPr>
                <a:spLocks noChangeArrowheads="1"/>
              </p:cNvSpPr>
              <p:nvPr/>
            </p:nvSpPr>
            <p:spPr bwMode="auto">
              <a:xfrm>
                <a:off x="2112" y="1680"/>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72" name="Line 41"/>
            <p:cNvSpPr>
              <a:spLocks noChangeShapeType="1"/>
            </p:cNvSpPr>
            <p:nvPr/>
          </p:nvSpPr>
          <p:spPr bwMode="auto">
            <a:xfrm>
              <a:off x="30480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3" name="Rectangle 42"/>
            <p:cNvSpPr>
              <a:spLocks noChangeArrowheads="1"/>
            </p:cNvSpPr>
            <p:nvPr/>
          </p:nvSpPr>
          <p:spPr bwMode="auto">
            <a:xfrm>
              <a:off x="4495800" y="1857375"/>
              <a:ext cx="990600" cy="777875"/>
            </a:xfrm>
            <a:prstGeom prst="rect">
              <a:avLst/>
            </a:prstGeom>
            <a:solidFill>
              <a:srgbClr val="FFFF00"/>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4" name="Rectangle 43"/>
            <p:cNvSpPr>
              <a:spLocks noChangeArrowheads="1"/>
            </p:cNvSpPr>
            <p:nvPr/>
          </p:nvSpPr>
          <p:spPr bwMode="auto">
            <a:xfrm>
              <a:off x="4343400" y="1949450"/>
              <a:ext cx="990600" cy="777875"/>
            </a:xfrm>
            <a:prstGeom prst="rect">
              <a:avLst/>
            </a:prstGeom>
            <a:solidFill>
              <a:srgbClr val="9999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5" name="Rectangle 44"/>
            <p:cNvSpPr>
              <a:spLocks noChangeArrowheads="1"/>
            </p:cNvSpPr>
            <p:nvPr/>
          </p:nvSpPr>
          <p:spPr bwMode="auto">
            <a:xfrm>
              <a:off x="4191000" y="2041525"/>
              <a:ext cx="990600" cy="777875"/>
            </a:xfrm>
            <a:prstGeom prst="rect">
              <a:avLst/>
            </a:prstGeom>
            <a:solidFill>
              <a:srgbClr val="FF9933"/>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6" name="Rectangle 45"/>
            <p:cNvSpPr>
              <a:spLocks noChangeArrowheads="1"/>
            </p:cNvSpPr>
            <p:nvPr/>
          </p:nvSpPr>
          <p:spPr bwMode="auto">
            <a:xfrm>
              <a:off x="4038600" y="2133600"/>
              <a:ext cx="990600" cy="777875"/>
            </a:xfrm>
            <a:prstGeom prst="rect">
              <a:avLst/>
            </a:prstGeom>
            <a:solidFill>
              <a:srgbClr val="00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GPR1</a:t>
              </a:r>
            </a:p>
          </p:txBody>
        </p:sp>
        <p:sp>
          <p:nvSpPr>
            <p:cNvPr id="258077" name="Line 46"/>
            <p:cNvSpPr>
              <a:spLocks noChangeShapeType="1"/>
            </p:cNvSpPr>
            <p:nvPr/>
          </p:nvSpPr>
          <p:spPr bwMode="auto">
            <a:xfrm>
              <a:off x="36576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8" name="Line 47"/>
            <p:cNvSpPr>
              <a:spLocks noChangeShapeType="1"/>
            </p:cNvSpPr>
            <p:nvPr/>
          </p:nvSpPr>
          <p:spPr bwMode="auto">
            <a:xfrm>
              <a:off x="3505200" y="4114800"/>
              <a:ext cx="22860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79" name="Line 48"/>
            <p:cNvSpPr>
              <a:spLocks noChangeShapeType="1"/>
            </p:cNvSpPr>
            <p:nvPr/>
          </p:nvSpPr>
          <p:spPr bwMode="auto">
            <a:xfrm flipV="1">
              <a:off x="4648200" y="3046413"/>
              <a:ext cx="1588" cy="1069975"/>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0" name="Line 49"/>
            <p:cNvSpPr>
              <a:spLocks noChangeShapeType="1"/>
            </p:cNvSpPr>
            <p:nvPr/>
          </p:nvSpPr>
          <p:spPr bwMode="auto">
            <a:xfrm>
              <a:off x="5562600" y="2133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1" name="Line 50"/>
            <p:cNvSpPr>
              <a:spLocks noChangeShapeType="1"/>
            </p:cNvSpPr>
            <p:nvPr/>
          </p:nvSpPr>
          <p:spPr bwMode="auto">
            <a:xfrm>
              <a:off x="5562600" y="2819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82" name="Group 51"/>
            <p:cNvGrpSpPr>
              <a:grpSpLocks/>
            </p:cNvGrpSpPr>
            <p:nvPr/>
          </p:nvGrpSpPr>
          <p:grpSpPr bwMode="auto">
            <a:xfrm>
              <a:off x="5791200" y="1600200"/>
              <a:ext cx="303213" cy="836613"/>
              <a:chOff x="3648" y="1008"/>
              <a:chExt cx="191" cy="527"/>
            </a:xfrm>
          </p:grpSpPr>
          <p:sp>
            <p:nvSpPr>
              <p:cNvPr id="258120" name="Rectangle 52"/>
              <p:cNvSpPr>
                <a:spLocks noChangeArrowheads="1"/>
              </p:cNvSpPr>
              <p:nvPr/>
            </p:nvSpPr>
            <p:spPr bwMode="auto">
              <a:xfrm>
                <a:off x="3648" y="1008"/>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X</a:t>
                </a:r>
              </a:p>
            </p:txBody>
          </p:sp>
          <p:sp>
            <p:nvSpPr>
              <p:cNvPr id="258121" name="Freeform 53"/>
              <p:cNvSpPr>
                <a:spLocks noChangeArrowheads="1"/>
              </p:cNvSpPr>
              <p:nvPr/>
            </p:nvSpPr>
            <p:spPr bwMode="auto">
              <a:xfrm>
                <a:off x="3648" y="1440"/>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grpSp>
          <p:nvGrpSpPr>
            <p:cNvPr id="258083" name="Group 54"/>
            <p:cNvGrpSpPr>
              <a:grpSpLocks/>
            </p:cNvGrpSpPr>
            <p:nvPr/>
          </p:nvGrpSpPr>
          <p:grpSpPr bwMode="auto">
            <a:xfrm>
              <a:off x="5791200" y="2514600"/>
              <a:ext cx="303213" cy="836613"/>
              <a:chOff x="3648" y="1584"/>
              <a:chExt cx="191" cy="527"/>
            </a:xfrm>
          </p:grpSpPr>
          <p:sp>
            <p:nvSpPr>
              <p:cNvPr id="258118" name="Rectangle 55"/>
              <p:cNvSpPr>
                <a:spLocks noChangeArrowheads="1"/>
              </p:cNvSpPr>
              <p:nvPr/>
            </p:nvSpPr>
            <p:spPr bwMode="auto">
              <a:xfrm>
                <a:off x="3648" y="1584"/>
                <a:ext cx="191" cy="527"/>
              </a:xfrm>
              <a:prstGeom prst="rect">
                <a:avLst/>
              </a:prstGeom>
              <a:no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rPr>
                  <a:t>Y</a:t>
                </a:r>
              </a:p>
            </p:txBody>
          </p:sp>
          <p:sp>
            <p:nvSpPr>
              <p:cNvPr id="258119" name="Freeform 56"/>
              <p:cNvSpPr>
                <a:spLocks noChangeArrowheads="1"/>
              </p:cNvSpPr>
              <p:nvPr/>
            </p:nvSpPr>
            <p:spPr bwMode="auto">
              <a:xfrm>
                <a:off x="3648" y="2016"/>
                <a:ext cx="191" cy="95"/>
              </a:xfrm>
              <a:custGeom>
                <a:avLst/>
                <a:gdLst>
                  <a:gd name="T0" fmla="*/ 0 w 192"/>
                  <a:gd name="T1" fmla="*/ 48 h 96"/>
                  <a:gd name="T2" fmla="*/ 96 w 192"/>
                  <a:gd name="T3" fmla="*/ 0 h 96"/>
                  <a:gd name="T4" fmla="*/ 138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84" name="Freeform 57"/>
            <p:cNvSpPr>
              <a:spLocks noChangeArrowheads="1"/>
            </p:cNvSpPr>
            <p:nvPr/>
          </p:nvSpPr>
          <p:spPr bwMode="auto">
            <a:xfrm>
              <a:off x="6324600" y="1828800"/>
              <a:ext cx="381000" cy="1219200"/>
            </a:xfrm>
            <a:custGeom>
              <a:avLst/>
              <a:gdLst>
                <a:gd name="T0" fmla="*/ 0 w 240"/>
                <a:gd name="T1" fmla="*/ 0 h 768"/>
                <a:gd name="T2" fmla="*/ 0 w 240"/>
                <a:gd name="T3" fmla="*/ 2147483647 h 768"/>
                <a:gd name="T4" fmla="*/ 2147483647 w 240"/>
                <a:gd name="T5" fmla="*/ 2147483647 h 768"/>
                <a:gd name="T6" fmla="*/ 2147483647 w 240"/>
                <a:gd name="T7" fmla="*/ 2147483647 h 768"/>
                <a:gd name="T8" fmla="*/ 0 w 240"/>
                <a:gd name="T9" fmla="*/ 0 h 768"/>
                <a:gd name="T10" fmla="*/ 0 60000 65536"/>
                <a:gd name="T11" fmla="*/ 0 60000 65536"/>
                <a:gd name="T12" fmla="*/ 0 60000 65536"/>
                <a:gd name="T13" fmla="*/ 0 60000 65536"/>
                <a:gd name="T14" fmla="*/ 0 60000 65536"/>
                <a:gd name="T15" fmla="*/ 0 w 240"/>
                <a:gd name="T16" fmla="*/ 0 h 768"/>
                <a:gd name="T17" fmla="*/ 240 w 240"/>
                <a:gd name="T18" fmla="*/ 768 h 768"/>
              </a:gdLst>
              <a:ahLst/>
              <a:cxnLst>
                <a:cxn ang="T10">
                  <a:pos x="T0" y="T1"/>
                </a:cxn>
                <a:cxn ang="T11">
                  <a:pos x="T2" y="T3"/>
                </a:cxn>
                <a:cxn ang="T12">
                  <a:pos x="T4" y="T5"/>
                </a:cxn>
                <a:cxn ang="T13">
                  <a:pos x="T6" y="T7"/>
                </a:cxn>
                <a:cxn ang="T14">
                  <a:pos x="T8" y="T9"/>
                </a:cxn>
              </a:cxnLst>
              <a:rect l="T15" t="T16" r="T17" b="T18"/>
              <a:pathLst>
                <a:path w="240" h="768">
                  <a:moveTo>
                    <a:pt x="0" y="0"/>
                  </a:moveTo>
                  <a:lnTo>
                    <a:pt x="0" y="768"/>
                  </a:lnTo>
                  <a:lnTo>
                    <a:pt x="240" y="624"/>
                  </a:lnTo>
                  <a:lnTo>
                    <a:pt x="240" y="144"/>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grpSp>
          <p:nvGrpSpPr>
            <p:cNvPr id="258085" name="Group 58"/>
            <p:cNvGrpSpPr>
              <a:grpSpLocks/>
            </p:cNvGrpSpPr>
            <p:nvPr/>
          </p:nvGrpSpPr>
          <p:grpSpPr bwMode="auto">
            <a:xfrm>
              <a:off x="5791200" y="3810000"/>
              <a:ext cx="150813" cy="608013"/>
              <a:chOff x="3648" y="2400"/>
              <a:chExt cx="95" cy="383"/>
            </a:xfrm>
          </p:grpSpPr>
          <p:sp>
            <p:nvSpPr>
              <p:cNvPr id="258116" name="Rectangle 59"/>
              <p:cNvSpPr>
                <a:spLocks noChangeArrowheads="1"/>
              </p:cNvSpPr>
              <p:nvPr/>
            </p:nvSpPr>
            <p:spPr bwMode="auto">
              <a:xfrm>
                <a:off x="3648" y="2400"/>
                <a:ext cx="95" cy="383"/>
              </a:xfrm>
              <a:prstGeom prst="rect">
                <a:avLst/>
              </a:prstGeom>
              <a:solidFill>
                <a:srgbClr val="FF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7" name="Freeform 60"/>
              <p:cNvSpPr>
                <a:spLocks noChangeArrowheads="1"/>
              </p:cNvSpPr>
              <p:nvPr/>
            </p:nvSpPr>
            <p:spPr bwMode="auto">
              <a:xfrm>
                <a:off x="3648" y="2688"/>
                <a:ext cx="95" cy="95"/>
              </a:xfrm>
              <a:custGeom>
                <a:avLst/>
                <a:gdLst>
                  <a:gd name="T0" fmla="*/ 0 w 96"/>
                  <a:gd name="T1" fmla="*/ 2147483647 h 48"/>
                  <a:gd name="T2" fmla="*/ 48 w 96"/>
                  <a:gd name="T3" fmla="*/ 0 h 48"/>
                  <a:gd name="T4" fmla="*/ 48 w 96"/>
                  <a:gd name="T5" fmla="*/ 2147483647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48"/>
                    </a:moveTo>
                    <a:lnTo>
                      <a:pt x="48" y="0"/>
                    </a:lnTo>
                    <a:lnTo>
                      <a:pt x="96" y="48"/>
                    </a:lnTo>
                  </a:path>
                </a:pathLst>
              </a:custGeom>
              <a:noFill/>
              <a:ln w="25560">
                <a:solidFill>
                  <a:srgbClr val="000000"/>
                </a:solidFill>
                <a:round/>
                <a:headEnd/>
                <a:tailEnd/>
              </a:ln>
            </p:spPr>
            <p:txBody>
              <a:bodyPr wrap="none" anchor="ctr"/>
              <a:lstStyle/>
              <a:p>
                <a:endParaRPr lang="zh-CN" altLang="en-US"/>
              </a:p>
            </p:txBody>
          </p:sp>
        </p:grpSp>
        <p:grpSp>
          <p:nvGrpSpPr>
            <p:cNvPr id="258086" name="Group 61"/>
            <p:cNvGrpSpPr>
              <a:grpSpLocks/>
            </p:cNvGrpSpPr>
            <p:nvPr/>
          </p:nvGrpSpPr>
          <p:grpSpPr bwMode="auto">
            <a:xfrm>
              <a:off x="3962400" y="4038600"/>
              <a:ext cx="333375" cy="458788"/>
              <a:chOff x="2496" y="2544"/>
              <a:chExt cx="210" cy="289"/>
            </a:xfrm>
          </p:grpSpPr>
          <p:sp>
            <p:nvSpPr>
              <p:cNvPr id="258114" name="Line 62"/>
              <p:cNvSpPr>
                <a:spLocks noChangeShapeType="1"/>
              </p:cNvSpPr>
              <p:nvPr/>
            </p:nvSpPr>
            <p:spPr bwMode="auto">
              <a:xfrm flipV="1">
                <a:off x="2496" y="2543"/>
                <a:ext cx="47" cy="97"/>
              </a:xfrm>
              <a:prstGeom prst="line">
                <a:avLst/>
              </a:prstGeom>
              <a:noFill/>
              <a:ln w="25560" cap="sq">
                <a:solidFill>
                  <a:srgbClr val="000000"/>
                </a:solidFill>
                <a:miter lim="800000"/>
                <a:headEnd/>
                <a:tailEnd/>
              </a:ln>
            </p:spPr>
            <p:txBody>
              <a:bodyPr/>
              <a:lstStyle/>
              <a:p>
                <a:endParaRPr lang="zh-CN" altLang="en-US"/>
              </a:p>
            </p:txBody>
          </p:sp>
          <p:sp>
            <p:nvSpPr>
              <p:cNvPr id="258115" name="Text Box 63"/>
              <p:cNvSpPr txBox="1">
                <a:spLocks noChangeArrowheads="1"/>
              </p:cNvSpPr>
              <p:nvPr/>
            </p:nvSpPr>
            <p:spPr bwMode="auto">
              <a:xfrm>
                <a:off x="2496" y="2544"/>
                <a:ext cx="210" cy="289"/>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rPr>
                  <a:t>2</a:t>
                </a:r>
              </a:p>
            </p:txBody>
          </p:sp>
        </p:grpSp>
        <p:sp>
          <p:nvSpPr>
            <p:cNvPr id="258087" name="Line 64"/>
            <p:cNvSpPr>
              <a:spLocks noChangeShapeType="1"/>
            </p:cNvSpPr>
            <p:nvPr/>
          </p:nvSpPr>
          <p:spPr bwMode="auto">
            <a:xfrm>
              <a:off x="6096000" y="2133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88" name="Line 65"/>
            <p:cNvSpPr>
              <a:spLocks noChangeShapeType="1"/>
            </p:cNvSpPr>
            <p:nvPr/>
          </p:nvSpPr>
          <p:spPr bwMode="auto">
            <a:xfrm>
              <a:off x="6096000" y="2819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89" name="Group 66"/>
            <p:cNvGrpSpPr>
              <a:grpSpLocks/>
            </p:cNvGrpSpPr>
            <p:nvPr/>
          </p:nvGrpSpPr>
          <p:grpSpPr bwMode="auto">
            <a:xfrm>
              <a:off x="6934200" y="2057400"/>
              <a:ext cx="150813" cy="836613"/>
              <a:chOff x="4368" y="1296"/>
              <a:chExt cx="95" cy="527"/>
            </a:xfrm>
          </p:grpSpPr>
          <p:sp>
            <p:nvSpPr>
              <p:cNvPr id="258112" name="Rectangle 67"/>
              <p:cNvSpPr>
                <a:spLocks noChangeArrowheads="1"/>
              </p:cNvSpPr>
              <p:nvPr/>
            </p:nvSpPr>
            <p:spPr bwMode="auto">
              <a:xfrm>
                <a:off x="4368" y="1296"/>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3" name="Freeform 68"/>
              <p:cNvSpPr>
                <a:spLocks noChangeArrowheads="1"/>
              </p:cNvSpPr>
              <p:nvPr/>
            </p:nvSpPr>
            <p:spPr bwMode="auto">
              <a:xfrm>
                <a:off x="4368" y="1728"/>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0" name="Line 69"/>
            <p:cNvSpPr>
              <a:spLocks noChangeShapeType="1"/>
            </p:cNvSpPr>
            <p:nvPr/>
          </p:nvSpPr>
          <p:spPr bwMode="auto">
            <a:xfrm>
              <a:off x="6705600" y="24384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91" name="Group 70"/>
            <p:cNvGrpSpPr>
              <a:grpSpLocks/>
            </p:cNvGrpSpPr>
            <p:nvPr/>
          </p:nvGrpSpPr>
          <p:grpSpPr bwMode="auto">
            <a:xfrm>
              <a:off x="6934200" y="2971800"/>
              <a:ext cx="150813" cy="836613"/>
              <a:chOff x="4368" y="1872"/>
              <a:chExt cx="95" cy="527"/>
            </a:xfrm>
          </p:grpSpPr>
          <p:sp>
            <p:nvSpPr>
              <p:cNvPr id="258110" name="Rectangle 71"/>
              <p:cNvSpPr>
                <a:spLocks noChangeArrowheads="1"/>
              </p:cNvSpPr>
              <p:nvPr/>
            </p:nvSpPr>
            <p:spPr bwMode="auto">
              <a:xfrm>
                <a:off x="4368" y="1872"/>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11" name="Freeform 72"/>
              <p:cNvSpPr>
                <a:spLocks noChangeArrowheads="1"/>
              </p:cNvSpPr>
              <p:nvPr/>
            </p:nvSpPr>
            <p:spPr bwMode="auto">
              <a:xfrm>
                <a:off x="4368" y="2304"/>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2" name="Freeform 73"/>
            <p:cNvSpPr>
              <a:spLocks/>
            </p:cNvSpPr>
            <p:nvPr/>
          </p:nvSpPr>
          <p:spPr bwMode="auto">
            <a:xfrm>
              <a:off x="6172200" y="2819400"/>
              <a:ext cx="762000" cy="533400"/>
            </a:xfrm>
            <a:custGeom>
              <a:avLst/>
              <a:gdLst>
                <a:gd name="T0" fmla="*/ 0 w 480"/>
                <a:gd name="T1" fmla="*/ 0 h 432"/>
                <a:gd name="T2" fmla="*/ 0 w 480"/>
                <a:gd name="T3" fmla="*/ 2147483647 h 432"/>
                <a:gd name="T4" fmla="*/ 2147483647 w 480"/>
                <a:gd name="T5" fmla="*/ 2147483647 h 432"/>
                <a:gd name="T6" fmla="*/ 0 60000 65536"/>
                <a:gd name="T7" fmla="*/ 0 60000 65536"/>
                <a:gd name="T8" fmla="*/ 0 60000 65536"/>
                <a:gd name="T9" fmla="*/ 0 w 480"/>
                <a:gd name="T10" fmla="*/ 0 h 432"/>
                <a:gd name="T11" fmla="*/ 480 w 480"/>
                <a:gd name="T12" fmla="*/ 432 h 432"/>
              </a:gdLst>
              <a:ahLst/>
              <a:cxnLst>
                <a:cxn ang="T6">
                  <a:pos x="T0" y="T1"/>
                </a:cxn>
                <a:cxn ang="T7">
                  <a:pos x="T2" y="T3"/>
                </a:cxn>
                <a:cxn ang="T8">
                  <a:pos x="T4" y="T5"/>
                </a:cxn>
              </a:cxnLst>
              <a:rect l="T9" t="T10" r="T11" b="T12"/>
              <a:pathLst>
                <a:path w="480" h="432">
                  <a:moveTo>
                    <a:pt x="0" y="0"/>
                  </a:moveTo>
                  <a:lnTo>
                    <a:pt x="0" y="432"/>
                  </a:lnTo>
                  <a:lnTo>
                    <a:pt x="480" y="432"/>
                  </a:lnTo>
                </a:path>
              </a:pathLst>
            </a:custGeom>
            <a:noFill/>
            <a:ln w="25560">
              <a:solidFill>
                <a:srgbClr val="000000"/>
              </a:solidFill>
              <a:round/>
              <a:headEnd/>
              <a:tailEnd type="triangle" w="med" len="med"/>
            </a:ln>
          </p:spPr>
          <p:txBody>
            <a:bodyPr wrap="none" anchor="ctr"/>
            <a:lstStyle/>
            <a:p>
              <a:endParaRPr lang="zh-CN" altLang="en-US"/>
            </a:p>
          </p:txBody>
        </p:sp>
        <p:sp>
          <p:nvSpPr>
            <p:cNvPr id="258093" name="Rectangle 74"/>
            <p:cNvSpPr>
              <a:spLocks noChangeArrowheads="1"/>
            </p:cNvSpPr>
            <p:nvPr/>
          </p:nvSpPr>
          <p:spPr bwMode="auto">
            <a:xfrm>
              <a:off x="7391400" y="2286000"/>
              <a:ext cx="457200" cy="1143000"/>
            </a:xfrm>
            <a:prstGeom prst="rect">
              <a:avLst/>
            </a:prstGeom>
            <a:solidFill>
              <a:srgbClr val="FFFFFF"/>
            </a:solidFill>
            <a:ln w="25560" cap="sq">
              <a:solidFill>
                <a:srgbClr val="000000"/>
              </a:solidFill>
              <a:miter lim="800000"/>
              <a:headEnd/>
              <a:tailEnd/>
            </a:ln>
          </p:spPr>
          <p:txBody>
            <a:bodyPr wrap="none"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rPr>
                <a:t>D$</a:t>
              </a:r>
            </a:p>
          </p:txBody>
        </p:sp>
        <p:sp>
          <p:nvSpPr>
            <p:cNvPr id="258094" name="Line 75"/>
            <p:cNvSpPr>
              <a:spLocks noChangeShapeType="1"/>
            </p:cNvSpPr>
            <p:nvPr/>
          </p:nvSpPr>
          <p:spPr bwMode="auto">
            <a:xfrm>
              <a:off x="7086600" y="24384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95" name="Line 76"/>
            <p:cNvSpPr>
              <a:spLocks noChangeShapeType="1"/>
            </p:cNvSpPr>
            <p:nvPr/>
          </p:nvSpPr>
          <p:spPr bwMode="auto">
            <a:xfrm>
              <a:off x="7086600" y="3352800"/>
              <a:ext cx="304800" cy="1588"/>
            </a:xfrm>
            <a:prstGeom prst="line">
              <a:avLst/>
            </a:prstGeom>
            <a:noFill/>
            <a:ln w="25560" cap="sq">
              <a:solidFill>
                <a:srgbClr val="000000"/>
              </a:solidFill>
              <a:miter lim="800000"/>
              <a:headEnd/>
              <a:tailEnd type="triangle" w="med" len="med"/>
            </a:ln>
          </p:spPr>
          <p:txBody>
            <a:bodyPr/>
            <a:lstStyle/>
            <a:p>
              <a:endParaRPr lang="zh-CN" altLang="en-US"/>
            </a:p>
          </p:txBody>
        </p:sp>
        <p:grpSp>
          <p:nvGrpSpPr>
            <p:cNvPr id="258096" name="Group 77"/>
            <p:cNvGrpSpPr>
              <a:grpSpLocks/>
            </p:cNvGrpSpPr>
            <p:nvPr/>
          </p:nvGrpSpPr>
          <p:grpSpPr bwMode="auto">
            <a:xfrm>
              <a:off x="8458200" y="2514600"/>
              <a:ext cx="150813" cy="836613"/>
              <a:chOff x="5328" y="1584"/>
              <a:chExt cx="95" cy="527"/>
            </a:xfrm>
          </p:grpSpPr>
          <p:sp>
            <p:nvSpPr>
              <p:cNvPr id="258108" name="Rectangle 78"/>
              <p:cNvSpPr>
                <a:spLocks noChangeArrowheads="1"/>
              </p:cNvSpPr>
              <p:nvPr/>
            </p:nvSpPr>
            <p:spPr bwMode="auto">
              <a:xfrm>
                <a:off x="5328" y="1584"/>
                <a:ext cx="95" cy="527"/>
              </a:xfrm>
              <a:prstGeom prst="rect">
                <a:avLst/>
              </a:prstGeom>
              <a:no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58109" name="Freeform 79"/>
              <p:cNvSpPr>
                <a:spLocks noChangeArrowheads="1"/>
              </p:cNvSpPr>
              <p:nvPr/>
            </p:nvSpPr>
            <p:spPr bwMode="auto">
              <a:xfrm>
                <a:off x="5328" y="2016"/>
                <a:ext cx="95" cy="95"/>
              </a:xfrm>
              <a:custGeom>
                <a:avLst/>
                <a:gdLst>
                  <a:gd name="T0" fmla="*/ 0 w 192"/>
                  <a:gd name="T1" fmla="*/ 48 h 96"/>
                  <a:gd name="T2" fmla="*/ 0 w 192"/>
                  <a:gd name="T3" fmla="*/ 0 h 96"/>
                  <a:gd name="T4" fmla="*/ 0 w 192"/>
                  <a:gd name="T5" fmla="*/ 48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5560">
                <a:solidFill>
                  <a:srgbClr val="000000"/>
                </a:solidFill>
                <a:round/>
                <a:headEnd/>
                <a:tailEnd/>
              </a:ln>
            </p:spPr>
            <p:txBody>
              <a:bodyPr wrap="none" anchor="ctr"/>
              <a:lstStyle/>
              <a:p>
                <a:endParaRPr lang="zh-CN" altLang="en-US"/>
              </a:p>
            </p:txBody>
          </p:sp>
        </p:grpSp>
        <p:sp>
          <p:nvSpPr>
            <p:cNvPr id="258097" name="Line 80"/>
            <p:cNvSpPr>
              <a:spLocks noChangeShapeType="1"/>
            </p:cNvSpPr>
            <p:nvPr/>
          </p:nvSpPr>
          <p:spPr bwMode="auto">
            <a:xfrm>
              <a:off x="7848600" y="31242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098" name="Freeform 81"/>
            <p:cNvSpPr>
              <a:spLocks noChangeArrowheads="1"/>
            </p:cNvSpPr>
            <p:nvPr/>
          </p:nvSpPr>
          <p:spPr bwMode="auto">
            <a:xfrm>
              <a:off x="8077200" y="2438400"/>
              <a:ext cx="152400" cy="914400"/>
            </a:xfrm>
            <a:custGeom>
              <a:avLst/>
              <a:gdLst>
                <a:gd name="T0" fmla="*/ 0 w 144"/>
                <a:gd name="T1" fmla="*/ 0 h 576"/>
                <a:gd name="T2" fmla="*/ 0 w 144"/>
                <a:gd name="T3" fmla="*/ 2147483647 h 576"/>
                <a:gd name="T4" fmla="*/ 2147483647 w 144"/>
                <a:gd name="T5" fmla="*/ 2147483647 h 576"/>
                <a:gd name="T6" fmla="*/ 2147483647 w 144"/>
                <a:gd name="T7" fmla="*/ 2147483647 h 576"/>
                <a:gd name="T8" fmla="*/ 0 w 144"/>
                <a:gd name="T9" fmla="*/ 0 h 576"/>
                <a:gd name="T10" fmla="*/ 0 60000 65536"/>
                <a:gd name="T11" fmla="*/ 0 60000 65536"/>
                <a:gd name="T12" fmla="*/ 0 60000 65536"/>
                <a:gd name="T13" fmla="*/ 0 60000 65536"/>
                <a:gd name="T14" fmla="*/ 0 60000 65536"/>
                <a:gd name="T15" fmla="*/ 0 w 144"/>
                <a:gd name="T16" fmla="*/ 0 h 576"/>
                <a:gd name="T17" fmla="*/ 144 w 144"/>
                <a:gd name="T18" fmla="*/ 576 h 576"/>
              </a:gdLst>
              <a:ahLst/>
              <a:cxnLst>
                <a:cxn ang="T10">
                  <a:pos x="T0" y="T1"/>
                </a:cxn>
                <a:cxn ang="T11">
                  <a:pos x="T2" y="T3"/>
                </a:cxn>
                <a:cxn ang="T12">
                  <a:pos x="T4" y="T5"/>
                </a:cxn>
                <a:cxn ang="T13">
                  <a:pos x="T6" y="T7"/>
                </a:cxn>
                <a:cxn ang="T14">
                  <a:pos x="T8" y="T9"/>
                </a:cxn>
              </a:cxnLst>
              <a:rect l="T15" t="T16" r="T17" b="T18"/>
              <a:pathLst>
                <a:path w="144" h="576">
                  <a:moveTo>
                    <a:pt x="0" y="0"/>
                  </a:moveTo>
                  <a:lnTo>
                    <a:pt x="0" y="576"/>
                  </a:lnTo>
                  <a:lnTo>
                    <a:pt x="144" y="528"/>
                  </a:lnTo>
                  <a:lnTo>
                    <a:pt x="144" y="48"/>
                  </a:lnTo>
                  <a:lnTo>
                    <a:pt x="0" y="0"/>
                  </a:lnTo>
                  <a:close/>
                </a:path>
              </a:pathLst>
            </a:custGeom>
            <a:solidFill>
              <a:srgbClr val="FFFFFF"/>
            </a:solidFill>
            <a:ln w="25560">
              <a:solidFill>
                <a:srgbClr val="000000"/>
              </a:solidFill>
              <a:round/>
              <a:headEnd/>
              <a:tailEnd/>
            </a:ln>
          </p:spPr>
          <p:txBody>
            <a:bodyPr wrap="none" anchor="ctr"/>
            <a:lstStyle/>
            <a:p>
              <a:endParaRPr lang="zh-CN" altLang="en-US"/>
            </a:p>
          </p:txBody>
        </p:sp>
        <p:sp>
          <p:nvSpPr>
            <p:cNvPr id="258099" name="Line 82"/>
            <p:cNvSpPr>
              <a:spLocks noChangeShapeType="1"/>
            </p:cNvSpPr>
            <p:nvPr/>
          </p:nvSpPr>
          <p:spPr bwMode="auto">
            <a:xfrm>
              <a:off x="8229600" y="2895600"/>
              <a:ext cx="2286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100" name="Freeform 83"/>
            <p:cNvSpPr>
              <a:spLocks/>
            </p:cNvSpPr>
            <p:nvPr/>
          </p:nvSpPr>
          <p:spPr bwMode="auto">
            <a:xfrm>
              <a:off x="7162800" y="1981200"/>
              <a:ext cx="914400" cy="609600"/>
            </a:xfrm>
            <a:custGeom>
              <a:avLst/>
              <a:gdLst>
                <a:gd name="T0" fmla="*/ 0 w 576"/>
                <a:gd name="T1" fmla="*/ 2147483647 h 384"/>
                <a:gd name="T2" fmla="*/ 0 w 576"/>
                <a:gd name="T3" fmla="*/ 0 h 384"/>
                <a:gd name="T4" fmla="*/ 2147483647 w 576"/>
                <a:gd name="T5" fmla="*/ 0 h 384"/>
                <a:gd name="T6" fmla="*/ 2147483647 w 576"/>
                <a:gd name="T7" fmla="*/ 2147483647 h 384"/>
                <a:gd name="T8" fmla="*/ 2147483647 w 576"/>
                <a:gd name="T9" fmla="*/ 2147483647 h 384"/>
                <a:gd name="T10" fmla="*/ 0 60000 65536"/>
                <a:gd name="T11" fmla="*/ 0 60000 65536"/>
                <a:gd name="T12" fmla="*/ 0 60000 65536"/>
                <a:gd name="T13" fmla="*/ 0 60000 65536"/>
                <a:gd name="T14" fmla="*/ 0 60000 65536"/>
                <a:gd name="T15" fmla="*/ 0 w 576"/>
                <a:gd name="T16" fmla="*/ 0 h 384"/>
                <a:gd name="T17" fmla="*/ 576 w 576"/>
                <a:gd name="T18" fmla="*/ 384 h 384"/>
              </a:gdLst>
              <a:ahLst/>
              <a:cxnLst>
                <a:cxn ang="T10">
                  <a:pos x="T0" y="T1"/>
                </a:cxn>
                <a:cxn ang="T11">
                  <a:pos x="T2" y="T3"/>
                </a:cxn>
                <a:cxn ang="T12">
                  <a:pos x="T4" y="T5"/>
                </a:cxn>
                <a:cxn ang="T13">
                  <a:pos x="T6" y="T7"/>
                </a:cxn>
                <a:cxn ang="T14">
                  <a:pos x="T8" y="T9"/>
                </a:cxn>
              </a:cxnLst>
              <a:rect l="T15" t="T16" r="T17" b="T18"/>
              <a:pathLst>
                <a:path w="576" h="384">
                  <a:moveTo>
                    <a:pt x="0" y="288"/>
                  </a:moveTo>
                  <a:lnTo>
                    <a:pt x="0" y="0"/>
                  </a:lnTo>
                  <a:lnTo>
                    <a:pt x="480" y="0"/>
                  </a:lnTo>
                  <a:lnTo>
                    <a:pt x="480" y="384"/>
                  </a:lnTo>
                  <a:lnTo>
                    <a:pt x="576" y="384"/>
                  </a:lnTo>
                </a:path>
              </a:pathLst>
            </a:custGeom>
            <a:noFill/>
            <a:ln w="25560">
              <a:solidFill>
                <a:srgbClr val="000000"/>
              </a:solidFill>
              <a:round/>
              <a:headEnd/>
              <a:tailEnd type="triangle" w="med" len="med"/>
            </a:ln>
          </p:spPr>
          <p:txBody>
            <a:bodyPr wrap="none" anchor="ctr"/>
            <a:lstStyle/>
            <a:p>
              <a:endParaRPr lang="zh-CN" altLang="en-US"/>
            </a:p>
          </p:txBody>
        </p:sp>
        <p:sp>
          <p:nvSpPr>
            <p:cNvPr id="258101" name="Line 84"/>
            <p:cNvSpPr>
              <a:spLocks noChangeShapeType="1"/>
            </p:cNvSpPr>
            <p:nvPr/>
          </p:nvSpPr>
          <p:spPr bwMode="auto">
            <a:xfrm>
              <a:off x="5943600" y="4114800"/>
              <a:ext cx="533400" cy="1588"/>
            </a:xfrm>
            <a:prstGeom prst="line">
              <a:avLst/>
            </a:prstGeom>
            <a:noFill/>
            <a:ln w="25560" cap="sq">
              <a:solidFill>
                <a:srgbClr val="000000"/>
              </a:solidFill>
              <a:miter lim="800000"/>
              <a:headEnd/>
              <a:tailEnd type="triangle" w="med" len="med"/>
            </a:ln>
          </p:spPr>
          <p:txBody>
            <a:bodyPr/>
            <a:lstStyle/>
            <a:p>
              <a:endParaRPr lang="zh-CN" altLang="en-US"/>
            </a:p>
          </p:txBody>
        </p:sp>
        <p:sp>
          <p:nvSpPr>
            <p:cNvPr id="258102" name="Freeform 85"/>
            <p:cNvSpPr>
              <a:spLocks/>
            </p:cNvSpPr>
            <p:nvPr/>
          </p:nvSpPr>
          <p:spPr bwMode="auto">
            <a:xfrm>
              <a:off x="4800600" y="1219200"/>
              <a:ext cx="4114800" cy="1676400"/>
            </a:xfrm>
            <a:custGeom>
              <a:avLst/>
              <a:gdLst>
                <a:gd name="T0" fmla="*/ 2147483647 w 2592"/>
                <a:gd name="T1" fmla="*/ 2147483647 h 1056"/>
                <a:gd name="T2" fmla="*/ 2147483647 w 2592"/>
                <a:gd name="T3" fmla="*/ 2147483647 h 1056"/>
                <a:gd name="T4" fmla="*/ 2147483647 w 2592"/>
                <a:gd name="T5" fmla="*/ 0 h 1056"/>
                <a:gd name="T6" fmla="*/ 0 w 2592"/>
                <a:gd name="T7" fmla="*/ 0 h 1056"/>
                <a:gd name="T8" fmla="*/ 0 w 2592"/>
                <a:gd name="T9" fmla="*/ 2147483647 h 1056"/>
                <a:gd name="T10" fmla="*/ 0 60000 65536"/>
                <a:gd name="T11" fmla="*/ 0 60000 65536"/>
                <a:gd name="T12" fmla="*/ 0 60000 65536"/>
                <a:gd name="T13" fmla="*/ 0 60000 65536"/>
                <a:gd name="T14" fmla="*/ 0 60000 65536"/>
                <a:gd name="T15" fmla="*/ 0 w 2592"/>
                <a:gd name="T16" fmla="*/ 0 h 1056"/>
                <a:gd name="T17" fmla="*/ 2592 w 2592"/>
                <a:gd name="T18" fmla="*/ 1056 h 1056"/>
              </a:gdLst>
              <a:ahLst/>
              <a:cxnLst>
                <a:cxn ang="T10">
                  <a:pos x="T0" y="T1"/>
                </a:cxn>
                <a:cxn ang="T11">
                  <a:pos x="T2" y="T3"/>
                </a:cxn>
                <a:cxn ang="T12">
                  <a:pos x="T4" y="T5"/>
                </a:cxn>
                <a:cxn ang="T13">
                  <a:pos x="T6" y="T7"/>
                </a:cxn>
                <a:cxn ang="T14">
                  <a:pos x="T8" y="T9"/>
                </a:cxn>
              </a:cxnLst>
              <a:rect l="T15" t="T16" r="T17" b="T18"/>
              <a:pathLst>
                <a:path w="2592" h="1056">
                  <a:moveTo>
                    <a:pt x="2400" y="1056"/>
                  </a:moveTo>
                  <a:lnTo>
                    <a:pt x="2592" y="1056"/>
                  </a:lnTo>
                  <a:lnTo>
                    <a:pt x="2592" y="0"/>
                  </a:lnTo>
                  <a:lnTo>
                    <a:pt x="0" y="0"/>
                  </a:lnTo>
                  <a:lnTo>
                    <a:pt x="0" y="336"/>
                  </a:lnTo>
                </a:path>
              </a:pathLst>
            </a:custGeom>
            <a:noFill/>
            <a:ln w="25560">
              <a:solidFill>
                <a:srgbClr val="000000"/>
              </a:solidFill>
              <a:round/>
              <a:headEnd/>
              <a:tailEnd type="triangle" w="med" len="med"/>
            </a:ln>
          </p:spPr>
          <p:txBody>
            <a:bodyPr wrap="none" anchor="ctr"/>
            <a:lstStyle/>
            <a:p>
              <a:endParaRPr lang="zh-CN" altLang="en-US"/>
            </a:p>
          </p:txBody>
        </p:sp>
      </p:grpSp>
      <p:sp>
        <p:nvSpPr>
          <p:cNvPr id="258103" name="Text Box 8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5049555-A11E-4587-A258-3DE507A9E5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8104" name="Text Box 8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8105" name="Text Box 8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CCC3395-24A9-497F-BEB2-CCE1B7A339A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259</a:t>
            </a:fld>
            <a:endParaRPr lang="zh-CN" altLang="zh-CN" sz="1200">
              <a:solidFill>
                <a:srgbClr val="898989"/>
              </a:solidFill>
            </a:endParaRPr>
          </a:p>
        </p:txBody>
      </p:sp>
      <p:sp>
        <p:nvSpPr>
          <p:cNvPr id="258106" name="标题 1"/>
          <p:cNvSpPr>
            <a:spLocks noGrp="1"/>
          </p:cNvSpPr>
          <p:nvPr>
            <p:ph type="title"/>
          </p:nvPr>
        </p:nvSpPr>
        <p:spPr/>
        <p:txBody>
          <a:bodyPr/>
          <a:lstStyle/>
          <a:p>
            <a:r>
              <a:rPr lang="en-US" altLang="zh-CN" smtClean="0"/>
              <a:t>Simple Multithreaded Pipeline</a:t>
            </a:r>
            <a:endParaRPr lang="zh-CN" altLang="en-US" smtClean="0"/>
          </a:p>
        </p:txBody>
      </p:sp>
      <p:sp>
        <p:nvSpPr>
          <p:cNvPr id="258107" name="内容占位符 2"/>
          <p:cNvSpPr>
            <a:spLocks noGrp="1"/>
          </p:cNvSpPr>
          <p:nvPr>
            <p:ph idx="1"/>
          </p:nvPr>
        </p:nvSpPr>
        <p:spPr>
          <a:xfrm>
            <a:off x="457200" y="1097791"/>
            <a:ext cx="8229600" cy="1416869"/>
          </a:xfrm>
        </p:spPr>
        <p:txBody>
          <a:bodyPr>
            <a:normAutofit fontScale="77500" lnSpcReduction="20000"/>
          </a:bodyPr>
          <a:lstStyle/>
          <a:p>
            <a:pPr>
              <a:lnSpc>
                <a:spcPct val="120000"/>
              </a:lnSpc>
            </a:pPr>
            <a:r>
              <a:rPr lang="zh-CN" altLang="zh-CN" dirty="0" smtClean="0"/>
              <a:t>必须传递线程选择信号以保证各流水段读写的正确性</a:t>
            </a:r>
          </a:p>
          <a:p>
            <a:pPr>
              <a:lnSpc>
                <a:spcPct val="120000"/>
              </a:lnSpc>
            </a:pPr>
            <a:r>
              <a:rPr lang="zh-CN" altLang="zh-CN" dirty="0" smtClean="0"/>
              <a:t>从软件（包括</a:t>
            </a:r>
            <a:r>
              <a:rPr lang="en-US" altLang="zh-CN" dirty="0" smtClean="0"/>
              <a:t>OS</a:t>
            </a:r>
            <a:r>
              <a:rPr lang="zh-CN" altLang="zh-CN" dirty="0" smtClean="0"/>
              <a:t>）的角度看 好像存在多个</a:t>
            </a:r>
            <a:r>
              <a:rPr lang="en-US" altLang="zh-CN" dirty="0" smtClean="0"/>
              <a:t>CPU</a:t>
            </a:r>
            <a:r>
              <a:rPr lang="zh-CN" altLang="zh-CN" dirty="0" smtClean="0"/>
              <a:t>（针对每个线程，</a:t>
            </a:r>
            <a:r>
              <a:rPr lang="en-US" altLang="zh-CN" dirty="0" smtClean="0"/>
              <a:t>CPU</a:t>
            </a:r>
            <a:r>
              <a:rPr lang="zh-CN" altLang="zh-CN" dirty="0" smtClean="0"/>
              <a:t>似乎运行的慢一些</a:t>
            </a:r>
            <a:r>
              <a:rPr lang="en-US" altLang="zh-CN" dirty="0" smtClean="0"/>
              <a:t>)</a:t>
            </a:r>
            <a:endParaRPr lang="zh-CN" altLang="zh-CN" dirty="0" smtClean="0"/>
          </a:p>
          <a:p>
            <a:pPr>
              <a:lnSpc>
                <a:spcPct val="120000"/>
              </a:lnSpc>
            </a:pPr>
            <a:endParaRPr lang="zh-CN" altLang="en-US" dirty="0" smtClean="0"/>
          </a:p>
        </p:txBody>
      </p:sp>
    </p:spTree>
    <p:extLst>
      <p:ext uri="{BB962C8B-B14F-4D97-AF65-F5344CB8AC3E}">
        <p14:creationId xmlns:p14="http://schemas.microsoft.com/office/powerpoint/2010/main" val="5081706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55ADC9-7DBE-4CAF-8AAC-1E0E4AF967B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397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0E39E7-1919-4D76-94C1-51EF48DDCA9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endParaRPr lang="zh-CN" altLang="zh-CN" sz="1200">
              <a:solidFill>
                <a:srgbClr val="898989"/>
              </a:solidFill>
            </a:endParaRPr>
          </a:p>
        </p:txBody>
      </p:sp>
      <p:sp>
        <p:nvSpPr>
          <p:cNvPr id="83973" name="标题 1"/>
          <p:cNvSpPr>
            <a:spLocks noGrp="1"/>
          </p:cNvSpPr>
          <p:nvPr>
            <p:ph type="title"/>
          </p:nvPr>
        </p:nvSpPr>
        <p:spPr/>
        <p:txBody>
          <a:bodyPr/>
          <a:lstStyle/>
          <a:p>
            <a:r>
              <a:rPr lang="zh-CN" altLang="zh-CN" smtClean="0"/>
              <a:t>循环间相关（</a:t>
            </a:r>
            <a:r>
              <a:rPr lang="en-US" altLang="zh-CN" smtClean="0"/>
              <a:t>1/4</a:t>
            </a:r>
            <a:r>
              <a:rPr lang="zh-CN" altLang="zh-CN" smtClean="0"/>
              <a:t>）</a:t>
            </a:r>
            <a:endParaRPr lang="zh-CN" altLang="en-US" smtClean="0"/>
          </a:p>
        </p:txBody>
      </p:sp>
      <p:sp>
        <p:nvSpPr>
          <p:cNvPr id="83974" name="内容占位符 2"/>
          <p:cNvSpPr>
            <a:spLocks noGrp="1"/>
          </p:cNvSpPr>
          <p:nvPr>
            <p:ph idx="4294967295"/>
          </p:nvPr>
        </p:nvSpPr>
        <p:spPr>
          <a:xfrm>
            <a:off x="234950" y="1193751"/>
            <a:ext cx="8280400" cy="5121275"/>
          </a:xfrm>
        </p:spPr>
        <p:txBody>
          <a:bodyPr>
            <a:normAutofit/>
          </a:bodyPr>
          <a:lstStyle/>
          <a:p>
            <a:pPr marL="0" indent="0">
              <a:lnSpc>
                <a:spcPct val="100000"/>
              </a:lnSpc>
              <a:buFont typeface="Arial" panose="020B0604020202020204" pitchFamily="34" charset="0"/>
              <a:buNone/>
            </a:pPr>
            <a:r>
              <a:rPr lang="en-US" altLang="zh-CN" sz="2400" dirty="0" smtClean="0"/>
              <a:t>Example: </a:t>
            </a:r>
            <a:r>
              <a:rPr lang="zh-CN" altLang="zh-CN" sz="2400" dirty="0" smtClean="0"/>
              <a:t>下列程序段存在哪些数据相关</a:t>
            </a:r>
            <a:r>
              <a:rPr lang="en-US" altLang="zh-CN" sz="2400" dirty="0" smtClean="0"/>
              <a:t>? </a:t>
            </a:r>
            <a:br>
              <a:rPr lang="en-US" altLang="zh-CN" sz="2400" dirty="0" smtClean="0"/>
            </a:br>
            <a:r>
              <a:rPr lang="en-US" altLang="zh-CN" sz="2400" dirty="0" smtClean="0"/>
              <a:t>(A,B,C </a:t>
            </a:r>
            <a:r>
              <a:rPr lang="zh-CN" altLang="zh-CN" sz="2400" dirty="0" smtClean="0"/>
              <a:t>指向不同的存储区且不存在覆盖区</a:t>
            </a:r>
            <a:r>
              <a:rPr lang="en-US" altLang="zh-CN" sz="2400" dirty="0" smtClean="0"/>
              <a:t>)</a:t>
            </a:r>
            <a:br>
              <a:rPr lang="en-US" altLang="zh-CN" sz="2400" dirty="0" smtClean="0"/>
            </a:br>
            <a:endParaRPr lang="en-US" altLang="zh-CN" sz="2400" dirty="0" smtClean="0"/>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A[i+1] = A[</a:t>
            </a:r>
            <a:r>
              <a:rPr lang="en-US" altLang="zh-CN" sz="2400" dirty="0" err="1" smtClean="0"/>
              <a:t>i</a:t>
            </a:r>
            <a:r>
              <a:rPr lang="en-US" altLang="zh-CN" sz="2400" dirty="0" smtClean="0"/>
              <a:t>] + C[</a:t>
            </a:r>
            <a:r>
              <a:rPr lang="en-US" altLang="zh-CN" sz="2400" dirty="0" err="1" smtClean="0"/>
              <a:t>i</a:t>
            </a:r>
            <a:r>
              <a:rPr lang="en-US" altLang="zh-CN" sz="2400" dirty="0" smtClean="0"/>
              <a:t>];          /* S1 */</a:t>
            </a:r>
            <a:br>
              <a:rPr lang="en-US" altLang="zh-CN" sz="2400" dirty="0" smtClean="0"/>
            </a:br>
            <a:r>
              <a:rPr lang="en-US" altLang="zh-CN" sz="2400" dirty="0" smtClean="0"/>
              <a:t>	B[i+1] = B[</a:t>
            </a:r>
            <a:r>
              <a:rPr lang="en-US" altLang="zh-CN" sz="2400" dirty="0" err="1" smtClean="0"/>
              <a:t>i</a:t>
            </a:r>
            <a:r>
              <a:rPr lang="en-US" altLang="zh-CN" sz="2400" dirty="0" smtClean="0"/>
              <a:t>] + A[i+1];      /* S2 */</a:t>
            </a:r>
          </a:p>
          <a:p>
            <a:pPr marL="0" indent="0">
              <a:buFont typeface="Arial" panose="020B0604020202020204" pitchFamily="34" charset="0"/>
              <a:buNone/>
            </a:pPr>
            <a:r>
              <a:rPr lang="en-US" altLang="zh-CN" sz="2400" dirty="0" smtClean="0"/>
              <a:t>    } </a:t>
            </a:r>
          </a:p>
          <a:p>
            <a:pPr marL="0" indent="0">
              <a:buFont typeface="Arial" panose="020B0604020202020204" pitchFamily="34" charset="0"/>
              <a:buNone/>
            </a:pPr>
            <a:r>
              <a:rPr lang="en-US" altLang="zh-CN" sz="2400" dirty="0" smtClean="0"/>
              <a:t>1. S2</a:t>
            </a:r>
            <a:r>
              <a:rPr lang="zh-CN" altLang="zh-CN" sz="2400" dirty="0" smtClean="0"/>
              <a:t>使用由</a:t>
            </a:r>
            <a:r>
              <a:rPr lang="en-US" altLang="zh-CN" sz="2400" dirty="0" smtClean="0"/>
              <a:t>S1</a:t>
            </a:r>
            <a:r>
              <a:rPr lang="zh-CN" altLang="zh-CN" sz="2400" dirty="0" smtClean="0"/>
              <a:t>在同一循环计算出的 </a:t>
            </a:r>
            <a:r>
              <a:rPr lang="en-US" altLang="zh-CN" sz="2400" dirty="0" smtClean="0"/>
              <a:t>A[i+1]. </a:t>
            </a:r>
          </a:p>
          <a:p>
            <a:pPr marL="0" indent="0">
              <a:buFont typeface="Arial" panose="020B0604020202020204" pitchFamily="34" charset="0"/>
              <a:buNone/>
            </a:pPr>
            <a:r>
              <a:rPr lang="en-US" altLang="zh-CN" sz="2400" dirty="0" smtClean="0"/>
              <a:t>2. S1 </a:t>
            </a:r>
            <a:r>
              <a:rPr lang="zh-CN" altLang="zh-CN" sz="2400" dirty="0" smtClean="0"/>
              <a:t>使用由</a:t>
            </a:r>
            <a:r>
              <a:rPr lang="en-US" altLang="zh-CN" sz="2400" dirty="0" smtClean="0"/>
              <a:t>S1</a:t>
            </a:r>
            <a:r>
              <a:rPr lang="zh-CN" altLang="zh-CN" sz="2400" dirty="0" smtClean="0"/>
              <a:t>在前一次循环中计算的值；</a:t>
            </a:r>
            <a:r>
              <a:rPr lang="en-US" altLang="zh-CN" sz="2400" dirty="0" smtClean="0"/>
              <a:t>S2</a:t>
            </a:r>
            <a:r>
              <a:rPr lang="zh-CN" altLang="zh-CN" sz="2400" dirty="0" smtClean="0"/>
              <a:t>也使用由</a:t>
            </a:r>
            <a:r>
              <a:rPr lang="en-US" altLang="zh-CN" sz="2400" dirty="0" smtClean="0"/>
              <a:t>S2</a:t>
            </a:r>
            <a:r>
              <a:rPr lang="zh-CN" altLang="zh-CN" sz="2400" dirty="0" smtClean="0"/>
              <a:t>在前一次循环中计算的值</a:t>
            </a:r>
            <a:r>
              <a:rPr lang="en-US" altLang="zh-CN" sz="2400" dirty="0" smtClean="0"/>
              <a:t>. </a:t>
            </a:r>
            <a:r>
              <a:rPr lang="zh-CN" altLang="zh-CN" sz="2400" dirty="0" smtClean="0"/>
              <a:t>这种存在于循环间的相关，我们称为 “</a:t>
            </a:r>
            <a:r>
              <a:rPr lang="en-US" altLang="zh-CN" sz="2400" dirty="0" smtClean="0">
                <a:solidFill>
                  <a:srgbClr val="0070C0"/>
                </a:solidFill>
              </a:rPr>
              <a:t>loop-carried dependence</a:t>
            </a:r>
            <a:r>
              <a:rPr lang="en-US" altLang="zh-CN" sz="2400" dirty="0" smtClean="0"/>
              <a:t>”</a:t>
            </a:r>
            <a:r>
              <a:rPr lang="zh-CN" altLang="zh-CN" sz="2400" dirty="0" smtClean="0"/>
              <a:t>这表示循环间存在相关，不能并行执行，它与我们前面的例子中循环间无关是有区别的</a:t>
            </a:r>
          </a:p>
          <a:p>
            <a:pPr marL="0" indent="0">
              <a:buFont typeface="Arial" panose="020B0604020202020204" pitchFamily="34" charset="0"/>
              <a:buNone/>
            </a:pPr>
            <a:endParaRPr lang="zh-CN" altLang="en-US" sz="2400" dirty="0" smtClean="0"/>
          </a:p>
        </p:txBody>
      </p:sp>
      <p:pic>
        <p:nvPicPr>
          <p:cNvPr id="83975" name="Picture 6"/>
          <p:cNvPicPr>
            <a:picLocks noChangeAspect="1" noChangeArrowheads="1"/>
          </p:cNvPicPr>
          <p:nvPr/>
        </p:nvPicPr>
        <p:blipFill>
          <a:blip r:embed="rId3"/>
          <a:srcRect/>
          <a:stretch>
            <a:fillRect/>
          </a:stretch>
        </p:blipFill>
        <p:spPr bwMode="auto">
          <a:xfrm>
            <a:off x="5908362" y="1478858"/>
            <a:ext cx="2466975" cy="2419350"/>
          </a:xfrm>
          <a:prstGeom prst="rect">
            <a:avLst/>
          </a:prstGeom>
          <a:noFill/>
          <a:ln w="9525">
            <a:noFill/>
            <a:round/>
            <a:headEnd/>
            <a:tailEnd/>
          </a:ln>
        </p:spPr>
      </p:pic>
    </p:spTree>
    <p:extLst>
      <p:ext uri="{BB962C8B-B14F-4D97-AF65-F5344CB8AC3E}">
        <p14:creationId xmlns:p14="http://schemas.microsoft.com/office/powerpoint/2010/main" val="195015551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5FFA8E-FA1B-4B23-949B-22A90F228C1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907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907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1E391C8-D0BC-4DEC-A0C4-ABA890D34BF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260</a:t>
            </a:fld>
            <a:endParaRPr lang="zh-CN" altLang="zh-CN" sz="1200">
              <a:solidFill>
                <a:srgbClr val="898989"/>
              </a:solidFill>
            </a:endParaRPr>
          </a:p>
        </p:txBody>
      </p:sp>
      <p:sp>
        <p:nvSpPr>
          <p:cNvPr id="259077" name="标题 1"/>
          <p:cNvSpPr>
            <a:spLocks noGrp="1"/>
          </p:cNvSpPr>
          <p:nvPr>
            <p:ph type="title"/>
          </p:nvPr>
        </p:nvSpPr>
        <p:spPr/>
        <p:txBody>
          <a:bodyPr/>
          <a:lstStyle/>
          <a:p>
            <a:r>
              <a:rPr lang="en-US" altLang="zh-CN" smtClean="0"/>
              <a:t>Multithreading Costs</a:t>
            </a:r>
            <a:endParaRPr lang="zh-CN" altLang="en-US" smtClean="0"/>
          </a:p>
        </p:txBody>
      </p:sp>
      <p:sp>
        <p:nvSpPr>
          <p:cNvPr id="259078" name="内容占位符 2"/>
          <p:cNvSpPr>
            <a:spLocks noGrp="1"/>
          </p:cNvSpPr>
          <p:nvPr>
            <p:ph idx="1"/>
          </p:nvPr>
        </p:nvSpPr>
        <p:spPr/>
        <p:txBody>
          <a:bodyPr>
            <a:normAutofit fontScale="92500" lnSpcReduction="20000"/>
          </a:bodyPr>
          <a:lstStyle/>
          <a:p>
            <a:r>
              <a:rPr lang="zh-CN" altLang="zh-CN" smtClean="0"/>
              <a:t>每个线程需要拥有自己的用户态信息（</a:t>
            </a:r>
            <a:r>
              <a:rPr lang="en-US" altLang="zh-CN" smtClean="0"/>
              <a:t>user state) </a:t>
            </a:r>
            <a:r>
              <a:rPr lang="zh-CN" altLang="zh-CN" smtClean="0"/>
              <a:t>：包括</a:t>
            </a:r>
            <a:r>
              <a:rPr lang="en-US" altLang="zh-CN" smtClean="0"/>
              <a:t>PC</a:t>
            </a:r>
            <a:r>
              <a:rPr lang="zh-CN" altLang="zh-CN" smtClean="0"/>
              <a:t>、</a:t>
            </a:r>
            <a:r>
              <a:rPr lang="en-US" altLang="zh-CN" smtClean="0"/>
              <a:t>GPRs</a:t>
            </a:r>
          </a:p>
          <a:p>
            <a:pPr lvl="1"/>
            <a:endParaRPr lang="en-US" altLang="zh-CN" smtClean="0"/>
          </a:p>
          <a:p>
            <a:r>
              <a:rPr lang="zh-CN" altLang="zh-CN" smtClean="0"/>
              <a:t>需要自己的系统态信息（</a:t>
            </a:r>
            <a:r>
              <a:rPr lang="en-US" altLang="zh-CN" smtClean="0"/>
              <a:t>system state</a:t>
            </a:r>
            <a:r>
              <a:rPr lang="zh-CN" altLang="zh-CN" smtClean="0"/>
              <a:t>）</a:t>
            </a:r>
          </a:p>
          <a:p>
            <a:pPr lvl="1"/>
            <a:r>
              <a:rPr lang="zh-CN" altLang="zh-CN" smtClean="0"/>
              <a:t>虚拟存储的页表基地址寄存器（</a:t>
            </a:r>
            <a:r>
              <a:rPr lang="en-US" altLang="zh-CN" smtClean="0"/>
              <a:t>Virtual-memory page-table-base register</a:t>
            </a:r>
            <a:r>
              <a:rPr lang="zh-CN" altLang="zh-CN" smtClean="0"/>
              <a:t>）</a:t>
            </a:r>
          </a:p>
          <a:p>
            <a:pPr lvl="1"/>
            <a:r>
              <a:rPr lang="zh-CN" altLang="zh-CN" smtClean="0"/>
              <a:t>异常处理寄存器（</a:t>
            </a:r>
            <a:r>
              <a:rPr lang="en-US" altLang="zh-CN" smtClean="0"/>
              <a:t>Exception-handling registers</a:t>
            </a:r>
            <a:r>
              <a:rPr lang="zh-CN" altLang="zh-CN" smtClean="0"/>
              <a:t>）</a:t>
            </a:r>
          </a:p>
          <a:p>
            <a:pPr lvl="1"/>
            <a:endParaRPr lang="en-US" altLang="zh-CN" smtClean="0"/>
          </a:p>
          <a:p>
            <a:r>
              <a:rPr lang="zh-CN" altLang="zh-CN" smtClean="0"/>
              <a:t>其他开销</a:t>
            </a:r>
            <a:r>
              <a:rPr lang="en-US" altLang="zh-CN" smtClean="0"/>
              <a:t>:</a:t>
            </a:r>
          </a:p>
          <a:p>
            <a:pPr lvl="1"/>
            <a:r>
              <a:rPr lang="zh-CN" altLang="zh-CN" smtClean="0"/>
              <a:t>需要处理由于线程竞争导致的</a:t>
            </a:r>
            <a:r>
              <a:rPr lang="en-US" altLang="zh-CN" smtClean="0"/>
              <a:t>Cache/TLB</a:t>
            </a:r>
            <a:r>
              <a:rPr lang="zh-CN" altLang="zh-CN" smtClean="0"/>
              <a:t>冲突  或 需要更大的</a:t>
            </a:r>
            <a:r>
              <a:rPr lang="en-US" altLang="zh-CN" smtClean="0"/>
              <a:t>cache/TLB </a:t>
            </a:r>
            <a:r>
              <a:rPr lang="zh-CN" altLang="zh-CN" smtClean="0"/>
              <a:t>容量</a:t>
            </a:r>
          </a:p>
          <a:p>
            <a:pPr lvl="1"/>
            <a:r>
              <a:rPr lang="zh-CN" altLang="zh-CN" smtClean="0"/>
              <a:t>更多的</a:t>
            </a:r>
            <a:r>
              <a:rPr lang="en-US" altLang="zh-CN" smtClean="0"/>
              <a:t>OS</a:t>
            </a:r>
            <a:r>
              <a:rPr lang="zh-CN" altLang="zh-CN" smtClean="0"/>
              <a:t>调度开销</a:t>
            </a:r>
          </a:p>
          <a:p>
            <a:pPr lvl="1"/>
            <a:endParaRPr lang="en-US" altLang="zh-CN" smtClean="0"/>
          </a:p>
          <a:p>
            <a:endParaRPr lang="zh-CN" altLang="en-US" smtClean="0"/>
          </a:p>
        </p:txBody>
      </p:sp>
    </p:spTree>
    <p:extLst>
      <p:ext uri="{BB962C8B-B14F-4D97-AF65-F5344CB8AC3E}">
        <p14:creationId xmlns:p14="http://schemas.microsoft.com/office/powerpoint/2010/main" val="30435936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3"/>
          <p:cNvSpPr>
            <a:spLocks noChangeArrowheads="1"/>
          </p:cNvSpPr>
          <p:nvPr/>
        </p:nvSpPr>
        <p:spPr bwMode="auto">
          <a:xfrm>
            <a:off x="21336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099" name="Rectangle 4"/>
          <p:cNvSpPr>
            <a:spLocks noChangeArrowheads="1"/>
          </p:cNvSpPr>
          <p:nvPr/>
        </p:nvSpPr>
        <p:spPr bwMode="auto">
          <a:xfrm>
            <a:off x="24384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0" name="Rectangle 5"/>
          <p:cNvSpPr>
            <a:spLocks noChangeArrowheads="1"/>
          </p:cNvSpPr>
          <p:nvPr/>
        </p:nvSpPr>
        <p:spPr bwMode="auto">
          <a:xfrm>
            <a:off x="27432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1" name="Rectangle 6"/>
          <p:cNvSpPr>
            <a:spLocks noChangeArrowheads="1"/>
          </p:cNvSpPr>
          <p:nvPr/>
        </p:nvSpPr>
        <p:spPr bwMode="auto">
          <a:xfrm>
            <a:off x="30480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2" name="Rectangle 7"/>
          <p:cNvSpPr>
            <a:spLocks noChangeArrowheads="1"/>
          </p:cNvSpPr>
          <p:nvPr/>
        </p:nvSpPr>
        <p:spPr bwMode="auto">
          <a:xfrm>
            <a:off x="33528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3" name="Rectangle 8"/>
          <p:cNvSpPr>
            <a:spLocks noChangeArrowheads="1"/>
          </p:cNvSpPr>
          <p:nvPr/>
        </p:nvSpPr>
        <p:spPr bwMode="auto">
          <a:xfrm>
            <a:off x="36576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4" name="Rectangle 9"/>
          <p:cNvSpPr>
            <a:spLocks noChangeArrowheads="1"/>
          </p:cNvSpPr>
          <p:nvPr/>
        </p:nvSpPr>
        <p:spPr bwMode="auto">
          <a:xfrm>
            <a:off x="39624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5" name="Rectangle 10"/>
          <p:cNvSpPr>
            <a:spLocks noChangeArrowheads="1"/>
          </p:cNvSpPr>
          <p:nvPr/>
        </p:nvSpPr>
        <p:spPr bwMode="auto">
          <a:xfrm>
            <a:off x="42672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6" name="Rectangle 11"/>
          <p:cNvSpPr>
            <a:spLocks noChangeArrowheads="1"/>
          </p:cNvSpPr>
          <p:nvPr/>
        </p:nvSpPr>
        <p:spPr bwMode="auto">
          <a:xfrm>
            <a:off x="45720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7" name="Rectangle 12"/>
          <p:cNvSpPr>
            <a:spLocks noChangeArrowheads="1"/>
          </p:cNvSpPr>
          <p:nvPr/>
        </p:nvSpPr>
        <p:spPr bwMode="auto">
          <a:xfrm>
            <a:off x="48768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8" name="Rectangle 13"/>
          <p:cNvSpPr>
            <a:spLocks noChangeArrowheads="1"/>
          </p:cNvSpPr>
          <p:nvPr/>
        </p:nvSpPr>
        <p:spPr bwMode="auto">
          <a:xfrm>
            <a:off x="5181600" y="4078288"/>
            <a:ext cx="184150" cy="368300"/>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09" name="Rectangle 14"/>
          <p:cNvSpPr>
            <a:spLocks noChangeArrowheads="1"/>
          </p:cNvSpPr>
          <p:nvPr/>
        </p:nvSpPr>
        <p:spPr bwMode="auto">
          <a:xfrm>
            <a:off x="54864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0" name="Rectangle 15"/>
          <p:cNvSpPr>
            <a:spLocks noChangeArrowheads="1"/>
          </p:cNvSpPr>
          <p:nvPr/>
        </p:nvSpPr>
        <p:spPr bwMode="auto">
          <a:xfrm>
            <a:off x="57912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1" name="Rectangle 16"/>
          <p:cNvSpPr>
            <a:spLocks noChangeArrowheads="1"/>
          </p:cNvSpPr>
          <p:nvPr/>
        </p:nvSpPr>
        <p:spPr bwMode="auto">
          <a:xfrm>
            <a:off x="6096000" y="4078288"/>
            <a:ext cx="184150" cy="368300"/>
          </a:xfrm>
          <a:prstGeom prst="rect">
            <a:avLst/>
          </a:prstGeom>
          <a:solidFill>
            <a:srgbClr val="00FF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2" name="Rectangle 17"/>
          <p:cNvSpPr>
            <a:spLocks noChangeArrowheads="1"/>
          </p:cNvSpPr>
          <p:nvPr/>
        </p:nvSpPr>
        <p:spPr bwMode="auto">
          <a:xfrm>
            <a:off x="6400800" y="4078288"/>
            <a:ext cx="184150" cy="368300"/>
          </a:xfrm>
          <a:prstGeom prst="rect">
            <a:avLst/>
          </a:prstGeom>
          <a:solidFill>
            <a:srgbClr val="FF9933"/>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3" name="Rectangle 18"/>
          <p:cNvSpPr>
            <a:spLocks noChangeArrowheads="1"/>
          </p:cNvSpPr>
          <p:nvPr/>
        </p:nvSpPr>
        <p:spPr bwMode="auto">
          <a:xfrm>
            <a:off x="6705600" y="4078288"/>
            <a:ext cx="184150" cy="368300"/>
          </a:xfrm>
          <a:prstGeom prst="rect">
            <a:avLst/>
          </a:prstGeom>
          <a:solidFill>
            <a:srgbClr val="FFFF00"/>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0114" name="Text Box 1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0CF0705-C629-468A-A31A-D9ECAE0605C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0115" name="Text Box 2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0116" name="Text Box 2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A371ED3-C5A8-4076-9DCB-32AB20D4698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261</a:t>
            </a:fld>
            <a:endParaRPr lang="zh-CN" altLang="zh-CN" sz="1200">
              <a:solidFill>
                <a:srgbClr val="898989"/>
              </a:solidFill>
            </a:endParaRPr>
          </a:p>
        </p:txBody>
      </p:sp>
      <p:sp>
        <p:nvSpPr>
          <p:cNvPr id="260117" name="标题 1"/>
          <p:cNvSpPr>
            <a:spLocks noGrp="1"/>
          </p:cNvSpPr>
          <p:nvPr>
            <p:ph type="title"/>
          </p:nvPr>
        </p:nvSpPr>
        <p:spPr/>
        <p:txBody>
          <a:bodyPr/>
          <a:lstStyle/>
          <a:p>
            <a:r>
              <a:rPr lang="en-US" altLang="zh-CN" smtClean="0"/>
              <a:t>Thread Scheduling Policies</a:t>
            </a:r>
            <a:endParaRPr lang="zh-CN" altLang="en-US" smtClean="0"/>
          </a:p>
        </p:txBody>
      </p:sp>
      <p:sp>
        <p:nvSpPr>
          <p:cNvPr id="260118" name="内容占位符 2"/>
          <p:cNvSpPr>
            <a:spLocks noGrp="1"/>
          </p:cNvSpPr>
          <p:nvPr>
            <p:ph idx="1"/>
          </p:nvPr>
        </p:nvSpPr>
        <p:spPr>
          <a:xfrm>
            <a:off x="457200" y="1040134"/>
            <a:ext cx="8229600" cy="5051833"/>
          </a:xfrm>
        </p:spPr>
        <p:txBody>
          <a:bodyPr>
            <a:normAutofit fontScale="85000" lnSpcReduction="20000"/>
          </a:bodyPr>
          <a:lstStyle/>
          <a:p>
            <a:r>
              <a:rPr lang="zh-CN" altLang="zh-CN" dirty="0" smtClean="0"/>
              <a:t>固定交叉模式</a:t>
            </a:r>
            <a:r>
              <a:rPr lang="en-US" altLang="zh-CN" dirty="0" smtClean="0"/>
              <a:t> (CDC 6600 PPUs, 1964)</a:t>
            </a:r>
          </a:p>
          <a:p>
            <a:pPr lvl="1"/>
            <a:r>
              <a:rPr lang="zh-CN" altLang="zh-CN" dirty="0" smtClean="0"/>
              <a:t>针对</a:t>
            </a:r>
            <a:r>
              <a:rPr lang="en-US" altLang="zh-CN" dirty="0" smtClean="0"/>
              <a:t>N</a:t>
            </a:r>
            <a:r>
              <a:rPr lang="zh-CN" altLang="zh-CN" dirty="0" smtClean="0"/>
              <a:t>个线程，每个线程每隔</a:t>
            </a:r>
            <a:r>
              <a:rPr lang="en-US" altLang="zh-CN" dirty="0" smtClean="0"/>
              <a:t>N</a:t>
            </a:r>
            <a:r>
              <a:rPr lang="zh-CN" altLang="zh-CN" dirty="0" smtClean="0"/>
              <a:t>个周期执行一条指令</a:t>
            </a:r>
          </a:p>
          <a:p>
            <a:pPr lvl="1"/>
            <a:r>
              <a:rPr lang="zh-CN" altLang="zh-CN" dirty="0" smtClean="0"/>
              <a:t>如果流水线的某一时隙</a:t>
            </a:r>
            <a:r>
              <a:rPr lang="en-US" altLang="zh-CN" dirty="0" smtClean="0"/>
              <a:t>(slot)</a:t>
            </a:r>
            <a:r>
              <a:rPr lang="zh-CN" altLang="zh-CN" dirty="0" smtClean="0"/>
              <a:t>其对应线程未就绪，插入</a:t>
            </a:r>
            <a:r>
              <a:rPr lang="en-US" altLang="zh-CN" dirty="0" smtClean="0"/>
              <a:t>pipeline bubble</a:t>
            </a:r>
          </a:p>
          <a:p>
            <a:pPr lvl="1"/>
            <a:endParaRPr lang="en-US" altLang="zh-CN" dirty="0" smtClean="0"/>
          </a:p>
          <a:p>
            <a:r>
              <a:rPr lang="zh-CN" altLang="zh-CN" dirty="0" smtClean="0"/>
              <a:t>软件控制的交叉模式</a:t>
            </a:r>
            <a:r>
              <a:rPr lang="en-US" altLang="zh-CN" dirty="0" smtClean="0"/>
              <a:t> (TI ASC PPUs, 1971)</a:t>
            </a:r>
          </a:p>
          <a:p>
            <a:pPr lvl="1"/>
            <a:r>
              <a:rPr lang="en-US" altLang="zh-CN" dirty="0" smtClean="0"/>
              <a:t>OS </a:t>
            </a:r>
            <a:r>
              <a:rPr lang="zh-CN" altLang="zh-CN" dirty="0" smtClean="0"/>
              <a:t>为</a:t>
            </a:r>
            <a:r>
              <a:rPr lang="en-US" altLang="zh-CN" dirty="0" smtClean="0"/>
              <a:t>N</a:t>
            </a:r>
            <a:r>
              <a:rPr lang="zh-CN" altLang="zh-CN" dirty="0" smtClean="0"/>
              <a:t>个线程分配流水线的</a:t>
            </a:r>
            <a:r>
              <a:rPr lang="en-US" altLang="zh-CN" dirty="0" smtClean="0"/>
              <a:t>S</a:t>
            </a:r>
            <a:r>
              <a:rPr lang="zh-CN" altLang="zh-CN" dirty="0" smtClean="0"/>
              <a:t>个</a:t>
            </a:r>
            <a:r>
              <a:rPr lang="en-US" altLang="zh-CN" dirty="0" smtClean="0"/>
              <a:t>pipeline slots</a:t>
            </a:r>
          </a:p>
          <a:p>
            <a:pPr lvl="1"/>
            <a:r>
              <a:rPr lang="zh-CN" altLang="zh-CN" dirty="0" smtClean="0"/>
              <a:t>硬件针对</a:t>
            </a:r>
            <a:r>
              <a:rPr lang="en-US" altLang="zh-CN" dirty="0" smtClean="0"/>
              <a:t>S</a:t>
            </a:r>
            <a:r>
              <a:rPr lang="zh-CN" altLang="zh-CN" dirty="0" smtClean="0"/>
              <a:t>个</a:t>
            </a:r>
            <a:r>
              <a:rPr lang="en-US" altLang="zh-CN" dirty="0" smtClean="0"/>
              <a:t>slots</a:t>
            </a:r>
            <a:r>
              <a:rPr lang="zh-CN" altLang="zh-CN" dirty="0" smtClean="0"/>
              <a:t>采用固定交叉模式执行相应的线程</a:t>
            </a:r>
          </a:p>
          <a:p>
            <a:pPr lvl="1"/>
            <a:endParaRPr lang="en-US" altLang="zh-CN" dirty="0" smtClean="0"/>
          </a:p>
          <a:p>
            <a:pPr lvl="1"/>
            <a:endParaRPr lang="en-US" altLang="zh-CN" dirty="0" smtClean="0"/>
          </a:p>
          <a:p>
            <a:r>
              <a:rPr lang="zh-CN" altLang="zh-CN" dirty="0" smtClean="0"/>
              <a:t>硬件控制的线程调度</a:t>
            </a:r>
            <a:r>
              <a:rPr lang="en-US" altLang="zh-CN" dirty="0" smtClean="0"/>
              <a:t> (HEP, 1982)</a:t>
            </a:r>
          </a:p>
          <a:p>
            <a:pPr lvl="1"/>
            <a:r>
              <a:rPr lang="zh-CN" altLang="zh-CN" dirty="0" smtClean="0"/>
              <a:t>硬件跟踪哪些线程处于</a:t>
            </a:r>
            <a:r>
              <a:rPr lang="en-US" altLang="zh-CN" dirty="0" smtClean="0"/>
              <a:t>ready</a:t>
            </a:r>
            <a:r>
              <a:rPr lang="zh-CN" altLang="zh-CN" dirty="0" smtClean="0"/>
              <a:t>状态</a:t>
            </a:r>
          </a:p>
          <a:p>
            <a:pPr lvl="1"/>
            <a:r>
              <a:rPr lang="zh-CN" altLang="zh-CN" dirty="0" smtClean="0"/>
              <a:t>根据优先级方案选择线程执行</a:t>
            </a:r>
          </a:p>
          <a:p>
            <a:pPr lvl="1"/>
            <a:endParaRPr lang="en-US" altLang="zh-CN" dirty="0" smtClean="0"/>
          </a:p>
          <a:p>
            <a:endParaRPr lang="zh-CN" altLang="en-US" dirty="0" smtClean="0"/>
          </a:p>
        </p:txBody>
      </p:sp>
    </p:spTree>
    <p:extLst>
      <p:ext uri="{BB962C8B-B14F-4D97-AF65-F5344CB8AC3E}">
        <p14:creationId xmlns:p14="http://schemas.microsoft.com/office/powerpoint/2010/main" val="36163036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122" name="Group 2"/>
          <p:cNvGrpSpPr>
            <a:grpSpLocks/>
          </p:cNvGrpSpPr>
          <p:nvPr/>
        </p:nvGrpSpPr>
        <p:grpSpPr bwMode="auto">
          <a:xfrm>
            <a:off x="2117725" y="1484313"/>
            <a:ext cx="2452688" cy="4076700"/>
            <a:chOff x="1334" y="935"/>
            <a:chExt cx="1545" cy="2568"/>
          </a:xfrm>
        </p:grpSpPr>
        <p:sp>
          <p:nvSpPr>
            <p:cNvPr id="261134" name="Text Box 3"/>
            <p:cNvSpPr txBox="1">
              <a:spLocks noChangeArrowheads="1"/>
            </p:cNvSpPr>
            <p:nvPr/>
          </p:nvSpPr>
          <p:spPr bwMode="auto">
            <a:xfrm>
              <a:off x="2054" y="935"/>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grpSp>
          <p:nvGrpSpPr>
            <p:cNvPr id="261135" name="Group 4"/>
            <p:cNvGrpSpPr>
              <a:grpSpLocks/>
            </p:cNvGrpSpPr>
            <p:nvPr/>
          </p:nvGrpSpPr>
          <p:grpSpPr bwMode="auto">
            <a:xfrm>
              <a:off x="2112" y="1392"/>
              <a:ext cx="767" cy="2111"/>
              <a:chOff x="2112" y="1392"/>
              <a:chExt cx="767" cy="2111"/>
            </a:xfrm>
          </p:grpSpPr>
          <p:sp>
            <p:nvSpPr>
              <p:cNvPr id="261139" name="Rectangle 5"/>
              <p:cNvSpPr>
                <a:spLocks noChangeArrowheads="1"/>
              </p:cNvSpPr>
              <p:nvPr/>
            </p:nvSpPr>
            <p:spPr bwMode="auto">
              <a:xfrm>
                <a:off x="2112"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0" name="Rectangle 6"/>
              <p:cNvSpPr>
                <a:spLocks noChangeArrowheads="1"/>
              </p:cNvSpPr>
              <p:nvPr/>
            </p:nvSpPr>
            <p:spPr bwMode="auto">
              <a:xfrm>
                <a:off x="2304"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1" name="Rectangle 7"/>
              <p:cNvSpPr>
                <a:spLocks noChangeArrowheads="1"/>
              </p:cNvSpPr>
              <p:nvPr/>
            </p:nvSpPr>
            <p:spPr bwMode="auto">
              <a:xfrm>
                <a:off x="2496" y="13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2" name="Rectangle 8"/>
              <p:cNvSpPr>
                <a:spLocks noChangeArrowheads="1"/>
              </p:cNvSpPr>
              <p:nvPr/>
            </p:nvSpPr>
            <p:spPr bwMode="auto">
              <a:xfrm>
                <a:off x="2688" y="139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3" name="Rectangle 9"/>
              <p:cNvSpPr>
                <a:spLocks noChangeArrowheads="1"/>
              </p:cNvSpPr>
              <p:nvPr/>
            </p:nvSpPr>
            <p:spPr bwMode="auto">
              <a:xfrm>
                <a:off x="2112"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4" name="Rectangle 10"/>
              <p:cNvSpPr>
                <a:spLocks noChangeArrowheads="1"/>
              </p:cNvSpPr>
              <p:nvPr/>
            </p:nvSpPr>
            <p:spPr bwMode="auto">
              <a:xfrm>
                <a:off x="2304"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5" name="Rectangle 11"/>
              <p:cNvSpPr>
                <a:spLocks noChangeArrowheads="1"/>
              </p:cNvSpPr>
              <p:nvPr/>
            </p:nvSpPr>
            <p:spPr bwMode="auto">
              <a:xfrm>
                <a:off x="2496" y="15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6" name="Rectangle 12"/>
              <p:cNvSpPr>
                <a:spLocks noChangeArrowheads="1"/>
              </p:cNvSpPr>
              <p:nvPr/>
            </p:nvSpPr>
            <p:spPr bwMode="auto">
              <a:xfrm>
                <a:off x="2688" y="158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7" name="Rectangle 13"/>
              <p:cNvSpPr>
                <a:spLocks noChangeArrowheads="1"/>
              </p:cNvSpPr>
              <p:nvPr/>
            </p:nvSpPr>
            <p:spPr bwMode="auto">
              <a:xfrm>
                <a:off x="2112"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8" name="Rectangle 14"/>
              <p:cNvSpPr>
                <a:spLocks noChangeArrowheads="1"/>
              </p:cNvSpPr>
              <p:nvPr/>
            </p:nvSpPr>
            <p:spPr bwMode="auto">
              <a:xfrm>
                <a:off x="2304"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49" name="Rectangle 15"/>
              <p:cNvSpPr>
                <a:spLocks noChangeArrowheads="1"/>
              </p:cNvSpPr>
              <p:nvPr/>
            </p:nvSpPr>
            <p:spPr bwMode="auto">
              <a:xfrm>
                <a:off x="2496"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0" name="Rectangle 16"/>
              <p:cNvSpPr>
                <a:spLocks noChangeArrowheads="1"/>
              </p:cNvSpPr>
              <p:nvPr/>
            </p:nvSpPr>
            <p:spPr bwMode="auto">
              <a:xfrm>
                <a:off x="2688" y="177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1" name="Rectangle 17"/>
              <p:cNvSpPr>
                <a:spLocks noChangeArrowheads="1"/>
              </p:cNvSpPr>
              <p:nvPr/>
            </p:nvSpPr>
            <p:spPr bwMode="auto">
              <a:xfrm>
                <a:off x="2112"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2" name="Rectangle 18"/>
              <p:cNvSpPr>
                <a:spLocks noChangeArrowheads="1"/>
              </p:cNvSpPr>
              <p:nvPr/>
            </p:nvSpPr>
            <p:spPr bwMode="auto">
              <a:xfrm>
                <a:off x="2304"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3" name="Rectangle 19"/>
              <p:cNvSpPr>
                <a:spLocks noChangeArrowheads="1"/>
              </p:cNvSpPr>
              <p:nvPr/>
            </p:nvSpPr>
            <p:spPr bwMode="auto">
              <a:xfrm>
                <a:off x="2496"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4" name="Rectangle 20"/>
              <p:cNvSpPr>
                <a:spLocks noChangeArrowheads="1"/>
              </p:cNvSpPr>
              <p:nvPr/>
            </p:nvSpPr>
            <p:spPr bwMode="auto">
              <a:xfrm>
                <a:off x="2688" y="196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5" name="Rectangle 21"/>
              <p:cNvSpPr>
                <a:spLocks noChangeArrowheads="1"/>
              </p:cNvSpPr>
              <p:nvPr/>
            </p:nvSpPr>
            <p:spPr bwMode="auto">
              <a:xfrm>
                <a:off x="2112"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6" name="Rectangle 22"/>
              <p:cNvSpPr>
                <a:spLocks noChangeArrowheads="1"/>
              </p:cNvSpPr>
              <p:nvPr/>
            </p:nvSpPr>
            <p:spPr bwMode="auto">
              <a:xfrm>
                <a:off x="2304"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7" name="Rectangle 23"/>
              <p:cNvSpPr>
                <a:spLocks noChangeArrowheads="1"/>
              </p:cNvSpPr>
              <p:nvPr/>
            </p:nvSpPr>
            <p:spPr bwMode="auto">
              <a:xfrm>
                <a:off x="2496" y="216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8" name="Rectangle 24"/>
              <p:cNvSpPr>
                <a:spLocks noChangeArrowheads="1"/>
              </p:cNvSpPr>
              <p:nvPr/>
            </p:nvSpPr>
            <p:spPr bwMode="auto">
              <a:xfrm>
                <a:off x="2688" y="2160"/>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59" name="Rectangle 25"/>
              <p:cNvSpPr>
                <a:spLocks noChangeArrowheads="1"/>
              </p:cNvSpPr>
              <p:nvPr/>
            </p:nvSpPr>
            <p:spPr bwMode="auto">
              <a:xfrm>
                <a:off x="2112"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0" name="Rectangle 26"/>
              <p:cNvSpPr>
                <a:spLocks noChangeArrowheads="1"/>
              </p:cNvSpPr>
              <p:nvPr/>
            </p:nvSpPr>
            <p:spPr bwMode="auto">
              <a:xfrm>
                <a:off x="2304"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1" name="Rectangle 27"/>
              <p:cNvSpPr>
                <a:spLocks noChangeArrowheads="1"/>
              </p:cNvSpPr>
              <p:nvPr/>
            </p:nvSpPr>
            <p:spPr bwMode="auto">
              <a:xfrm>
                <a:off x="2496" y="235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2" name="Rectangle 28"/>
              <p:cNvSpPr>
                <a:spLocks noChangeArrowheads="1"/>
              </p:cNvSpPr>
              <p:nvPr/>
            </p:nvSpPr>
            <p:spPr bwMode="auto">
              <a:xfrm>
                <a:off x="2688" y="235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3" name="Rectangle 29"/>
              <p:cNvSpPr>
                <a:spLocks noChangeArrowheads="1"/>
              </p:cNvSpPr>
              <p:nvPr/>
            </p:nvSpPr>
            <p:spPr bwMode="auto">
              <a:xfrm>
                <a:off x="2112"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4" name="Rectangle 30"/>
              <p:cNvSpPr>
                <a:spLocks noChangeArrowheads="1"/>
              </p:cNvSpPr>
              <p:nvPr/>
            </p:nvSpPr>
            <p:spPr bwMode="auto">
              <a:xfrm>
                <a:off x="2304"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5" name="Rectangle 31"/>
              <p:cNvSpPr>
                <a:spLocks noChangeArrowheads="1"/>
              </p:cNvSpPr>
              <p:nvPr/>
            </p:nvSpPr>
            <p:spPr bwMode="auto">
              <a:xfrm>
                <a:off x="2496"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6" name="Rectangle 32"/>
              <p:cNvSpPr>
                <a:spLocks noChangeArrowheads="1"/>
              </p:cNvSpPr>
              <p:nvPr/>
            </p:nvSpPr>
            <p:spPr bwMode="auto">
              <a:xfrm>
                <a:off x="2688" y="2544"/>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7" name="Rectangle 33"/>
              <p:cNvSpPr>
                <a:spLocks noChangeArrowheads="1"/>
              </p:cNvSpPr>
              <p:nvPr/>
            </p:nvSpPr>
            <p:spPr bwMode="auto">
              <a:xfrm>
                <a:off x="2112"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8" name="Rectangle 34"/>
              <p:cNvSpPr>
                <a:spLocks noChangeArrowheads="1"/>
              </p:cNvSpPr>
              <p:nvPr/>
            </p:nvSpPr>
            <p:spPr bwMode="auto">
              <a:xfrm>
                <a:off x="2304"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69" name="Rectangle 35"/>
              <p:cNvSpPr>
                <a:spLocks noChangeArrowheads="1"/>
              </p:cNvSpPr>
              <p:nvPr/>
            </p:nvSpPr>
            <p:spPr bwMode="auto">
              <a:xfrm>
                <a:off x="2496" y="273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0" name="Rectangle 36"/>
              <p:cNvSpPr>
                <a:spLocks noChangeArrowheads="1"/>
              </p:cNvSpPr>
              <p:nvPr/>
            </p:nvSpPr>
            <p:spPr bwMode="auto">
              <a:xfrm>
                <a:off x="2688" y="2736"/>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1" name="Rectangle 37"/>
              <p:cNvSpPr>
                <a:spLocks noChangeArrowheads="1"/>
              </p:cNvSpPr>
              <p:nvPr/>
            </p:nvSpPr>
            <p:spPr bwMode="auto">
              <a:xfrm>
                <a:off x="2112"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2" name="Rectangle 38"/>
              <p:cNvSpPr>
                <a:spLocks noChangeArrowheads="1"/>
              </p:cNvSpPr>
              <p:nvPr/>
            </p:nvSpPr>
            <p:spPr bwMode="auto">
              <a:xfrm>
                <a:off x="2304" y="292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3" name="Rectangle 39"/>
              <p:cNvSpPr>
                <a:spLocks noChangeArrowheads="1"/>
              </p:cNvSpPr>
              <p:nvPr/>
            </p:nvSpPr>
            <p:spPr bwMode="auto">
              <a:xfrm>
                <a:off x="2496"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4" name="Rectangle 40"/>
              <p:cNvSpPr>
                <a:spLocks noChangeArrowheads="1"/>
              </p:cNvSpPr>
              <p:nvPr/>
            </p:nvSpPr>
            <p:spPr bwMode="auto">
              <a:xfrm>
                <a:off x="2688" y="2928"/>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5" name="Rectangle 41"/>
              <p:cNvSpPr>
                <a:spLocks noChangeArrowheads="1"/>
              </p:cNvSpPr>
              <p:nvPr/>
            </p:nvSpPr>
            <p:spPr bwMode="auto">
              <a:xfrm>
                <a:off x="2112"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6" name="Rectangle 42"/>
              <p:cNvSpPr>
                <a:spLocks noChangeArrowheads="1"/>
              </p:cNvSpPr>
              <p:nvPr/>
            </p:nvSpPr>
            <p:spPr bwMode="auto">
              <a:xfrm>
                <a:off x="2304"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7" name="Rectangle 43"/>
              <p:cNvSpPr>
                <a:spLocks noChangeArrowheads="1"/>
              </p:cNvSpPr>
              <p:nvPr/>
            </p:nvSpPr>
            <p:spPr bwMode="auto">
              <a:xfrm>
                <a:off x="2496"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8" name="Rectangle 44"/>
              <p:cNvSpPr>
                <a:spLocks noChangeArrowheads="1"/>
              </p:cNvSpPr>
              <p:nvPr/>
            </p:nvSpPr>
            <p:spPr bwMode="auto">
              <a:xfrm>
                <a:off x="2688" y="312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79" name="Rectangle 45"/>
              <p:cNvSpPr>
                <a:spLocks noChangeArrowheads="1"/>
              </p:cNvSpPr>
              <p:nvPr/>
            </p:nvSpPr>
            <p:spPr bwMode="auto">
              <a:xfrm>
                <a:off x="2112"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0" name="Rectangle 46"/>
              <p:cNvSpPr>
                <a:spLocks noChangeArrowheads="1"/>
              </p:cNvSpPr>
              <p:nvPr/>
            </p:nvSpPr>
            <p:spPr bwMode="auto">
              <a:xfrm>
                <a:off x="2304"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1" name="Rectangle 47"/>
              <p:cNvSpPr>
                <a:spLocks noChangeArrowheads="1"/>
              </p:cNvSpPr>
              <p:nvPr/>
            </p:nvSpPr>
            <p:spPr bwMode="auto">
              <a:xfrm>
                <a:off x="2496"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1182" name="Rectangle 48"/>
              <p:cNvSpPr>
                <a:spLocks noChangeArrowheads="1"/>
              </p:cNvSpPr>
              <p:nvPr/>
            </p:nvSpPr>
            <p:spPr bwMode="auto">
              <a:xfrm>
                <a:off x="2688" y="3312"/>
                <a:ext cx="191" cy="191"/>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1136" name="Line 49"/>
            <p:cNvSpPr>
              <a:spLocks noChangeShapeType="1"/>
            </p:cNvSpPr>
            <p:nvPr/>
          </p:nvSpPr>
          <p:spPr bwMode="auto">
            <a:xfrm>
              <a:off x="2112" y="1200"/>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1137" name="Line 50"/>
            <p:cNvSpPr>
              <a:spLocks noChangeShapeType="1"/>
            </p:cNvSpPr>
            <p:nvPr/>
          </p:nvSpPr>
          <p:spPr bwMode="auto">
            <a:xfrm>
              <a:off x="1824" y="1968"/>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1138" name="Text Box 51"/>
            <p:cNvSpPr txBox="1">
              <a:spLocks noChangeArrowheads="1"/>
            </p:cNvSpPr>
            <p:nvPr/>
          </p:nvSpPr>
          <p:spPr bwMode="auto">
            <a:xfrm>
              <a:off x="1334" y="2327"/>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1123" name="Line 52"/>
          <p:cNvSpPr>
            <a:spLocks noChangeShapeType="1"/>
          </p:cNvSpPr>
          <p:nvPr/>
        </p:nvSpPr>
        <p:spPr bwMode="auto">
          <a:xfrm flipV="1">
            <a:off x="4572000" y="2930525"/>
            <a:ext cx="685800"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4" name="Line 54"/>
          <p:cNvSpPr>
            <a:spLocks noChangeShapeType="1"/>
          </p:cNvSpPr>
          <p:nvPr/>
        </p:nvSpPr>
        <p:spPr bwMode="auto">
          <a:xfrm flipH="1" flipV="1">
            <a:off x="2741613" y="2284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5" name="Text Box 55"/>
          <p:cNvSpPr txBox="1">
            <a:spLocks noChangeArrowheads="1"/>
          </p:cNvSpPr>
          <p:nvPr/>
        </p:nvSpPr>
        <p:spPr bwMode="auto">
          <a:xfrm>
            <a:off x="1828800" y="1905000"/>
            <a:ext cx="1387475"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Instruction issue</a:t>
            </a:r>
          </a:p>
        </p:txBody>
      </p:sp>
      <p:sp>
        <p:nvSpPr>
          <p:cNvPr id="261126" name="Line 56"/>
          <p:cNvSpPr>
            <a:spLocks noChangeShapeType="1"/>
          </p:cNvSpPr>
          <p:nvPr/>
        </p:nvSpPr>
        <p:spPr bwMode="auto">
          <a:xfrm flipV="1">
            <a:off x="4572000" y="4302125"/>
            <a:ext cx="762000" cy="195263"/>
          </a:xfrm>
          <a:prstGeom prst="line">
            <a:avLst/>
          </a:prstGeom>
          <a:noFill/>
          <a:ln w="25560" cap="sq">
            <a:solidFill>
              <a:srgbClr val="000000"/>
            </a:solidFill>
            <a:miter lim="800000"/>
            <a:headEnd type="triangle" w="med" len="med"/>
            <a:tailEnd/>
          </a:ln>
        </p:spPr>
        <p:txBody>
          <a:bodyPr/>
          <a:lstStyle/>
          <a:p>
            <a:endParaRPr lang="zh-CN" altLang="en-US"/>
          </a:p>
        </p:txBody>
      </p:sp>
      <p:sp>
        <p:nvSpPr>
          <p:cNvPr id="261127" name="Text Box 58"/>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140D96-52E9-4788-B0A1-11CC4F276B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1128" name="Text Box 59"/>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1129" name="Text Box 60"/>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0DE217C-49B7-4875-9612-29F66C6F97E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262</a:t>
            </a:fld>
            <a:endParaRPr lang="zh-CN" altLang="zh-CN" sz="1200">
              <a:solidFill>
                <a:srgbClr val="898989"/>
              </a:solidFill>
            </a:endParaRPr>
          </a:p>
        </p:txBody>
      </p:sp>
      <p:pic>
        <p:nvPicPr>
          <p:cNvPr id="261130" name="图片 1"/>
          <p:cNvPicPr>
            <a:picLocks noChangeAspect="1"/>
          </p:cNvPicPr>
          <p:nvPr/>
        </p:nvPicPr>
        <p:blipFill>
          <a:blip r:embed="rId4"/>
          <a:srcRect/>
          <a:stretch>
            <a:fillRect/>
          </a:stretch>
        </p:blipFill>
        <p:spPr bwMode="auto">
          <a:xfrm>
            <a:off x="1563688" y="1038225"/>
            <a:ext cx="5100637" cy="5311775"/>
          </a:xfrm>
          <a:prstGeom prst="rect">
            <a:avLst/>
          </a:prstGeom>
          <a:noFill/>
          <a:ln w="9525">
            <a:noFill/>
            <a:miter lim="800000"/>
            <a:headEnd/>
            <a:tailEnd/>
          </a:ln>
        </p:spPr>
      </p:pic>
      <p:sp>
        <p:nvSpPr>
          <p:cNvPr id="261131" name="Text Box 53"/>
          <p:cNvSpPr txBox="1">
            <a:spLocks noChangeArrowheads="1"/>
          </p:cNvSpPr>
          <p:nvPr/>
        </p:nvSpPr>
        <p:spPr bwMode="auto">
          <a:xfrm>
            <a:off x="388938" y="2111375"/>
            <a:ext cx="2743200" cy="64293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Completely idle cycle (</a:t>
            </a:r>
            <a:r>
              <a:rPr lang="en-US" altLang="zh-CN" b="1" i="1">
                <a:solidFill>
                  <a:srgbClr val="0563C1"/>
                </a:solidFill>
              </a:rPr>
              <a:t>vertical waste</a:t>
            </a:r>
            <a:r>
              <a:rPr lang="en-US" altLang="zh-CN" b="1" i="1">
                <a:solidFill>
                  <a:srgbClr val="000000"/>
                </a:solidFill>
              </a:rPr>
              <a:t>)</a:t>
            </a:r>
          </a:p>
        </p:txBody>
      </p:sp>
      <p:sp>
        <p:nvSpPr>
          <p:cNvPr id="261132" name="Text Box 57"/>
          <p:cNvSpPr txBox="1">
            <a:spLocks noChangeArrowheads="1"/>
          </p:cNvSpPr>
          <p:nvPr/>
        </p:nvSpPr>
        <p:spPr bwMode="auto">
          <a:xfrm>
            <a:off x="5761038" y="2481263"/>
            <a:ext cx="2438400" cy="91757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Partially filled cycle, i.e., IPC &lt; 4</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a:t>
            </a:r>
            <a:r>
              <a:rPr lang="en-US" altLang="zh-CN" b="1" i="1">
                <a:solidFill>
                  <a:srgbClr val="0563C1"/>
                </a:solidFill>
              </a:rPr>
              <a:t>horizontal waste</a:t>
            </a:r>
            <a:r>
              <a:rPr lang="en-US" altLang="zh-CN" b="1" i="1">
                <a:solidFill>
                  <a:srgbClr val="000000"/>
                </a:solidFill>
              </a:rPr>
              <a:t>)</a:t>
            </a:r>
          </a:p>
        </p:txBody>
      </p:sp>
      <p:sp>
        <p:nvSpPr>
          <p:cNvPr id="261133" name="标题 1"/>
          <p:cNvSpPr>
            <a:spLocks noGrp="1"/>
          </p:cNvSpPr>
          <p:nvPr>
            <p:ph type="title"/>
          </p:nvPr>
        </p:nvSpPr>
        <p:spPr/>
        <p:txBody>
          <a:bodyPr/>
          <a:lstStyle/>
          <a:p>
            <a:r>
              <a:rPr lang="en-US" altLang="zh-CN" smtClean="0"/>
              <a:t>Superscalar Machine Efficiency</a:t>
            </a:r>
            <a:endParaRPr lang="zh-CN" altLang="en-US" smtClean="0"/>
          </a:p>
        </p:txBody>
      </p:sp>
      <p:sp>
        <p:nvSpPr>
          <p:cNvPr id="2" name="文本框 1"/>
          <p:cNvSpPr txBox="1"/>
          <p:nvPr/>
        </p:nvSpPr>
        <p:spPr>
          <a:xfrm>
            <a:off x="5682034" y="4646614"/>
            <a:ext cx="2880569" cy="923330"/>
          </a:xfrm>
          <a:prstGeom prst="rect">
            <a:avLst/>
          </a:prstGeom>
          <a:noFill/>
        </p:spPr>
        <p:txBody>
          <a:bodyPr wrap="square" rtlCol="0">
            <a:spAutoFit/>
          </a:bodyPr>
          <a:lstStyle/>
          <a:p>
            <a:r>
              <a:rPr lang="zh-CN" altLang="en-US" dirty="0" smtClean="0">
                <a:solidFill>
                  <a:srgbClr val="C00000"/>
                </a:solidFill>
              </a:rPr>
              <a:t>问题：如何充分利用资源，提高并行度？</a:t>
            </a:r>
            <a:endParaRPr lang="en-US" altLang="zh-CN" dirty="0" smtClean="0">
              <a:solidFill>
                <a:srgbClr val="C00000"/>
              </a:solidFill>
            </a:endParaRPr>
          </a:p>
          <a:p>
            <a:r>
              <a:rPr lang="en-US" altLang="zh-CN" dirty="0" smtClean="0">
                <a:solidFill>
                  <a:srgbClr val="C00000"/>
                </a:solidFill>
              </a:rPr>
              <a:t>--   multithreading</a:t>
            </a:r>
            <a:endParaRPr lang="zh-CN" altLang="en-US" dirty="0">
              <a:solidFill>
                <a:srgbClr val="C00000"/>
              </a:solidFill>
            </a:endParaRPr>
          </a:p>
        </p:txBody>
      </p:sp>
    </p:spTree>
    <p:extLst>
      <p:ext uri="{BB962C8B-B14F-4D97-AF65-F5344CB8AC3E}">
        <p14:creationId xmlns:p14="http://schemas.microsoft.com/office/powerpoint/2010/main" val="32779746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3"/>
          <p:cNvSpPr>
            <a:spLocks noChangeArrowheads="1"/>
          </p:cNvSpPr>
          <p:nvPr/>
        </p:nvSpPr>
        <p:spPr bwMode="auto">
          <a:xfrm>
            <a:off x="6442099" y="16478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7" name="Rectangle 4"/>
          <p:cNvSpPr>
            <a:spLocks noChangeArrowheads="1"/>
          </p:cNvSpPr>
          <p:nvPr/>
        </p:nvSpPr>
        <p:spPr bwMode="auto">
          <a:xfrm>
            <a:off x="6746899" y="16478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8" name="Rectangle 5"/>
          <p:cNvSpPr>
            <a:spLocks noChangeArrowheads="1"/>
          </p:cNvSpPr>
          <p:nvPr/>
        </p:nvSpPr>
        <p:spPr bwMode="auto">
          <a:xfrm>
            <a:off x="7288236" y="1647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49" name="Rectangle 6"/>
          <p:cNvSpPr>
            <a:spLocks noChangeArrowheads="1"/>
          </p:cNvSpPr>
          <p:nvPr/>
        </p:nvSpPr>
        <p:spPr bwMode="auto">
          <a:xfrm>
            <a:off x="7593036" y="1647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0" name="Rectangle 7"/>
          <p:cNvSpPr>
            <a:spLocks noChangeArrowheads="1"/>
          </p:cNvSpPr>
          <p:nvPr/>
        </p:nvSpPr>
        <p:spPr bwMode="auto">
          <a:xfrm>
            <a:off x="6442099"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1" name="Rectangle 8"/>
          <p:cNvSpPr>
            <a:spLocks noChangeArrowheads="1"/>
          </p:cNvSpPr>
          <p:nvPr/>
        </p:nvSpPr>
        <p:spPr bwMode="auto">
          <a:xfrm>
            <a:off x="6746899"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2" name="Rectangle 9"/>
          <p:cNvSpPr>
            <a:spLocks noChangeArrowheads="1"/>
          </p:cNvSpPr>
          <p:nvPr/>
        </p:nvSpPr>
        <p:spPr bwMode="auto">
          <a:xfrm>
            <a:off x="7288236" y="1952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3" name="Rectangle 10"/>
          <p:cNvSpPr>
            <a:spLocks noChangeArrowheads="1"/>
          </p:cNvSpPr>
          <p:nvPr/>
        </p:nvSpPr>
        <p:spPr bwMode="auto">
          <a:xfrm>
            <a:off x="7593036" y="19526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4" name="Rectangle 11"/>
          <p:cNvSpPr>
            <a:spLocks noChangeArrowheads="1"/>
          </p:cNvSpPr>
          <p:nvPr/>
        </p:nvSpPr>
        <p:spPr bwMode="auto">
          <a:xfrm>
            <a:off x="6442099" y="2257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5" name="Rectangle 12"/>
          <p:cNvSpPr>
            <a:spLocks noChangeArrowheads="1"/>
          </p:cNvSpPr>
          <p:nvPr/>
        </p:nvSpPr>
        <p:spPr bwMode="auto">
          <a:xfrm>
            <a:off x="6746899" y="22574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6" name="Rectangle 13"/>
          <p:cNvSpPr>
            <a:spLocks noChangeArrowheads="1"/>
          </p:cNvSpPr>
          <p:nvPr/>
        </p:nvSpPr>
        <p:spPr bwMode="auto">
          <a:xfrm>
            <a:off x="7288236" y="22574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7" name="Rectangle 14"/>
          <p:cNvSpPr>
            <a:spLocks noChangeArrowheads="1"/>
          </p:cNvSpPr>
          <p:nvPr/>
        </p:nvSpPr>
        <p:spPr bwMode="auto">
          <a:xfrm>
            <a:off x="7593036" y="2257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8" name="Rectangle 15"/>
          <p:cNvSpPr>
            <a:spLocks noChangeArrowheads="1"/>
          </p:cNvSpPr>
          <p:nvPr/>
        </p:nvSpPr>
        <p:spPr bwMode="auto">
          <a:xfrm>
            <a:off x="6442099"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59" name="Rectangle 16"/>
          <p:cNvSpPr>
            <a:spLocks noChangeArrowheads="1"/>
          </p:cNvSpPr>
          <p:nvPr/>
        </p:nvSpPr>
        <p:spPr bwMode="auto">
          <a:xfrm>
            <a:off x="6746899"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0" name="Rectangle 17"/>
          <p:cNvSpPr>
            <a:spLocks noChangeArrowheads="1"/>
          </p:cNvSpPr>
          <p:nvPr/>
        </p:nvSpPr>
        <p:spPr bwMode="auto">
          <a:xfrm>
            <a:off x="7288236"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1" name="Rectangle 18"/>
          <p:cNvSpPr>
            <a:spLocks noChangeArrowheads="1"/>
          </p:cNvSpPr>
          <p:nvPr/>
        </p:nvSpPr>
        <p:spPr bwMode="auto">
          <a:xfrm>
            <a:off x="7593036" y="2562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2" name="Rectangle 19"/>
          <p:cNvSpPr>
            <a:spLocks noChangeArrowheads="1"/>
          </p:cNvSpPr>
          <p:nvPr/>
        </p:nvSpPr>
        <p:spPr bwMode="auto">
          <a:xfrm>
            <a:off x="6442099" y="28670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3" name="Rectangle 20"/>
          <p:cNvSpPr>
            <a:spLocks noChangeArrowheads="1"/>
          </p:cNvSpPr>
          <p:nvPr/>
        </p:nvSpPr>
        <p:spPr bwMode="auto">
          <a:xfrm>
            <a:off x="6746899" y="2867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4" name="Rectangle 21"/>
          <p:cNvSpPr>
            <a:spLocks noChangeArrowheads="1"/>
          </p:cNvSpPr>
          <p:nvPr/>
        </p:nvSpPr>
        <p:spPr bwMode="auto">
          <a:xfrm>
            <a:off x="7288236" y="2867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5" name="Rectangle 22"/>
          <p:cNvSpPr>
            <a:spLocks noChangeArrowheads="1"/>
          </p:cNvSpPr>
          <p:nvPr/>
        </p:nvSpPr>
        <p:spPr bwMode="auto">
          <a:xfrm>
            <a:off x="7593036" y="2867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6" name="Rectangle 23"/>
          <p:cNvSpPr>
            <a:spLocks noChangeArrowheads="1"/>
          </p:cNvSpPr>
          <p:nvPr/>
        </p:nvSpPr>
        <p:spPr bwMode="auto">
          <a:xfrm>
            <a:off x="6442099"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7" name="Rectangle 24"/>
          <p:cNvSpPr>
            <a:spLocks noChangeArrowheads="1"/>
          </p:cNvSpPr>
          <p:nvPr/>
        </p:nvSpPr>
        <p:spPr bwMode="auto">
          <a:xfrm>
            <a:off x="6746899"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8" name="Rectangle 25"/>
          <p:cNvSpPr>
            <a:spLocks noChangeArrowheads="1"/>
          </p:cNvSpPr>
          <p:nvPr/>
        </p:nvSpPr>
        <p:spPr bwMode="auto">
          <a:xfrm>
            <a:off x="7288236" y="3171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69" name="Rectangle 26"/>
          <p:cNvSpPr>
            <a:spLocks noChangeArrowheads="1"/>
          </p:cNvSpPr>
          <p:nvPr/>
        </p:nvSpPr>
        <p:spPr bwMode="auto">
          <a:xfrm>
            <a:off x="7593036" y="3171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0" name="Rectangle 27"/>
          <p:cNvSpPr>
            <a:spLocks noChangeArrowheads="1"/>
          </p:cNvSpPr>
          <p:nvPr/>
        </p:nvSpPr>
        <p:spPr bwMode="auto">
          <a:xfrm>
            <a:off x="6442099" y="34766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1" name="Rectangle 28"/>
          <p:cNvSpPr>
            <a:spLocks noChangeArrowheads="1"/>
          </p:cNvSpPr>
          <p:nvPr/>
        </p:nvSpPr>
        <p:spPr bwMode="auto">
          <a:xfrm>
            <a:off x="6746899" y="34766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2" name="Rectangle 29"/>
          <p:cNvSpPr>
            <a:spLocks noChangeArrowheads="1"/>
          </p:cNvSpPr>
          <p:nvPr/>
        </p:nvSpPr>
        <p:spPr bwMode="auto">
          <a:xfrm>
            <a:off x="7288236" y="3476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3" name="Rectangle 30"/>
          <p:cNvSpPr>
            <a:spLocks noChangeArrowheads="1"/>
          </p:cNvSpPr>
          <p:nvPr/>
        </p:nvSpPr>
        <p:spPr bwMode="auto">
          <a:xfrm>
            <a:off x="7593036" y="34766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4" name="Rectangle 31"/>
          <p:cNvSpPr>
            <a:spLocks noChangeArrowheads="1"/>
          </p:cNvSpPr>
          <p:nvPr/>
        </p:nvSpPr>
        <p:spPr bwMode="auto">
          <a:xfrm>
            <a:off x="6442099"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5" name="Rectangle 32"/>
          <p:cNvSpPr>
            <a:spLocks noChangeArrowheads="1"/>
          </p:cNvSpPr>
          <p:nvPr/>
        </p:nvSpPr>
        <p:spPr bwMode="auto">
          <a:xfrm>
            <a:off x="6746899"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6" name="Rectangle 33"/>
          <p:cNvSpPr>
            <a:spLocks noChangeArrowheads="1"/>
          </p:cNvSpPr>
          <p:nvPr/>
        </p:nvSpPr>
        <p:spPr bwMode="auto">
          <a:xfrm>
            <a:off x="7288236" y="37814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7" name="Rectangle 34"/>
          <p:cNvSpPr>
            <a:spLocks noChangeArrowheads="1"/>
          </p:cNvSpPr>
          <p:nvPr/>
        </p:nvSpPr>
        <p:spPr bwMode="auto">
          <a:xfrm>
            <a:off x="7593036" y="37814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8" name="Rectangle 35"/>
          <p:cNvSpPr>
            <a:spLocks noChangeArrowheads="1"/>
          </p:cNvSpPr>
          <p:nvPr/>
        </p:nvSpPr>
        <p:spPr bwMode="auto">
          <a:xfrm>
            <a:off x="6442099" y="40862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79" name="Rectangle 36"/>
          <p:cNvSpPr>
            <a:spLocks noChangeArrowheads="1"/>
          </p:cNvSpPr>
          <p:nvPr/>
        </p:nvSpPr>
        <p:spPr bwMode="auto">
          <a:xfrm>
            <a:off x="6746899" y="40862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0" name="Rectangle 37"/>
          <p:cNvSpPr>
            <a:spLocks noChangeArrowheads="1"/>
          </p:cNvSpPr>
          <p:nvPr/>
        </p:nvSpPr>
        <p:spPr bwMode="auto">
          <a:xfrm>
            <a:off x="7288236" y="4086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1" name="Rectangle 38"/>
          <p:cNvSpPr>
            <a:spLocks noChangeArrowheads="1"/>
          </p:cNvSpPr>
          <p:nvPr/>
        </p:nvSpPr>
        <p:spPr bwMode="auto">
          <a:xfrm>
            <a:off x="7593036" y="40862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2" name="Rectangle 39"/>
          <p:cNvSpPr>
            <a:spLocks noChangeArrowheads="1"/>
          </p:cNvSpPr>
          <p:nvPr/>
        </p:nvSpPr>
        <p:spPr bwMode="auto">
          <a:xfrm>
            <a:off x="6442099" y="4391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3" name="Rectangle 40"/>
          <p:cNvSpPr>
            <a:spLocks noChangeArrowheads="1"/>
          </p:cNvSpPr>
          <p:nvPr/>
        </p:nvSpPr>
        <p:spPr bwMode="auto">
          <a:xfrm>
            <a:off x="6746899" y="4391036"/>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4" name="Rectangle 41"/>
          <p:cNvSpPr>
            <a:spLocks noChangeArrowheads="1"/>
          </p:cNvSpPr>
          <p:nvPr/>
        </p:nvSpPr>
        <p:spPr bwMode="auto">
          <a:xfrm>
            <a:off x="7288236" y="4391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5" name="Rectangle 42"/>
          <p:cNvSpPr>
            <a:spLocks noChangeArrowheads="1"/>
          </p:cNvSpPr>
          <p:nvPr/>
        </p:nvSpPr>
        <p:spPr bwMode="auto">
          <a:xfrm>
            <a:off x="7593036" y="43910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6" name="Rectangle 43"/>
          <p:cNvSpPr>
            <a:spLocks noChangeArrowheads="1"/>
          </p:cNvSpPr>
          <p:nvPr/>
        </p:nvSpPr>
        <p:spPr bwMode="auto">
          <a:xfrm>
            <a:off x="6442099" y="4695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7" name="Rectangle 44"/>
          <p:cNvSpPr>
            <a:spLocks noChangeArrowheads="1"/>
          </p:cNvSpPr>
          <p:nvPr/>
        </p:nvSpPr>
        <p:spPr bwMode="auto">
          <a:xfrm>
            <a:off x="6746899" y="4695836"/>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8" name="Rectangle 45"/>
          <p:cNvSpPr>
            <a:spLocks noChangeArrowheads="1"/>
          </p:cNvSpPr>
          <p:nvPr/>
        </p:nvSpPr>
        <p:spPr bwMode="auto">
          <a:xfrm>
            <a:off x="7288236" y="4695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89" name="Rectangle 46"/>
          <p:cNvSpPr>
            <a:spLocks noChangeArrowheads="1"/>
          </p:cNvSpPr>
          <p:nvPr/>
        </p:nvSpPr>
        <p:spPr bwMode="auto">
          <a:xfrm>
            <a:off x="7593036" y="4695836"/>
            <a:ext cx="304800" cy="304800"/>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2190" name="Line 47"/>
          <p:cNvSpPr>
            <a:spLocks noChangeShapeType="1"/>
          </p:cNvSpPr>
          <p:nvPr/>
        </p:nvSpPr>
        <p:spPr bwMode="auto">
          <a:xfrm>
            <a:off x="6397649" y="1433523"/>
            <a:ext cx="633412" cy="1588"/>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2191" name="Text Box 48"/>
          <p:cNvSpPr txBox="1">
            <a:spLocks noChangeArrowheads="1"/>
          </p:cNvSpPr>
          <p:nvPr/>
        </p:nvSpPr>
        <p:spPr bwMode="auto">
          <a:xfrm>
            <a:off x="6396061" y="1070001"/>
            <a:ext cx="1428750" cy="3683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2192" name="Line 49"/>
          <p:cNvSpPr>
            <a:spLocks noChangeShapeType="1"/>
          </p:cNvSpPr>
          <p:nvPr/>
        </p:nvSpPr>
        <p:spPr bwMode="auto">
          <a:xfrm>
            <a:off x="5984899" y="2562236"/>
            <a:ext cx="1587"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2193" name="Text Box 50"/>
          <p:cNvSpPr txBox="1">
            <a:spLocks noChangeArrowheads="1"/>
          </p:cNvSpPr>
          <p:nvPr/>
        </p:nvSpPr>
        <p:spPr bwMode="auto">
          <a:xfrm>
            <a:off x="5207024" y="3132148"/>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sp>
        <p:nvSpPr>
          <p:cNvPr id="262194" name="Line 51"/>
          <p:cNvSpPr>
            <a:spLocks noChangeShapeType="1"/>
          </p:cNvSpPr>
          <p:nvPr/>
        </p:nvSpPr>
        <p:spPr bwMode="auto">
          <a:xfrm>
            <a:off x="7296174" y="1416061"/>
            <a:ext cx="633412" cy="1587"/>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2195" name="Text Box 5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EF7550-882D-4C69-B51D-3BBBAAED632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2196" name="Text Box 5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2197" name="Text Box 5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A5F7B4B-984C-49DF-B0AF-A3599D09D59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263</a:t>
            </a:fld>
            <a:endParaRPr lang="zh-CN" altLang="zh-CN" sz="1200">
              <a:solidFill>
                <a:srgbClr val="898989"/>
              </a:solidFill>
            </a:endParaRPr>
          </a:p>
        </p:txBody>
      </p:sp>
      <p:sp>
        <p:nvSpPr>
          <p:cNvPr id="262198" name="标题 1"/>
          <p:cNvSpPr>
            <a:spLocks noGrp="1"/>
          </p:cNvSpPr>
          <p:nvPr>
            <p:ph type="title"/>
          </p:nvPr>
        </p:nvSpPr>
        <p:spPr>
          <a:xfrm>
            <a:off x="428596" y="214290"/>
            <a:ext cx="8280400" cy="636587"/>
          </a:xfrm>
        </p:spPr>
        <p:txBody>
          <a:bodyPr>
            <a:normAutofit fontScale="90000"/>
          </a:bodyPr>
          <a:lstStyle/>
          <a:p>
            <a:r>
              <a:rPr lang="en-US" altLang="zh-CN" smtClean="0"/>
              <a:t>Chip Multiprocessing (CMP)</a:t>
            </a:r>
            <a:endParaRPr lang="zh-CN" altLang="en-US" smtClean="0"/>
          </a:p>
        </p:txBody>
      </p:sp>
      <p:sp>
        <p:nvSpPr>
          <p:cNvPr id="262199" name="内容占位符 2"/>
          <p:cNvSpPr>
            <a:spLocks noGrp="1"/>
          </p:cNvSpPr>
          <p:nvPr>
            <p:ph idx="1"/>
          </p:nvPr>
        </p:nvSpPr>
        <p:spPr>
          <a:xfrm>
            <a:off x="500034" y="1571612"/>
            <a:ext cx="4572032" cy="4071966"/>
          </a:xfrm>
        </p:spPr>
        <p:txBody>
          <a:bodyPr>
            <a:normAutofit lnSpcReduction="10000"/>
          </a:bodyPr>
          <a:lstStyle/>
          <a:p>
            <a:r>
              <a:rPr lang="zh-CN" altLang="zh-CN" sz="2000" dirty="0" smtClean="0"/>
              <a:t>分成</a:t>
            </a:r>
            <a:r>
              <a:rPr lang="zh-CN" altLang="en-US" sz="2000" dirty="0" smtClean="0"/>
              <a:t>多</a:t>
            </a:r>
            <a:r>
              <a:rPr lang="zh-CN" altLang="zh-CN" sz="2000" dirty="0" smtClean="0"/>
              <a:t>个处理器后的效果？</a:t>
            </a:r>
          </a:p>
          <a:p>
            <a:pPr lvl="1"/>
            <a:r>
              <a:rPr lang="zh-CN" altLang="en-US" sz="1800" dirty="0" smtClean="0"/>
              <a:t>同一时钟周期可以运行不同线程的指令</a:t>
            </a:r>
            <a:endParaRPr lang="en-US" altLang="zh-CN" sz="1800" dirty="0" smtClean="0"/>
          </a:p>
          <a:p>
            <a:pPr lvl="1"/>
            <a:r>
              <a:rPr lang="zh-CN" altLang="en-US" sz="1800" dirty="0" smtClean="0"/>
              <a:t>单个处理器核同一时钟周期无法执行不同线程的指令</a:t>
            </a:r>
            <a:endParaRPr lang="en-US" altLang="zh-CN" sz="1800" dirty="0" smtClean="0"/>
          </a:p>
          <a:p>
            <a:pPr lvl="1"/>
            <a:r>
              <a:rPr lang="zh-CN" altLang="en-US" sz="1800" dirty="0" smtClean="0"/>
              <a:t>从单个核看，没有减少水平浪费和垂直浪费。</a:t>
            </a:r>
            <a:endParaRPr lang="en-US" altLang="zh-CN" sz="1800" dirty="0" smtClean="0"/>
          </a:p>
          <a:p>
            <a:pPr lvl="1"/>
            <a:r>
              <a:rPr lang="zh-CN" altLang="en-US" sz="1800" dirty="0" smtClean="0"/>
              <a:t>由于发射宽度在核间进行了静态分配，导致水平和垂直方向浪费减少</a:t>
            </a:r>
            <a:endParaRPr lang="en-US" altLang="zh-CN" sz="1800" dirty="0" smtClean="0"/>
          </a:p>
          <a:p>
            <a:r>
              <a:rPr lang="zh-CN" altLang="en-US" sz="2000" dirty="0" smtClean="0"/>
              <a:t>例如</a:t>
            </a:r>
            <a:r>
              <a:rPr lang="en-US" altLang="zh-CN" sz="2000" dirty="0" smtClean="0"/>
              <a:t>4</a:t>
            </a:r>
            <a:r>
              <a:rPr lang="zh-CN" altLang="en-US" sz="2000" dirty="0" smtClean="0"/>
              <a:t>核</a:t>
            </a:r>
            <a:r>
              <a:rPr lang="en-US" altLang="zh-CN" sz="2000" dirty="0" smtClean="0"/>
              <a:t>2</a:t>
            </a:r>
            <a:r>
              <a:rPr lang="zh-CN" altLang="en-US" sz="2000" dirty="0" smtClean="0"/>
              <a:t>发射的</a:t>
            </a:r>
            <a:r>
              <a:rPr lang="en-US" altLang="zh-CN" sz="2000" dirty="0" smtClean="0"/>
              <a:t>CMP</a:t>
            </a:r>
          </a:p>
          <a:p>
            <a:pPr lvl="1"/>
            <a:r>
              <a:rPr lang="zh-CN" altLang="en-US" sz="1800" dirty="0" smtClean="0"/>
              <a:t>发射宽度为</a:t>
            </a:r>
            <a:r>
              <a:rPr lang="en-US" altLang="zh-CN" sz="1800" dirty="0" smtClean="0"/>
              <a:t>8</a:t>
            </a:r>
            <a:r>
              <a:rPr lang="zh-CN" altLang="en-US" sz="1800" dirty="0" smtClean="0"/>
              <a:t>，即同时可以发射</a:t>
            </a:r>
            <a:r>
              <a:rPr lang="en-US" altLang="zh-CN" sz="1800" dirty="0" smtClean="0"/>
              <a:t>8</a:t>
            </a:r>
            <a:r>
              <a:rPr lang="zh-CN" altLang="en-US" sz="1800" dirty="0" smtClean="0"/>
              <a:t>条指令</a:t>
            </a:r>
            <a:endParaRPr lang="en-US" altLang="zh-CN" sz="1800" dirty="0" smtClean="0"/>
          </a:p>
          <a:p>
            <a:pPr lvl="1"/>
            <a:r>
              <a:rPr lang="zh-CN" altLang="en-US" sz="1600" dirty="0" smtClean="0"/>
              <a:t>当</a:t>
            </a:r>
            <a:r>
              <a:rPr lang="en-US" altLang="zh-CN" sz="1600" dirty="0" smtClean="0"/>
              <a:t>1</a:t>
            </a:r>
            <a:r>
              <a:rPr lang="zh-CN" altLang="en-US" sz="1600" dirty="0" smtClean="0"/>
              <a:t>个线程</a:t>
            </a:r>
            <a:r>
              <a:rPr lang="en-US" altLang="zh-CN" sz="1600" dirty="0" smtClean="0"/>
              <a:t>stall</a:t>
            </a:r>
            <a:r>
              <a:rPr lang="zh-CN" altLang="en-US" sz="1600" dirty="0" smtClean="0"/>
              <a:t>，那么垂直浪费最多为</a:t>
            </a:r>
            <a:r>
              <a:rPr lang="en-US" altLang="zh-CN" sz="1600" dirty="0" smtClean="0"/>
              <a:t>2</a:t>
            </a:r>
            <a:r>
              <a:rPr lang="zh-CN" altLang="en-US" sz="1600" dirty="0" smtClean="0"/>
              <a:t>条指令</a:t>
            </a:r>
          </a:p>
        </p:txBody>
      </p:sp>
    </p:spTree>
    <p:extLst>
      <p:ext uri="{BB962C8B-B14F-4D97-AF65-F5344CB8AC3E}">
        <p14:creationId xmlns:p14="http://schemas.microsoft.com/office/powerpoint/2010/main" val="4185765151"/>
      </p:ext>
    </p:extLst>
  </p:cSld>
  <p:clrMapOvr>
    <a:masterClrMapping/>
  </p:clrMapOvr>
  <p:transition spd="med"/>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图片 4"/>
          <p:cNvPicPr>
            <a:picLocks noChangeAspect="1"/>
          </p:cNvPicPr>
          <p:nvPr/>
        </p:nvPicPr>
        <p:blipFill>
          <a:blip r:embed="rId3"/>
          <a:srcRect/>
          <a:stretch>
            <a:fillRect/>
          </a:stretch>
        </p:blipFill>
        <p:spPr bwMode="auto">
          <a:xfrm>
            <a:off x="4959350" y="1284288"/>
            <a:ext cx="1914525" cy="3917950"/>
          </a:xfrm>
          <a:prstGeom prst="rect">
            <a:avLst/>
          </a:prstGeom>
          <a:noFill/>
          <a:ln w="9525">
            <a:noFill/>
            <a:miter lim="800000"/>
            <a:headEnd/>
            <a:tailEnd/>
          </a:ln>
        </p:spPr>
      </p:pic>
      <p:sp>
        <p:nvSpPr>
          <p:cNvPr id="263171" name="Text Box 5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EB8FA2-A802-414D-81DE-ACDB9373A1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3172" name="Text Box 5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3173" name="Text Box 5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495C968-EA72-42E3-A677-ACB001F0C16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264</a:t>
            </a:fld>
            <a:endParaRPr lang="zh-CN" altLang="zh-CN" sz="1200">
              <a:solidFill>
                <a:srgbClr val="898989"/>
              </a:solidFill>
            </a:endParaRPr>
          </a:p>
        </p:txBody>
      </p:sp>
      <p:sp>
        <p:nvSpPr>
          <p:cNvPr id="263174" name="矩形 5"/>
          <p:cNvSpPr>
            <a:spLocks noChangeArrowheads="1"/>
          </p:cNvSpPr>
          <p:nvPr/>
        </p:nvSpPr>
        <p:spPr bwMode="auto">
          <a:xfrm>
            <a:off x="6805613" y="3684588"/>
            <a:ext cx="1898650" cy="1570037"/>
          </a:xfrm>
          <a:prstGeom prst="rect">
            <a:avLst/>
          </a:prstGeom>
          <a:noFill/>
          <a:ln w="9525">
            <a:noFill/>
            <a:miter lim="800000"/>
            <a:headEnd/>
            <a:tailEnd/>
          </a:ln>
        </p:spPr>
        <p:txBody>
          <a:bodyPr>
            <a:spAutoFit/>
          </a:bodyPr>
          <a:lstStyle/>
          <a:p>
            <a:r>
              <a:rPr lang="en-US" altLang="zh-CN" sz="1200" b="1">
                <a:solidFill>
                  <a:srgbClr val="231F20"/>
                </a:solidFill>
                <a:latin typeface="ACaslon-Regular"/>
              </a:rPr>
              <a:t>A </a:t>
            </a:r>
            <a:r>
              <a:rPr lang="en-US" altLang="zh-CN" sz="1200" b="1" i="1">
                <a:solidFill>
                  <a:srgbClr val="231F20"/>
                </a:solidFill>
                <a:latin typeface="ACaslon-Italic"/>
              </a:rPr>
              <a:t>Coarse-Grain Multithreaded </a:t>
            </a:r>
            <a:r>
              <a:rPr lang="en-US" altLang="zh-CN" sz="1200" b="1">
                <a:solidFill>
                  <a:srgbClr val="231F20"/>
                </a:solidFill>
                <a:latin typeface="ACaslon-Regular"/>
              </a:rPr>
              <a:t>architecture has the ability to switch between threads with</a:t>
            </a:r>
          </a:p>
          <a:p>
            <a:r>
              <a:rPr lang="en-US" altLang="zh-CN" sz="1200" b="1">
                <a:solidFill>
                  <a:srgbClr val="231F20"/>
                </a:solidFill>
                <a:latin typeface="ACaslon-Regular"/>
              </a:rPr>
              <a:t>only a short hardware context switch latency &lt; 10 cycles</a:t>
            </a:r>
            <a:endParaRPr lang="en-US" altLang="zh-CN" sz="1200" b="1"/>
          </a:p>
        </p:txBody>
      </p:sp>
      <p:sp>
        <p:nvSpPr>
          <p:cNvPr id="263175" name="矩形 6"/>
          <p:cNvSpPr>
            <a:spLocks noChangeArrowheads="1"/>
          </p:cNvSpPr>
          <p:nvPr/>
        </p:nvSpPr>
        <p:spPr bwMode="auto">
          <a:xfrm>
            <a:off x="5148263" y="2590800"/>
            <a:ext cx="1512887" cy="1162050"/>
          </a:xfrm>
          <a:prstGeom prst="rect">
            <a:avLst/>
          </a:prstGeom>
          <a:noFill/>
          <a:ln w="25400" algn="ctr">
            <a:solidFill>
              <a:srgbClr val="FFC000"/>
            </a:solidFill>
            <a:prstDash val="lgDash"/>
            <a:round/>
            <a:headEnd/>
            <a:tailEnd/>
          </a:ln>
        </p:spPr>
        <p:txBody>
          <a:bodyPr/>
          <a:lstStyle/>
          <a:p>
            <a:pPr>
              <a:buClr>
                <a:srgbClr val="000000"/>
              </a:buClr>
              <a:buSzPct val="100000"/>
              <a:buFont typeface="Times New Roman" pitchFamily="18" charset="0"/>
              <a:buNone/>
            </a:pPr>
            <a:endParaRPr lang="zh-CN" altLang="en-US"/>
          </a:p>
        </p:txBody>
      </p:sp>
      <p:sp>
        <p:nvSpPr>
          <p:cNvPr id="263176" name="标题 2"/>
          <p:cNvSpPr>
            <a:spLocks noGrp="1"/>
          </p:cNvSpPr>
          <p:nvPr>
            <p:ph type="title"/>
          </p:nvPr>
        </p:nvSpPr>
        <p:spPr/>
        <p:txBody>
          <a:bodyPr>
            <a:normAutofit fontScale="90000"/>
          </a:bodyPr>
          <a:lstStyle/>
          <a:p>
            <a:r>
              <a:rPr lang="en-US" altLang="zh-CN" smtClean="0"/>
              <a:t>Vertical(Coarse-Grain) Multithreading</a:t>
            </a:r>
            <a:endParaRPr lang="zh-CN" altLang="en-US" smtClean="0"/>
          </a:p>
        </p:txBody>
      </p:sp>
      <p:sp>
        <p:nvSpPr>
          <p:cNvPr id="263177" name="内容占位符 1"/>
          <p:cNvSpPr>
            <a:spLocks noGrp="1"/>
          </p:cNvSpPr>
          <p:nvPr>
            <p:ph idx="1"/>
          </p:nvPr>
        </p:nvSpPr>
        <p:spPr>
          <a:xfrm>
            <a:off x="457200" y="1258432"/>
            <a:ext cx="4546600" cy="5051833"/>
          </a:xfrm>
        </p:spPr>
        <p:txBody>
          <a:bodyPr>
            <a:normAutofit fontScale="85000" lnSpcReduction="10000"/>
          </a:bodyPr>
          <a:lstStyle/>
          <a:p>
            <a:r>
              <a:rPr lang="zh-CN" altLang="en-US" smtClean="0"/>
              <a:t>粗粒度多线程方式</a:t>
            </a:r>
            <a:endParaRPr lang="en-US" altLang="zh-CN" dirty="0" smtClean="0"/>
          </a:p>
          <a:p>
            <a:pPr lvl="1"/>
            <a:r>
              <a:rPr lang="zh-CN" altLang="en-US" dirty="0" smtClean="0"/>
              <a:t>当线程运行时存在较长时间延时时切换到另一线程</a:t>
            </a:r>
            <a:endParaRPr lang="en-US" altLang="zh-CN" dirty="0" smtClean="0"/>
          </a:p>
          <a:p>
            <a:pPr lvl="2"/>
            <a:r>
              <a:rPr lang="zh-CN" altLang="en-US" dirty="0" smtClean="0"/>
              <a:t>例如：</a:t>
            </a:r>
            <a:r>
              <a:rPr lang="en-US" altLang="zh-CN" dirty="0" smtClean="0"/>
              <a:t>Cache</a:t>
            </a:r>
            <a:r>
              <a:rPr lang="zh-CN" altLang="en-US" dirty="0" smtClean="0"/>
              <a:t>失效时</a:t>
            </a:r>
            <a:endParaRPr lang="en-US" altLang="zh-CN" dirty="0" smtClean="0"/>
          </a:p>
          <a:p>
            <a:pPr lvl="2"/>
            <a:r>
              <a:rPr lang="zh-CN" altLang="en-US" dirty="0" smtClean="0"/>
              <a:t>等待同步结束</a:t>
            </a:r>
            <a:endParaRPr lang="en-US" altLang="zh-CN" dirty="0" smtClean="0"/>
          </a:p>
          <a:p>
            <a:pPr lvl="1"/>
            <a:r>
              <a:rPr lang="zh-CN" altLang="en-US" dirty="0" smtClean="0"/>
              <a:t>同一线程指令间的较短延时不切换</a:t>
            </a:r>
            <a:endParaRPr lang="en-US" altLang="zh-CN" dirty="0" smtClean="0"/>
          </a:p>
          <a:p>
            <a:r>
              <a:rPr lang="zh-CN" altLang="zh-CN" dirty="0" smtClean="0"/>
              <a:t>如果基于</a:t>
            </a:r>
            <a:r>
              <a:rPr lang="zh-CN" altLang="en-US" dirty="0" smtClean="0"/>
              <a:t>粗</a:t>
            </a:r>
            <a:r>
              <a:rPr lang="zh-CN" altLang="zh-CN" dirty="0" smtClean="0"/>
              <a:t>粒度的时钟周期交叉运行模式，结果怎样？</a:t>
            </a:r>
          </a:p>
          <a:p>
            <a:pPr lvl="1"/>
            <a:r>
              <a:rPr lang="zh-CN" altLang="en-US" dirty="0" smtClean="0"/>
              <a:t>仍然存在垂直方向的浪费</a:t>
            </a:r>
            <a:endParaRPr lang="en-US" altLang="zh-CN" dirty="0" smtClean="0"/>
          </a:p>
          <a:p>
            <a:pPr lvl="1"/>
            <a:r>
              <a:rPr lang="zh-CN" altLang="en-US" dirty="0" smtClean="0"/>
              <a:t>减少水平方向的浪费？</a:t>
            </a:r>
            <a:endParaRPr lang="en-US" altLang="zh-CN" dirty="0" smtClean="0"/>
          </a:p>
          <a:p>
            <a:endParaRPr lang="zh-CN" altLang="en-US" dirty="0" smtClean="0"/>
          </a:p>
        </p:txBody>
      </p:sp>
    </p:spTree>
    <p:extLst>
      <p:ext uri="{BB962C8B-B14F-4D97-AF65-F5344CB8AC3E}">
        <p14:creationId xmlns:p14="http://schemas.microsoft.com/office/powerpoint/2010/main" val="4251428209"/>
      </p:ext>
    </p:extLst>
  </p:cSld>
  <p:clrMapOvr>
    <a:masterClrMapping/>
  </p:clrMapOvr>
  <p:transition spd="med"/>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Coarse-Grain Multithreading</a:t>
            </a:r>
            <a:endParaRPr lang="zh-CN" altLang="en-US" dirty="0"/>
          </a:p>
        </p:txBody>
      </p:sp>
      <p:pic>
        <p:nvPicPr>
          <p:cNvPr id="4" name="图片 3"/>
          <p:cNvPicPr>
            <a:picLocks noChangeAspect="1"/>
          </p:cNvPicPr>
          <p:nvPr/>
        </p:nvPicPr>
        <p:blipFill>
          <a:blip r:embed="rId2"/>
          <a:stretch>
            <a:fillRect/>
          </a:stretch>
        </p:blipFill>
        <p:spPr>
          <a:xfrm>
            <a:off x="1209932" y="1042344"/>
            <a:ext cx="6477000" cy="2647950"/>
          </a:xfrm>
          <a:prstGeom prst="rect">
            <a:avLst/>
          </a:prstGeom>
        </p:spPr>
      </p:pic>
      <p:pic>
        <p:nvPicPr>
          <p:cNvPr id="5" name="图片 4"/>
          <p:cNvPicPr>
            <a:picLocks noChangeAspect="1"/>
          </p:cNvPicPr>
          <p:nvPr/>
        </p:nvPicPr>
        <p:blipFill>
          <a:blip r:embed="rId3"/>
          <a:stretch>
            <a:fillRect/>
          </a:stretch>
        </p:blipFill>
        <p:spPr>
          <a:xfrm>
            <a:off x="1075037" y="3830326"/>
            <a:ext cx="7174384" cy="2868493"/>
          </a:xfrm>
          <a:prstGeom prst="rect">
            <a:avLst/>
          </a:prstGeom>
        </p:spPr>
      </p:pic>
    </p:spTree>
    <p:extLst>
      <p:ext uri="{BB962C8B-B14F-4D97-AF65-F5344CB8AC3E}">
        <p14:creationId xmlns:p14="http://schemas.microsoft.com/office/powerpoint/2010/main" val="233568930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CGMT Context swap</a:t>
            </a:r>
            <a:endParaRPr lang="zh-CN" altLang="en-US" dirty="0"/>
          </a:p>
        </p:txBody>
      </p:sp>
      <p:pic>
        <p:nvPicPr>
          <p:cNvPr id="3" name="图片 2"/>
          <p:cNvPicPr>
            <a:picLocks noChangeAspect="1"/>
          </p:cNvPicPr>
          <p:nvPr/>
        </p:nvPicPr>
        <p:blipFill>
          <a:blip r:embed="rId2"/>
          <a:stretch>
            <a:fillRect/>
          </a:stretch>
        </p:blipFill>
        <p:spPr>
          <a:xfrm>
            <a:off x="345989" y="1524009"/>
            <a:ext cx="8661185" cy="3877696"/>
          </a:xfrm>
          <a:prstGeom prst="rect">
            <a:avLst/>
          </a:prstGeom>
        </p:spPr>
      </p:pic>
    </p:spTree>
    <p:extLst>
      <p:ext uri="{BB962C8B-B14F-4D97-AF65-F5344CB8AC3E}">
        <p14:creationId xmlns:p14="http://schemas.microsoft.com/office/powerpoint/2010/main" val="49335856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标题 59"/>
          <p:cNvSpPr>
            <a:spLocks noGrp="1"/>
          </p:cNvSpPr>
          <p:nvPr>
            <p:ph type="title"/>
          </p:nvPr>
        </p:nvSpPr>
        <p:spPr/>
        <p:txBody>
          <a:bodyPr/>
          <a:lstStyle/>
          <a:p>
            <a:r>
              <a:rPr lang="en-US" altLang="zh-CN" smtClean="0"/>
              <a:t>Fine-Grain Multithreading</a:t>
            </a:r>
            <a:endParaRPr lang="zh-CN" altLang="en-US" smtClean="0"/>
          </a:p>
        </p:txBody>
      </p:sp>
      <p:sp>
        <p:nvSpPr>
          <p:cNvPr id="264205" name="内容占位符 3"/>
          <p:cNvSpPr>
            <a:spLocks noGrp="1"/>
          </p:cNvSpPr>
          <p:nvPr>
            <p:ph idx="1"/>
          </p:nvPr>
        </p:nvSpPr>
        <p:spPr>
          <a:xfrm>
            <a:off x="4226011" y="1258432"/>
            <a:ext cx="4460789" cy="5051833"/>
          </a:xfrm>
        </p:spPr>
        <p:txBody>
          <a:bodyPr>
            <a:normAutofit/>
          </a:bodyPr>
          <a:lstStyle/>
          <a:p>
            <a:r>
              <a:rPr lang="zh-CN" altLang="en-US" dirty="0" smtClean="0"/>
              <a:t>细粒度多线程</a:t>
            </a:r>
            <a:endParaRPr lang="en-US" altLang="zh-CN" dirty="0" smtClean="0"/>
          </a:p>
          <a:p>
            <a:pPr lvl="1"/>
            <a:r>
              <a:rPr lang="zh-CN" altLang="en-US" dirty="0" smtClean="0"/>
              <a:t>多个线程的指令交叉执行</a:t>
            </a:r>
            <a:endParaRPr lang="en-US" altLang="zh-CN" dirty="0" smtClean="0"/>
          </a:p>
          <a:p>
            <a:r>
              <a:rPr lang="zh-CN" altLang="zh-CN" dirty="0" smtClean="0"/>
              <a:t>如果基于细粒度的时钟周期交叉运行模式，结果怎样？</a:t>
            </a:r>
          </a:p>
          <a:p>
            <a:pPr lvl="1"/>
            <a:r>
              <a:rPr lang="zh-CN" altLang="en-US" dirty="0" smtClean="0"/>
              <a:t>减少甚至消除垂直方向的浪费</a:t>
            </a:r>
            <a:endParaRPr lang="en-US" altLang="zh-CN" dirty="0" smtClean="0"/>
          </a:p>
          <a:p>
            <a:pPr lvl="1"/>
            <a:r>
              <a:rPr lang="zh-CN" altLang="en-US" dirty="0" smtClean="0"/>
              <a:t>仍然存在水平方向的浪费</a:t>
            </a:r>
            <a:endParaRPr lang="en-US" altLang="zh-CN" dirty="0" smtClean="0"/>
          </a:p>
          <a:p>
            <a:endParaRPr lang="zh-CN" altLang="en-US" dirty="0" smtClean="0"/>
          </a:p>
        </p:txBody>
      </p:sp>
      <p:grpSp>
        <p:nvGrpSpPr>
          <p:cNvPr id="2" name="组合 1"/>
          <p:cNvGrpSpPr/>
          <p:nvPr/>
        </p:nvGrpSpPr>
        <p:grpSpPr>
          <a:xfrm>
            <a:off x="588491" y="1525017"/>
            <a:ext cx="2870200" cy="4317541"/>
            <a:chOff x="971550" y="1487947"/>
            <a:chExt cx="2870200" cy="4317541"/>
          </a:xfrm>
        </p:grpSpPr>
        <p:grpSp>
          <p:nvGrpSpPr>
            <p:cNvPr id="264197" name="Group 51"/>
            <p:cNvGrpSpPr>
              <a:grpSpLocks/>
            </p:cNvGrpSpPr>
            <p:nvPr/>
          </p:nvGrpSpPr>
          <p:grpSpPr bwMode="auto">
            <a:xfrm>
              <a:off x="2573338" y="2225675"/>
              <a:ext cx="1141412" cy="3579813"/>
              <a:chOff x="1615" y="1094"/>
              <a:chExt cx="719" cy="2255"/>
            </a:xfrm>
          </p:grpSpPr>
          <p:sp>
            <p:nvSpPr>
              <p:cNvPr id="264206" name="Rectangle 52"/>
              <p:cNvSpPr>
                <a:spLocks noChangeArrowheads="1"/>
              </p:cNvSpPr>
              <p:nvPr/>
            </p:nvSpPr>
            <p:spPr bwMode="auto">
              <a:xfrm>
                <a:off x="161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7" name="Rectangle 53"/>
              <p:cNvSpPr>
                <a:spLocks noChangeArrowheads="1"/>
              </p:cNvSpPr>
              <p:nvPr/>
            </p:nvSpPr>
            <p:spPr bwMode="auto">
              <a:xfrm>
                <a:off x="180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8" name="Rectangle 54"/>
              <p:cNvSpPr>
                <a:spLocks noChangeArrowheads="1"/>
              </p:cNvSpPr>
              <p:nvPr/>
            </p:nvSpPr>
            <p:spPr bwMode="auto">
              <a:xfrm>
                <a:off x="199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09" name="Rectangle 55"/>
              <p:cNvSpPr>
                <a:spLocks noChangeArrowheads="1"/>
              </p:cNvSpPr>
              <p:nvPr/>
            </p:nvSpPr>
            <p:spPr bwMode="auto">
              <a:xfrm>
                <a:off x="219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0" name="Rectangle 56"/>
              <p:cNvSpPr>
                <a:spLocks noChangeArrowheads="1"/>
              </p:cNvSpPr>
              <p:nvPr/>
            </p:nvSpPr>
            <p:spPr bwMode="auto">
              <a:xfrm>
                <a:off x="1615" y="128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1" name="Rectangle 57"/>
              <p:cNvSpPr>
                <a:spLocks noChangeArrowheads="1"/>
              </p:cNvSpPr>
              <p:nvPr/>
            </p:nvSpPr>
            <p:spPr bwMode="auto">
              <a:xfrm>
                <a:off x="1807" y="128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2" name="Rectangle 58"/>
              <p:cNvSpPr>
                <a:spLocks noChangeArrowheads="1"/>
              </p:cNvSpPr>
              <p:nvPr/>
            </p:nvSpPr>
            <p:spPr bwMode="auto">
              <a:xfrm>
                <a:off x="199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3" name="Rectangle 59"/>
              <p:cNvSpPr>
                <a:spLocks noChangeArrowheads="1"/>
              </p:cNvSpPr>
              <p:nvPr/>
            </p:nvSpPr>
            <p:spPr bwMode="auto">
              <a:xfrm>
                <a:off x="219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4" name="Rectangle 60"/>
              <p:cNvSpPr>
                <a:spLocks noChangeArrowheads="1"/>
              </p:cNvSpPr>
              <p:nvPr/>
            </p:nvSpPr>
            <p:spPr bwMode="auto">
              <a:xfrm>
                <a:off x="1615"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5" name="Rectangle 61"/>
              <p:cNvSpPr>
                <a:spLocks noChangeArrowheads="1"/>
              </p:cNvSpPr>
              <p:nvPr/>
            </p:nvSpPr>
            <p:spPr bwMode="auto">
              <a:xfrm>
                <a:off x="1807"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6" name="Rectangle 62"/>
              <p:cNvSpPr>
                <a:spLocks noChangeArrowheads="1"/>
              </p:cNvSpPr>
              <p:nvPr/>
            </p:nvSpPr>
            <p:spPr bwMode="auto">
              <a:xfrm>
                <a:off x="199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7" name="Rectangle 63"/>
              <p:cNvSpPr>
                <a:spLocks noChangeArrowheads="1"/>
              </p:cNvSpPr>
              <p:nvPr/>
            </p:nvSpPr>
            <p:spPr bwMode="auto">
              <a:xfrm>
                <a:off x="219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8" name="Rectangle 64"/>
              <p:cNvSpPr>
                <a:spLocks noChangeArrowheads="1"/>
              </p:cNvSpPr>
              <p:nvPr/>
            </p:nvSpPr>
            <p:spPr bwMode="auto">
              <a:xfrm>
                <a:off x="1615"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19" name="Rectangle 65"/>
              <p:cNvSpPr>
                <a:spLocks noChangeArrowheads="1"/>
              </p:cNvSpPr>
              <p:nvPr/>
            </p:nvSpPr>
            <p:spPr bwMode="auto">
              <a:xfrm>
                <a:off x="1807"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0" name="Rectangle 66"/>
              <p:cNvSpPr>
                <a:spLocks noChangeArrowheads="1"/>
              </p:cNvSpPr>
              <p:nvPr/>
            </p:nvSpPr>
            <p:spPr bwMode="auto">
              <a:xfrm>
                <a:off x="199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1" name="Rectangle 67"/>
              <p:cNvSpPr>
                <a:spLocks noChangeArrowheads="1"/>
              </p:cNvSpPr>
              <p:nvPr/>
            </p:nvSpPr>
            <p:spPr bwMode="auto">
              <a:xfrm>
                <a:off x="219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2" name="Rectangle 68"/>
              <p:cNvSpPr>
                <a:spLocks noChangeArrowheads="1"/>
              </p:cNvSpPr>
              <p:nvPr/>
            </p:nvSpPr>
            <p:spPr bwMode="auto">
              <a:xfrm>
                <a:off x="1615" y="186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3" name="Rectangle 69"/>
              <p:cNvSpPr>
                <a:spLocks noChangeArrowheads="1"/>
              </p:cNvSpPr>
              <p:nvPr/>
            </p:nvSpPr>
            <p:spPr bwMode="auto">
              <a:xfrm>
                <a:off x="180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4" name="Rectangle 70"/>
              <p:cNvSpPr>
                <a:spLocks noChangeArrowheads="1"/>
              </p:cNvSpPr>
              <p:nvPr/>
            </p:nvSpPr>
            <p:spPr bwMode="auto">
              <a:xfrm>
                <a:off x="199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5" name="Rectangle 71"/>
              <p:cNvSpPr>
                <a:spLocks noChangeArrowheads="1"/>
              </p:cNvSpPr>
              <p:nvPr/>
            </p:nvSpPr>
            <p:spPr bwMode="auto">
              <a:xfrm>
                <a:off x="219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6" name="Rectangle 72"/>
              <p:cNvSpPr>
                <a:spLocks noChangeArrowheads="1"/>
              </p:cNvSpPr>
              <p:nvPr/>
            </p:nvSpPr>
            <p:spPr bwMode="auto">
              <a:xfrm>
                <a:off x="1615"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7" name="Rectangle 73"/>
              <p:cNvSpPr>
                <a:spLocks noChangeArrowheads="1"/>
              </p:cNvSpPr>
              <p:nvPr/>
            </p:nvSpPr>
            <p:spPr bwMode="auto">
              <a:xfrm>
                <a:off x="1807"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8" name="Rectangle 74"/>
              <p:cNvSpPr>
                <a:spLocks noChangeArrowheads="1"/>
              </p:cNvSpPr>
              <p:nvPr/>
            </p:nvSpPr>
            <p:spPr bwMode="auto">
              <a:xfrm>
                <a:off x="1999"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29" name="Rectangle 75"/>
              <p:cNvSpPr>
                <a:spLocks noChangeArrowheads="1"/>
              </p:cNvSpPr>
              <p:nvPr/>
            </p:nvSpPr>
            <p:spPr bwMode="auto">
              <a:xfrm>
                <a:off x="2191"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0" name="Rectangle 76"/>
              <p:cNvSpPr>
                <a:spLocks noChangeArrowheads="1"/>
              </p:cNvSpPr>
              <p:nvPr/>
            </p:nvSpPr>
            <p:spPr bwMode="auto">
              <a:xfrm>
                <a:off x="1615"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1" name="Rectangle 77"/>
              <p:cNvSpPr>
                <a:spLocks noChangeArrowheads="1"/>
              </p:cNvSpPr>
              <p:nvPr/>
            </p:nvSpPr>
            <p:spPr bwMode="auto">
              <a:xfrm>
                <a:off x="1807"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2" name="Rectangle 78"/>
              <p:cNvSpPr>
                <a:spLocks noChangeArrowheads="1"/>
              </p:cNvSpPr>
              <p:nvPr/>
            </p:nvSpPr>
            <p:spPr bwMode="auto">
              <a:xfrm>
                <a:off x="1999" y="224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3" name="Rectangle 79"/>
              <p:cNvSpPr>
                <a:spLocks noChangeArrowheads="1"/>
              </p:cNvSpPr>
              <p:nvPr/>
            </p:nvSpPr>
            <p:spPr bwMode="auto">
              <a:xfrm>
                <a:off x="219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4" name="Rectangle 80"/>
              <p:cNvSpPr>
                <a:spLocks noChangeArrowheads="1"/>
              </p:cNvSpPr>
              <p:nvPr/>
            </p:nvSpPr>
            <p:spPr bwMode="auto">
              <a:xfrm>
                <a:off x="161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5" name="Rectangle 81"/>
              <p:cNvSpPr>
                <a:spLocks noChangeArrowheads="1"/>
              </p:cNvSpPr>
              <p:nvPr/>
            </p:nvSpPr>
            <p:spPr bwMode="auto">
              <a:xfrm>
                <a:off x="180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6" name="Rectangle 82"/>
              <p:cNvSpPr>
                <a:spLocks noChangeArrowheads="1"/>
              </p:cNvSpPr>
              <p:nvPr/>
            </p:nvSpPr>
            <p:spPr bwMode="auto">
              <a:xfrm>
                <a:off x="199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7" name="Rectangle 83"/>
              <p:cNvSpPr>
                <a:spLocks noChangeArrowheads="1"/>
              </p:cNvSpPr>
              <p:nvPr/>
            </p:nvSpPr>
            <p:spPr bwMode="auto">
              <a:xfrm>
                <a:off x="219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8" name="Rectangle 84"/>
              <p:cNvSpPr>
                <a:spLocks noChangeArrowheads="1"/>
              </p:cNvSpPr>
              <p:nvPr/>
            </p:nvSpPr>
            <p:spPr bwMode="auto">
              <a:xfrm>
                <a:off x="1615" y="263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39" name="Rectangle 85"/>
              <p:cNvSpPr>
                <a:spLocks noChangeArrowheads="1"/>
              </p:cNvSpPr>
              <p:nvPr/>
            </p:nvSpPr>
            <p:spPr bwMode="auto">
              <a:xfrm>
                <a:off x="1807"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0" name="Rectangle 86"/>
              <p:cNvSpPr>
                <a:spLocks noChangeArrowheads="1"/>
              </p:cNvSpPr>
              <p:nvPr/>
            </p:nvSpPr>
            <p:spPr bwMode="auto">
              <a:xfrm>
                <a:off x="199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1" name="Rectangle 87"/>
              <p:cNvSpPr>
                <a:spLocks noChangeArrowheads="1"/>
              </p:cNvSpPr>
              <p:nvPr/>
            </p:nvSpPr>
            <p:spPr bwMode="auto">
              <a:xfrm>
                <a:off x="219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2" name="Rectangle 88"/>
              <p:cNvSpPr>
                <a:spLocks noChangeArrowheads="1"/>
              </p:cNvSpPr>
              <p:nvPr/>
            </p:nvSpPr>
            <p:spPr bwMode="auto">
              <a:xfrm>
                <a:off x="1615"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3" name="Rectangle 89"/>
              <p:cNvSpPr>
                <a:spLocks noChangeArrowheads="1"/>
              </p:cNvSpPr>
              <p:nvPr/>
            </p:nvSpPr>
            <p:spPr bwMode="auto">
              <a:xfrm>
                <a:off x="1807"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4" name="Rectangle 90"/>
              <p:cNvSpPr>
                <a:spLocks noChangeArrowheads="1"/>
              </p:cNvSpPr>
              <p:nvPr/>
            </p:nvSpPr>
            <p:spPr bwMode="auto">
              <a:xfrm>
                <a:off x="1999"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5" name="Rectangle 91"/>
              <p:cNvSpPr>
                <a:spLocks noChangeArrowheads="1"/>
              </p:cNvSpPr>
              <p:nvPr/>
            </p:nvSpPr>
            <p:spPr bwMode="auto">
              <a:xfrm>
                <a:off x="2191" y="2822"/>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6" name="Rectangle 92"/>
              <p:cNvSpPr>
                <a:spLocks noChangeArrowheads="1"/>
              </p:cNvSpPr>
              <p:nvPr/>
            </p:nvSpPr>
            <p:spPr bwMode="auto">
              <a:xfrm>
                <a:off x="1615"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7" name="Rectangle 93"/>
              <p:cNvSpPr>
                <a:spLocks noChangeArrowheads="1"/>
              </p:cNvSpPr>
              <p:nvPr/>
            </p:nvSpPr>
            <p:spPr bwMode="auto">
              <a:xfrm>
                <a:off x="1807"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8" name="Rectangle 94"/>
              <p:cNvSpPr>
                <a:spLocks noChangeArrowheads="1"/>
              </p:cNvSpPr>
              <p:nvPr/>
            </p:nvSpPr>
            <p:spPr bwMode="auto">
              <a:xfrm>
                <a:off x="1999"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49" name="Rectangle 95"/>
              <p:cNvSpPr>
                <a:spLocks noChangeArrowheads="1"/>
              </p:cNvSpPr>
              <p:nvPr/>
            </p:nvSpPr>
            <p:spPr bwMode="auto">
              <a:xfrm>
                <a:off x="219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0" name="Rectangle 96"/>
              <p:cNvSpPr>
                <a:spLocks noChangeArrowheads="1"/>
              </p:cNvSpPr>
              <p:nvPr/>
            </p:nvSpPr>
            <p:spPr bwMode="auto">
              <a:xfrm>
                <a:off x="1615" y="3206"/>
                <a:ext cx="143" cy="143"/>
              </a:xfrm>
              <a:prstGeom prst="rect">
                <a:avLst/>
              </a:prstGeom>
              <a:blipFill dpi="0" rotWithShape="0">
                <a:blip r:embed="rId2"/>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1" name="Rectangle 97"/>
              <p:cNvSpPr>
                <a:spLocks noChangeArrowheads="1"/>
              </p:cNvSpPr>
              <p:nvPr/>
            </p:nvSpPr>
            <p:spPr bwMode="auto">
              <a:xfrm>
                <a:off x="180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2" name="Rectangle 98"/>
              <p:cNvSpPr>
                <a:spLocks noChangeArrowheads="1"/>
              </p:cNvSpPr>
              <p:nvPr/>
            </p:nvSpPr>
            <p:spPr bwMode="auto">
              <a:xfrm>
                <a:off x="199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4253" name="Rectangle 99"/>
              <p:cNvSpPr>
                <a:spLocks noChangeArrowheads="1"/>
              </p:cNvSpPr>
              <p:nvPr/>
            </p:nvSpPr>
            <p:spPr bwMode="auto">
              <a:xfrm>
                <a:off x="219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4198" name="Text Box 250"/>
            <p:cNvSpPr txBox="1">
              <a:spLocks noChangeArrowheads="1"/>
            </p:cNvSpPr>
            <p:nvPr/>
          </p:nvSpPr>
          <p:spPr bwMode="auto">
            <a:xfrm>
              <a:off x="2474055" y="1704976"/>
              <a:ext cx="1217298" cy="340735"/>
            </a:xfrm>
            <a:prstGeom prst="rect">
              <a:avLst/>
            </a:prstGeom>
            <a:noFill/>
            <a:ln w="9525">
              <a:noFill/>
              <a:round/>
              <a:headEnd/>
              <a:tailEnd/>
            </a:ln>
          </p:spPr>
          <p:txBody>
            <a:bodyPr wrap="none" lIns="90000" tIns="46800" rIns="90000" bIns="46800">
              <a:spAutoFit/>
            </a:bodyPr>
            <a:lstStyle/>
            <a:p>
              <a:pPr eaLnBrk="1" hangingPunct="1"/>
              <a:r>
                <a:rPr lang="en-US" altLang="zh-CN" sz="1600" b="1" dirty="0">
                  <a:latin typeface="Arial Narrow" pitchFamily="34" charset="0"/>
                </a:rPr>
                <a:t>Fine-Grained</a:t>
              </a:r>
            </a:p>
          </p:txBody>
        </p:sp>
        <p:sp>
          <p:nvSpPr>
            <p:cNvPr id="264199" name="Line 49"/>
            <p:cNvSpPr>
              <a:spLocks noChangeShapeType="1"/>
            </p:cNvSpPr>
            <p:nvPr/>
          </p:nvSpPr>
          <p:spPr bwMode="auto">
            <a:xfrm>
              <a:off x="2579688" y="2124075"/>
              <a:ext cx="1217612"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4200" name="Text Box 50"/>
            <p:cNvSpPr txBox="1">
              <a:spLocks noChangeArrowheads="1"/>
            </p:cNvSpPr>
            <p:nvPr/>
          </p:nvSpPr>
          <p:spPr bwMode="auto">
            <a:xfrm>
              <a:off x="2497138" y="1487947"/>
              <a:ext cx="1344612" cy="340735"/>
            </a:xfrm>
            <a:prstGeom prst="rect">
              <a:avLst/>
            </a:prstGeom>
            <a:noFill/>
            <a:ln w="9525">
              <a:noFill/>
              <a:round/>
              <a:headEnd/>
              <a:tailEnd/>
            </a:ln>
          </p:spPr>
          <p:txBody>
            <a:bodyPr wrap="squar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i="1" dirty="0">
                  <a:solidFill>
                    <a:srgbClr val="000000"/>
                  </a:solidFill>
                </a:rPr>
                <a:t>Issue width</a:t>
              </a:r>
            </a:p>
          </p:txBody>
        </p:sp>
        <p:sp>
          <p:nvSpPr>
            <p:cNvPr id="264201" name="Line 52"/>
            <p:cNvSpPr>
              <a:spLocks noChangeShapeType="1"/>
            </p:cNvSpPr>
            <p:nvPr/>
          </p:nvSpPr>
          <p:spPr bwMode="auto">
            <a:xfrm flipH="1" flipV="1">
              <a:off x="1884363" y="2538413"/>
              <a:ext cx="688975" cy="79375"/>
            </a:xfrm>
            <a:prstGeom prst="line">
              <a:avLst/>
            </a:prstGeom>
            <a:noFill/>
            <a:ln w="25560" cap="sq">
              <a:solidFill>
                <a:srgbClr val="000000"/>
              </a:solidFill>
              <a:miter lim="800000"/>
              <a:headEnd type="triangle" w="med" len="med"/>
              <a:tailEnd/>
            </a:ln>
          </p:spPr>
          <p:txBody>
            <a:bodyPr/>
            <a:lstStyle/>
            <a:p>
              <a:endParaRPr lang="zh-CN" altLang="en-US"/>
            </a:p>
          </p:txBody>
        </p:sp>
        <p:sp>
          <p:nvSpPr>
            <p:cNvPr id="264202" name="Text Box 53"/>
            <p:cNvSpPr txBox="1">
              <a:spLocks noChangeArrowheads="1"/>
            </p:cNvSpPr>
            <p:nvPr/>
          </p:nvSpPr>
          <p:spPr bwMode="auto">
            <a:xfrm>
              <a:off x="971550" y="2159000"/>
              <a:ext cx="1387475" cy="586957"/>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600" b="1" i="1" dirty="0">
                  <a:solidFill>
                    <a:srgbClr val="000000"/>
                  </a:solidFill>
                </a:rPr>
                <a:t>Instruction issue</a:t>
              </a:r>
            </a:p>
          </p:txBody>
        </p:sp>
        <p:sp>
          <p:nvSpPr>
            <p:cNvPr id="264203" name="Line 49"/>
            <p:cNvSpPr>
              <a:spLocks noChangeShapeType="1"/>
            </p:cNvSpPr>
            <p:nvPr/>
          </p:nvSpPr>
          <p:spPr bwMode="auto">
            <a:xfrm>
              <a:off x="2139950" y="3386138"/>
              <a:ext cx="1588"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4204" name="Text Box 50"/>
            <p:cNvSpPr txBox="1">
              <a:spLocks noChangeArrowheads="1"/>
            </p:cNvSpPr>
            <p:nvPr/>
          </p:nvSpPr>
          <p:spPr bwMode="auto">
            <a:xfrm>
              <a:off x="1362075" y="3956050"/>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Tree>
    <p:extLst>
      <p:ext uri="{BB962C8B-B14F-4D97-AF65-F5344CB8AC3E}">
        <p14:creationId xmlns:p14="http://schemas.microsoft.com/office/powerpoint/2010/main" val="99280367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Fine-Grain Multithreading</a:t>
            </a:r>
            <a:endParaRPr lang="zh-CN" altLang="en-US" dirty="0"/>
          </a:p>
        </p:txBody>
      </p:sp>
      <p:pic>
        <p:nvPicPr>
          <p:cNvPr id="4" name="图片 3"/>
          <p:cNvPicPr>
            <a:picLocks noChangeAspect="1"/>
          </p:cNvPicPr>
          <p:nvPr/>
        </p:nvPicPr>
        <p:blipFill>
          <a:blip r:embed="rId2"/>
          <a:stretch>
            <a:fillRect/>
          </a:stretch>
        </p:blipFill>
        <p:spPr>
          <a:xfrm>
            <a:off x="-14288" y="1209675"/>
            <a:ext cx="9172575" cy="4438650"/>
          </a:xfrm>
          <a:prstGeom prst="rect">
            <a:avLst/>
          </a:prstGeom>
        </p:spPr>
      </p:pic>
    </p:spTree>
    <p:extLst>
      <p:ext uri="{BB962C8B-B14F-4D97-AF65-F5344CB8AC3E}">
        <p14:creationId xmlns:p14="http://schemas.microsoft.com/office/powerpoint/2010/main" val="191846387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p:cNvSpPr txBox="1">
            <a:spLocks noChangeArrowheads="1"/>
          </p:cNvSpPr>
          <p:nvPr/>
        </p:nvSpPr>
        <p:spPr bwMode="auto">
          <a:xfrm>
            <a:off x="647700" y="5715000"/>
            <a:ext cx="7848600" cy="838200"/>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grpSp>
        <p:nvGrpSpPr>
          <p:cNvPr id="265219" name="Group 3"/>
          <p:cNvGrpSpPr>
            <a:grpSpLocks/>
          </p:cNvGrpSpPr>
          <p:nvPr/>
        </p:nvGrpSpPr>
        <p:grpSpPr bwMode="auto">
          <a:xfrm>
            <a:off x="2825840" y="2128837"/>
            <a:ext cx="2452688" cy="4059238"/>
            <a:chOff x="1574" y="802"/>
            <a:chExt cx="1545" cy="2557"/>
          </a:xfrm>
        </p:grpSpPr>
        <p:grpSp>
          <p:nvGrpSpPr>
            <p:cNvPr id="265225" name="Group 4"/>
            <p:cNvGrpSpPr>
              <a:grpSpLocks/>
            </p:cNvGrpSpPr>
            <p:nvPr/>
          </p:nvGrpSpPr>
          <p:grpSpPr bwMode="auto">
            <a:xfrm>
              <a:off x="2352" y="1248"/>
              <a:ext cx="767" cy="2111"/>
              <a:chOff x="2352" y="1248"/>
              <a:chExt cx="767" cy="2111"/>
            </a:xfrm>
          </p:grpSpPr>
          <p:sp>
            <p:nvSpPr>
              <p:cNvPr id="265230" name="Rectangle 5"/>
              <p:cNvSpPr>
                <a:spLocks noChangeArrowheads="1"/>
              </p:cNvSpPr>
              <p:nvPr/>
            </p:nvSpPr>
            <p:spPr bwMode="auto">
              <a:xfrm>
                <a:off x="2352"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1" name="Rectangle 6"/>
              <p:cNvSpPr>
                <a:spLocks noChangeArrowheads="1"/>
              </p:cNvSpPr>
              <p:nvPr/>
            </p:nvSpPr>
            <p:spPr bwMode="auto">
              <a:xfrm>
                <a:off x="2544"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2" name="Rectangle 7"/>
              <p:cNvSpPr>
                <a:spLocks noChangeArrowheads="1"/>
              </p:cNvSpPr>
              <p:nvPr/>
            </p:nvSpPr>
            <p:spPr bwMode="auto">
              <a:xfrm>
                <a:off x="2736" y="12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3" name="Rectangle 8"/>
              <p:cNvSpPr>
                <a:spLocks noChangeArrowheads="1"/>
              </p:cNvSpPr>
              <p:nvPr/>
            </p:nvSpPr>
            <p:spPr bwMode="auto">
              <a:xfrm>
                <a:off x="2928" y="12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4" name="Rectangle 9"/>
              <p:cNvSpPr>
                <a:spLocks noChangeArrowheads="1"/>
              </p:cNvSpPr>
              <p:nvPr/>
            </p:nvSpPr>
            <p:spPr bwMode="auto">
              <a:xfrm>
                <a:off x="2352" y="14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5" name="Rectangle 10"/>
              <p:cNvSpPr>
                <a:spLocks noChangeArrowheads="1"/>
              </p:cNvSpPr>
              <p:nvPr/>
            </p:nvSpPr>
            <p:spPr bwMode="auto">
              <a:xfrm>
                <a:off x="2544" y="144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6" name="Rectangle 11"/>
              <p:cNvSpPr>
                <a:spLocks noChangeArrowheads="1"/>
              </p:cNvSpPr>
              <p:nvPr/>
            </p:nvSpPr>
            <p:spPr bwMode="auto">
              <a:xfrm>
                <a:off x="2736" y="144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7" name="Rectangle 12"/>
              <p:cNvSpPr>
                <a:spLocks noChangeArrowheads="1"/>
              </p:cNvSpPr>
              <p:nvPr/>
            </p:nvSpPr>
            <p:spPr bwMode="auto">
              <a:xfrm>
                <a:off x="2928" y="14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8" name="Rectangle 13"/>
              <p:cNvSpPr>
                <a:spLocks noChangeArrowheads="1"/>
              </p:cNvSpPr>
              <p:nvPr/>
            </p:nvSpPr>
            <p:spPr bwMode="auto">
              <a:xfrm>
                <a:off x="2352" y="163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39" name="Rectangle 14"/>
              <p:cNvSpPr>
                <a:spLocks noChangeArrowheads="1"/>
              </p:cNvSpPr>
              <p:nvPr/>
            </p:nvSpPr>
            <p:spPr bwMode="auto">
              <a:xfrm>
                <a:off x="2544" y="16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0" name="Rectangle 15"/>
              <p:cNvSpPr>
                <a:spLocks noChangeArrowheads="1"/>
              </p:cNvSpPr>
              <p:nvPr/>
            </p:nvSpPr>
            <p:spPr bwMode="auto">
              <a:xfrm>
                <a:off x="2736" y="16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1" name="Rectangle 16"/>
              <p:cNvSpPr>
                <a:spLocks noChangeArrowheads="1"/>
              </p:cNvSpPr>
              <p:nvPr/>
            </p:nvSpPr>
            <p:spPr bwMode="auto">
              <a:xfrm>
                <a:off x="2928" y="163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2" name="Rectangle 17"/>
              <p:cNvSpPr>
                <a:spLocks noChangeArrowheads="1"/>
              </p:cNvSpPr>
              <p:nvPr/>
            </p:nvSpPr>
            <p:spPr bwMode="auto">
              <a:xfrm>
                <a:off x="2352"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3" name="Rectangle 18"/>
              <p:cNvSpPr>
                <a:spLocks noChangeArrowheads="1"/>
              </p:cNvSpPr>
              <p:nvPr/>
            </p:nvSpPr>
            <p:spPr bwMode="auto">
              <a:xfrm>
                <a:off x="2544"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4" name="Rectangle 19"/>
              <p:cNvSpPr>
                <a:spLocks noChangeArrowheads="1"/>
              </p:cNvSpPr>
              <p:nvPr/>
            </p:nvSpPr>
            <p:spPr bwMode="auto">
              <a:xfrm>
                <a:off x="2736" y="1824"/>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5" name="Rectangle 20"/>
              <p:cNvSpPr>
                <a:spLocks noChangeArrowheads="1"/>
              </p:cNvSpPr>
              <p:nvPr/>
            </p:nvSpPr>
            <p:spPr bwMode="auto">
              <a:xfrm>
                <a:off x="2928" y="182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6" name="Rectangle 21"/>
              <p:cNvSpPr>
                <a:spLocks noChangeArrowheads="1"/>
              </p:cNvSpPr>
              <p:nvPr/>
            </p:nvSpPr>
            <p:spPr bwMode="auto">
              <a:xfrm>
                <a:off x="2352" y="2016"/>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7" name="Rectangle 22"/>
              <p:cNvSpPr>
                <a:spLocks noChangeArrowheads="1"/>
              </p:cNvSpPr>
              <p:nvPr/>
            </p:nvSpPr>
            <p:spPr bwMode="auto">
              <a:xfrm>
                <a:off x="2544" y="20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8" name="Rectangle 23"/>
              <p:cNvSpPr>
                <a:spLocks noChangeArrowheads="1"/>
              </p:cNvSpPr>
              <p:nvPr/>
            </p:nvSpPr>
            <p:spPr bwMode="auto">
              <a:xfrm>
                <a:off x="2736" y="20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49" name="Rectangle 24"/>
              <p:cNvSpPr>
                <a:spLocks noChangeArrowheads="1"/>
              </p:cNvSpPr>
              <p:nvPr/>
            </p:nvSpPr>
            <p:spPr bwMode="auto">
              <a:xfrm>
                <a:off x="2928" y="2016"/>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0" name="Rectangle 25"/>
              <p:cNvSpPr>
                <a:spLocks noChangeArrowheads="1"/>
              </p:cNvSpPr>
              <p:nvPr/>
            </p:nvSpPr>
            <p:spPr bwMode="auto">
              <a:xfrm>
                <a:off x="2352" y="22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1" name="Rectangle 26"/>
              <p:cNvSpPr>
                <a:spLocks noChangeArrowheads="1"/>
              </p:cNvSpPr>
              <p:nvPr/>
            </p:nvSpPr>
            <p:spPr bwMode="auto">
              <a:xfrm>
                <a:off x="2544" y="22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2" name="Rectangle 27"/>
              <p:cNvSpPr>
                <a:spLocks noChangeArrowheads="1"/>
              </p:cNvSpPr>
              <p:nvPr/>
            </p:nvSpPr>
            <p:spPr bwMode="auto">
              <a:xfrm>
                <a:off x="2736" y="220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3" name="Rectangle 28"/>
              <p:cNvSpPr>
                <a:spLocks noChangeArrowheads="1"/>
              </p:cNvSpPr>
              <p:nvPr/>
            </p:nvSpPr>
            <p:spPr bwMode="auto">
              <a:xfrm>
                <a:off x="2928" y="220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4" name="Rectangle 29"/>
              <p:cNvSpPr>
                <a:spLocks noChangeArrowheads="1"/>
              </p:cNvSpPr>
              <p:nvPr/>
            </p:nvSpPr>
            <p:spPr bwMode="auto">
              <a:xfrm>
                <a:off x="2352" y="240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5" name="Rectangle 30"/>
              <p:cNvSpPr>
                <a:spLocks noChangeArrowheads="1"/>
              </p:cNvSpPr>
              <p:nvPr/>
            </p:nvSpPr>
            <p:spPr bwMode="auto">
              <a:xfrm>
                <a:off x="2544" y="240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6" name="Rectangle 31"/>
              <p:cNvSpPr>
                <a:spLocks noChangeArrowheads="1"/>
              </p:cNvSpPr>
              <p:nvPr/>
            </p:nvSpPr>
            <p:spPr bwMode="auto">
              <a:xfrm>
                <a:off x="2736" y="240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7" name="Rectangle 32"/>
              <p:cNvSpPr>
                <a:spLocks noChangeArrowheads="1"/>
              </p:cNvSpPr>
              <p:nvPr/>
            </p:nvSpPr>
            <p:spPr bwMode="auto">
              <a:xfrm>
                <a:off x="2928" y="240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8" name="Rectangle 33"/>
              <p:cNvSpPr>
                <a:spLocks noChangeArrowheads="1"/>
              </p:cNvSpPr>
              <p:nvPr/>
            </p:nvSpPr>
            <p:spPr bwMode="auto">
              <a:xfrm>
                <a:off x="2352" y="259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59" name="Rectangle 34"/>
              <p:cNvSpPr>
                <a:spLocks noChangeArrowheads="1"/>
              </p:cNvSpPr>
              <p:nvPr/>
            </p:nvSpPr>
            <p:spPr bwMode="auto">
              <a:xfrm>
                <a:off x="2544" y="259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0" name="Rectangle 35"/>
              <p:cNvSpPr>
                <a:spLocks noChangeArrowheads="1"/>
              </p:cNvSpPr>
              <p:nvPr/>
            </p:nvSpPr>
            <p:spPr bwMode="auto">
              <a:xfrm>
                <a:off x="2736" y="259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1" name="Rectangle 36"/>
              <p:cNvSpPr>
                <a:spLocks noChangeArrowheads="1"/>
              </p:cNvSpPr>
              <p:nvPr/>
            </p:nvSpPr>
            <p:spPr bwMode="auto">
              <a:xfrm>
                <a:off x="2928" y="2592"/>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2" name="Rectangle 37"/>
              <p:cNvSpPr>
                <a:spLocks noChangeArrowheads="1"/>
              </p:cNvSpPr>
              <p:nvPr/>
            </p:nvSpPr>
            <p:spPr bwMode="auto">
              <a:xfrm>
                <a:off x="2352" y="27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3" name="Rectangle 38"/>
              <p:cNvSpPr>
                <a:spLocks noChangeArrowheads="1"/>
              </p:cNvSpPr>
              <p:nvPr/>
            </p:nvSpPr>
            <p:spPr bwMode="auto">
              <a:xfrm>
                <a:off x="2544" y="278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4" name="Rectangle 39"/>
              <p:cNvSpPr>
                <a:spLocks noChangeArrowheads="1"/>
              </p:cNvSpPr>
              <p:nvPr/>
            </p:nvSpPr>
            <p:spPr bwMode="auto">
              <a:xfrm>
                <a:off x="2736" y="278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5" name="Rectangle 40"/>
              <p:cNvSpPr>
                <a:spLocks noChangeArrowheads="1"/>
              </p:cNvSpPr>
              <p:nvPr/>
            </p:nvSpPr>
            <p:spPr bwMode="auto">
              <a:xfrm>
                <a:off x="2928" y="278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6" name="Rectangle 41"/>
              <p:cNvSpPr>
                <a:spLocks noChangeArrowheads="1"/>
              </p:cNvSpPr>
              <p:nvPr/>
            </p:nvSpPr>
            <p:spPr bwMode="auto">
              <a:xfrm>
                <a:off x="2352"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7" name="Rectangle 42"/>
              <p:cNvSpPr>
                <a:spLocks noChangeArrowheads="1"/>
              </p:cNvSpPr>
              <p:nvPr/>
            </p:nvSpPr>
            <p:spPr bwMode="auto">
              <a:xfrm>
                <a:off x="2544"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8" name="Rectangle 43"/>
              <p:cNvSpPr>
                <a:spLocks noChangeArrowheads="1"/>
              </p:cNvSpPr>
              <p:nvPr/>
            </p:nvSpPr>
            <p:spPr bwMode="auto">
              <a:xfrm>
                <a:off x="2736"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69" name="Rectangle 44"/>
              <p:cNvSpPr>
                <a:spLocks noChangeArrowheads="1"/>
              </p:cNvSpPr>
              <p:nvPr/>
            </p:nvSpPr>
            <p:spPr bwMode="auto">
              <a:xfrm>
                <a:off x="2928" y="297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0" name="Rectangle 45"/>
              <p:cNvSpPr>
                <a:spLocks noChangeArrowheads="1"/>
              </p:cNvSpPr>
              <p:nvPr/>
            </p:nvSpPr>
            <p:spPr bwMode="auto">
              <a:xfrm>
                <a:off x="2352" y="316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1" name="Rectangle 46"/>
              <p:cNvSpPr>
                <a:spLocks noChangeArrowheads="1"/>
              </p:cNvSpPr>
              <p:nvPr/>
            </p:nvSpPr>
            <p:spPr bwMode="auto">
              <a:xfrm>
                <a:off x="2544" y="316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2" name="Rectangle 47"/>
              <p:cNvSpPr>
                <a:spLocks noChangeArrowheads="1"/>
              </p:cNvSpPr>
              <p:nvPr/>
            </p:nvSpPr>
            <p:spPr bwMode="auto">
              <a:xfrm>
                <a:off x="2736" y="316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5273" name="Rectangle 48"/>
              <p:cNvSpPr>
                <a:spLocks noChangeArrowheads="1"/>
              </p:cNvSpPr>
              <p:nvPr/>
            </p:nvSpPr>
            <p:spPr bwMode="auto">
              <a:xfrm>
                <a:off x="2928" y="316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5226" name="Line 49"/>
            <p:cNvSpPr>
              <a:spLocks noChangeShapeType="1"/>
            </p:cNvSpPr>
            <p:nvPr/>
          </p:nvSpPr>
          <p:spPr bwMode="auto">
            <a:xfrm>
              <a:off x="2352" y="1056"/>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5227" name="Text Box 50"/>
            <p:cNvSpPr txBox="1">
              <a:spLocks noChangeArrowheads="1"/>
            </p:cNvSpPr>
            <p:nvPr/>
          </p:nvSpPr>
          <p:spPr bwMode="auto">
            <a:xfrm>
              <a:off x="2294" y="802"/>
              <a:ext cx="789" cy="21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5228" name="Line 51"/>
            <p:cNvSpPr>
              <a:spLocks noChangeShapeType="1"/>
            </p:cNvSpPr>
            <p:nvPr/>
          </p:nvSpPr>
          <p:spPr bwMode="auto">
            <a:xfrm>
              <a:off x="2064" y="1824"/>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5229" name="Text Box 52"/>
            <p:cNvSpPr txBox="1">
              <a:spLocks noChangeArrowheads="1"/>
            </p:cNvSpPr>
            <p:nvPr/>
          </p:nvSpPr>
          <p:spPr bwMode="auto">
            <a:xfrm>
              <a:off x="1574" y="2183"/>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5220" name="Text Box 5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CF9B48F-C113-4BED-AAD1-BB0F669A88F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5221" name="Text Box 5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5222" name="Text Box 5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4FA9CFA-7CB3-4B0C-A597-D01669829FB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269</a:t>
            </a:fld>
            <a:endParaRPr lang="zh-CN" altLang="zh-CN" sz="1200">
              <a:solidFill>
                <a:srgbClr val="898989"/>
              </a:solidFill>
            </a:endParaRPr>
          </a:p>
        </p:txBody>
      </p:sp>
      <p:sp>
        <p:nvSpPr>
          <p:cNvPr id="265223" name="标题 1"/>
          <p:cNvSpPr>
            <a:spLocks noGrp="1"/>
          </p:cNvSpPr>
          <p:nvPr>
            <p:ph type="title"/>
          </p:nvPr>
        </p:nvSpPr>
        <p:spPr/>
        <p:txBody>
          <a:bodyPr>
            <a:normAutofit fontScale="90000"/>
          </a:bodyPr>
          <a:lstStyle/>
          <a:p>
            <a:r>
              <a:rPr lang="en-US" altLang="zh-CN" smtClean="0"/>
              <a:t>Ideal Superscalar Multithreading </a:t>
            </a:r>
            <a:br>
              <a:rPr lang="en-US" altLang="zh-CN" smtClean="0"/>
            </a:br>
            <a:r>
              <a:rPr lang="en-US" altLang="zh-CN" smtClean="0"/>
              <a:t>[Tullsen, Eggers, Levy, UW, 1995]</a:t>
            </a:r>
            <a:endParaRPr lang="zh-CN" altLang="en-US" dirty="0" smtClean="0"/>
          </a:p>
        </p:txBody>
      </p:sp>
      <p:sp>
        <p:nvSpPr>
          <p:cNvPr id="265224" name="内容占位符 2"/>
          <p:cNvSpPr>
            <a:spLocks noGrp="1"/>
          </p:cNvSpPr>
          <p:nvPr>
            <p:ph idx="1"/>
          </p:nvPr>
        </p:nvSpPr>
        <p:spPr>
          <a:xfrm>
            <a:off x="437356" y="1216615"/>
            <a:ext cx="8229600" cy="1596436"/>
          </a:xfrm>
        </p:spPr>
        <p:txBody>
          <a:bodyPr/>
          <a:lstStyle/>
          <a:p>
            <a:r>
              <a:rPr lang="zh-CN" altLang="zh-CN" smtClean="0"/>
              <a:t>采用多线程交叉模式使用多个</a:t>
            </a:r>
            <a:r>
              <a:rPr lang="en-US" altLang="zh-CN" smtClean="0"/>
              <a:t>issue slots</a:t>
            </a:r>
          </a:p>
          <a:p>
            <a:r>
              <a:rPr lang="en-US" altLang="zh-CN" smtClean="0"/>
              <a:t>Simultaneous Multithreading (SMT)</a:t>
            </a:r>
            <a:endParaRPr lang="zh-CN" altLang="en-US" smtClean="0"/>
          </a:p>
        </p:txBody>
      </p:sp>
    </p:spTree>
    <p:extLst>
      <p:ext uri="{BB962C8B-B14F-4D97-AF65-F5344CB8AC3E}">
        <p14:creationId xmlns:p14="http://schemas.microsoft.com/office/powerpoint/2010/main" val="24576072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361950" y="1152525"/>
            <a:ext cx="8367713" cy="5024438"/>
          </a:xfrm>
          <a:prstGeom prst="rect">
            <a:avLst/>
          </a:prstGeom>
          <a:noFill/>
          <a:ln w="9525">
            <a:noFill/>
            <a:round/>
            <a:headEnd/>
            <a:tailEnd/>
          </a:ln>
        </p:spPr>
        <p:txBody>
          <a:bodyPr/>
          <a:lstStyle/>
          <a:p>
            <a:pPr marL="228600" indent="-228600" eaLnBrk="1" hangingPunct="1">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sp>
        <p:nvSpPr>
          <p:cNvPr id="84995"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920903-91BB-4D29-9F8A-A29BFE33F33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4996"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4997"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C39B9E-D805-4C41-A5A5-0F045851B88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endParaRPr lang="zh-CN" altLang="zh-CN" sz="1200">
              <a:solidFill>
                <a:srgbClr val="898989"/>
              </a:solidFill>
            </a:endParaRPr>
          </a:p>
        </p:txBody>
      </p:sp>
      <p:sp>
        <p:nvSpPr>
          <p:cNvPr id="84998" name="标题 2"/>
          <p:cNvSpPr>
            <a:spLocks noGrp="1"/>
          </p:cNvSpPr>
          <p:nvPr>
            <p:ph type="title"/>
          </p:nvPr>
        </p:nvSpPr>
        <p:spPr/>
        <p:txBody>
          <a:bodyPr/>
          <a:lstStyle/>
          <a:p>
            <a:r>
              <a:rPr lang="zh-CN" altLang="en-US" smtClean="0"/>
              <a:t>无回路的</a:t>
            </a:r>
            <a:r>
              <a:rPr lang="zh-CN" altLang="zh-CN" smtClean="0"/>
              <a:t>循环间相关（2/</a:t>
            </a:r>
            <a:r>
              <a:rPr lang="en-US" altLang="zh-CN" smtClean="0"/>
              <a:t>4</a:t>
            </a:r>
            <a:r>
              <a:rPr lang="zh-CN" altLang="zh-CN" smtClean="0"/>
              <a:t>)</a:t>
            </a:r>
            <a:r>
              <a:rPr lang="en-US" altLang="zh-CN" smtClean="0"/>
              <a:t>-</a:t>
            </a:r>
            <a:endParaRPr lang="zh-CN" altLang="en-US" smtClean="0"/>
          </a:p>
        </p:txBody>
      </p:sp>
      <p:sp>
        <p:nvSpPr>
          <p:cNvPr id="84999" name="内容占位符 3"/>
          <p:cNvSpPr>
            <a:spLocks noGrp="1"/>
          </p:cNvSpPr>
          <p:nvPr>
            <p:ph idx="4294967295"/>
          </p:nvPr>
        </p:nvSpPr>
        <p:spPr>
          <a:xfrm>
            <a:off x="863600" y="1233488"/>
            <a:ext cx="8280400" cy="4943475"/>
          </a:xfrm>
        </p:spPr>
        <p:txBody>
          <a:bodyPr/>
          <a:lstStyle/>
          <a:p>
            <a:pPr marL="0" indent="0">
              <a:lnSpc>
                <a:spcPct val="100000"/>
              </a:lnSpc>
              <a:buFont typeface="Arial" panose="020B0604020202020204" pitchFamily="34" charset="0"/>
              <a:buNone/>
            </a:pPr>
            <a:r>
              <a:rPr lang="en-US" altLang="zh-CN" sz="2400" dirty="0" err="1" smtClean="0"/>
              <a:t>Example:A,B,C,D</a:t>
            </a:r>
            <a:r>
              <a:rPr lang="en-US" altLang="zh-CN" sz="2400" dirty="0" smtClean="0"/>
              <a:t> distinct &amp; </a:t>
            </a:r>
            <a:r>
              <a:rPr lang="en-US" altLang="zh-CN" sz="2400" dirty="0" err="1" smtClean="0"/>
              <a:t>nonoverlapping</a:t>
            </a:r>
            <a:r>
              <a:rPr lang="en-US" altLang="zh-CN" sz="2400" dirty="0" smtClean="0"/>
              <a:t/>
            </a:r>
            <a:br>
              <a:rPr lang="en-US" altLang="zh-CN" sz="2400" dirty="0" smtClean="0"/>
            </a:b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a:t>
            </a:r>
            <a:r>
              <a:rPr lang="en-US" altLang="zh-CN" sz="2400" dirty="0" err="1" smtClean="0"/>
              <a:t>i</a:t>
            </a:r>
            <a:r>
              <a:rPr lang="en-US" altLang="zh-CN" sz="2400" dirty="0" smtClean="0"/>
              <a:t>] = A[</a:t>
            </a:r>
            <a:r>
              <a:rPr lang="en-US" altLang="zh-CN" sz="2400" dirty="0" err="1" smtClean="0"/>
              <a:t>i</a:t>
            </a:r>
            <a:r>
              <a:rPr lang="en-US" altLang="zh-CN" sz="2400" dirty="0" smtClean="0"/>
              <a:t>] + B[</a:t>
            </a:r>
            <a:r>
              <a:rPr lang="en-US" altLang="zh-CN" sz="2400" dirty="0" err="1" smtClean="0"/>
              <a:t>i</a:t>
            </a:r>
            <a:r>
              <a:rPr lang="en-US" altLang="zh-CN" sz="2400" dirty="0" smtClean="0"/>
              <a:t>];    /* S1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 /* S2 */</a:t>
            </a:r>
            <a:br>
              <a:rPr lang="en-US" altLang="zh-CN" sz="2400" dirty="0" smtClean="0"/>
            </a:br>
            <a:endParaRPr lang="en-US" altLang="zh-CN" sz="2400" dirty="0" smtClean="0"/>
          </a:p>
          <a:p>
            <a:pPr marL="0" indent="0">
              <a:lnSpc>
                <a:spcPct val="100000"/>
              </a:lnSpc>
              <a:buFont typeface="Arial" panose="020B0604020202020204" pitchFamily="34" charset="0"/>
              <a:buNone/>
            </a:pPr>
            <a:r>
              <a:rPr lang="en-US" altLang="zh-CN" sz="2400" dirty="0" smtClean="0"/>
              <a:t> Non-Circular Loop-Carried Dependence</a:t>
            </a:r>
          </a:p>
          <a:p>
            <a:pPr marL="0" indent="0">
              <a:lnSpc>
                <a:spcPct val="100000"/>
              </a:lnSpc>
              <a:buFont typeface="Arial" panose="020B0604020202020204" pitchFamily="34" charset="0"/>
              <a:buNone/>
            </a:pPr>
            <a:r>
              <a:rPr lang="en-US" altLang="zh-CN" sz="2400" dirty="0" smtClean="0"/>
              <a:t>  </a:t>
            </a:r>
          </a:p>
          <a:p>
            <a:pPr marL="0" indent="0">
              <a:lnSpc>
                <a:spcPct val="100000"/>
              </a:lnSpc>
              <a:buFont typeface="Arial" panose="020B0604020202020204" pitchFamily="34" charset="0"/>
              <a:buNone/>
            </a:pPr>
            <a:endParaRPr lang="en-US" altLang="zh-CN" sz="2400" dirty="0" smtClean="0"/>
          </a:p>
          <a:p>
            <a:pPr marL="0" indent="0">
              <a:lnSpc>
                <a:spcPct val="100000"/>
              </a:lnSpc>
              <a:buFont typeface="Arial" panose="020B0604020202020204" pitchFamily="34" charset="0"/>
              <a:buNone/>
            </a:pPr>
            <a:r>
              <a:rPr lang="en-US" altLang="zh-CN" sz="2400" dirty="0" smtClean="0"/>
              <a:t>   1. S1</a:t>
            </a:r>
            <a:r>
              <a:rPr lang="zh-CN" altLang="zh-CN" sz="2400" dirty="0" smtClean="0"/>
              <a:t>和</a:t>
            </a:r>
            <a:r>
              <a:rPr lang="en-US" altLang="zh-CN" sz="2400" dirty="0" smtClean="0"/>
              <a:t>S2</a:t>
            </a:r>
            <a:r>
              <a:rPr lang="zh-CN" altLang="zh-CN" sz="2400" dirty="0" smtClean="0"/>
              <a:t>没有相关，</a:t>
            </a:r>
            <a:r>
              <a:rPr lang="en-US" altLang="zh-CN" sz="2400" dirty="0" smtClean="0"/>
              <a:t>S1</a:t>
            </a:r>
            <a:r>
              <a:rPr lang="zh-CN" altLang="zh-CN" sz="2400" dirty="0" smtClean="0"/>
              <a:t>和</a:t>
            </a:r>
            <a:r>
              <a:rPr lang="en-US" altLang="zh-CN" sz="2400" dirty="0" smtClean="0"/>
              <a:t>S2</a:t>
            </a:r>
            <a:r>
              <a:rPr lang="zh-CN" altLang="zh-CN" sz="2400" dirty="0" smtClean="0"/>
              <a:t>互换不会影响程序的正确性</a:t>
            </a:r>
          </a:p>
          <a:p>
            <a:pPr marL="0" indent="0">
              <a:lnSpc>
                <a:spcPct val="100000"/>
              </a:lnSpc>
              <a:buFont typeface="Arial" panose="020B0604020202020204" pitchFamily="34" charset="0"/>
              <a:buNone/>
            </a:pPr>
            <a:r>
              <a:rPr lang="en-US" altLang="zh-CN" sz="2400" dirty="0" smtClean="0"/>
              <a:t>   2. </a:t>
            </a:r>
            <a:r>
              <a:rPr lang="zh-CN" altLang="zh-CN" sz="2400" dirty="0" smtClean="0"/>
              <a:t>在第一次循环中，</a:t>
            </a:r>
            <a:r>
              <a:rPr lang="en-US" altLang="zh-CN" sz="2400" dirty="0" smtClean="0"/>
              <a:t>S1</a:t>
            </a:r>
            <a:r>
              <a:rPr lang="zh-CN" altLang="zh-CN" sz="2400" dirty="0" smtClean="0"/>
              <a:t>依赖于前一次循环的</a:t>
            </a:r>
            <a:r>
              <a:rPr lang="en-US" altLang="zh-CN" sz="2400" dirty="0" smtClean="0"/>
              <a:t>B[1].</a:t>
            </a:r>
          </a:p>
          <a:p>
            <a:pPr marL="0" indent="0">
              <a:lnSpc>
                <a:spcPct val="100000"/>
              </a:lnSpc>
              <a:buFont typeface="Arial" panose="020B0604020202020204" pitchFamily="34" charset="0"/>
              <a:buNone/>
            </a:pPr>
            <a:r>
              <a:rPr lang="en-US" altLang="zh-CN" sz="2400" dirty="0" smtClean="0"/>
              <a:t>   3. S1</a:t>
            </a:r>
            <a:r>
              <a:rPr lang="zh-CN" altLang="en-US" sz="2400" dirty="0" smtClean="0"/>
              <a:t>依赖上一次循环的</a:t>
            </a:r>
            <a:r>
              <a:rPr lang="en-US" altLang="zh-CN" sz="2400" dirty="0" smtClean="0"/>
              <a:t>S2</a:t>
            </a:r>
            <a:r>
              <a:rPr lang="zh-CN" altLang="en-US" sz="2400" dirty="0" smtClean="0"/>
              <a:t>，但</a:t>
            </a:r>
            <a:r>
              <a:rPr lang="en-US" altLang="zh-CN" sz="2400" dirty="0" smtClean="0"/>
              <a:t>S2</a:t>
            </a:r>
            <a:r>
              <a:rPr lang="zh-CN" altLang="en-US" sz="2400" dirty="0" smtClean="0"/>
              <a:t>不依赖</a:t>
            </a:r>
            <a:r>
              <a:rPr lang="en-US" altLang="zh-CN" sz="2400" dirty="0" smtClean="0"/>
              <a:t>S1</a:t>
            </a:r>
          </a:p>
          <a:p>
            <a:pPr marL="0" indent="0">
              <a:lnSpc>
                <a:spcPct val="100000"/>
              </a:lnSpc>
              <a:buFont typeface="Arial" panose="020B0604020202020204" pitchFamily="34" charset="0"/>
              <a:buNone/>
            </a:pPr>
            <a:endParaRPr lang="en-US" altLang="zh-CN" sz="2400" dirty="0" smtClean="0"/>
          </a:p>
          <a:p>
            <a:pPr marL="0" indent="0">
              <a:lnSpc>
                <a:spcPct val="100000"/>
              </a:lnSpc>
              <a:buFont typeface="Arial" panose="020B0604020202020204" pitchFamily="34" charset="0"/>
              <a:buNone/>
            </a:pPr>
            <a:endParaRPr lang="zh-CN" altLang="en-US" sz="2400" dirty="0" smtClean="0"/>
          </a:p>
        </p:txBody>
      </p:sp>
      <p:pic>
        <p:nvPicPr>
          <p:cNvPr id="85000" name="Picture 6"/>
          <p:cNvPicPr>
            <a:picLocks noChangeAspect="1" noChangeArrowheads="1"/>
          </p:cNvPicPr>
          <p:nvPr/>
        </p:nvPicPr>
        <p:blipFill>
          <a:blip r:embed="rId3"/>
          <a:srcRect/>
          <a:stretch>
            <a:fillRect/>
          </a:stretch>
        </p:blipFill>
        <p:spPr bwMode="auto">
          <a:xfrm>
            <a:off x="6542236" y="1844675"/>
            <a:ext cx="2238375" cy="2266950"/>
          </a:xfrm>
          <a:prstGeom prst="rect">
            <a:avLst/>
          </a:prstGeom>
          <a:noFill/>
          <a:ln w="9525">
            <a:noFill/>
            <a:round/>
            <a:headEnd/>
            <a:tailEnd/>
          </a:ln>
        </p:spPr>
      </p:pic>
    </p:spTree>
    <p:extLst>
      <p:ext uri="{BB962C8B-B14F-4D97-AF65-F5344CB8AC3E}">
        <p14:creationId xmlns:p14="http://schemas.microsoft.com/office/powerpoint/2010/main" val="188604570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09D0C88-C482-41AE-A1AC-2572135FD269}"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624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624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DF08FB-B996-4720-861F-629C097EDBC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270</a:t>
            </a:fld>
            <a:endParaRPr lang="zh-CN" altLang="zh-CN" sz="1200">
              <a:solidFill>
                <a:srgbClr val="898989"/>
              </a:solidFill>
            </a:endParaRPr>
          </a:p>
        </p:txBody>
      </p:sp>
      <p:sp>
        <p:nvSpPr>
          <p:cNvPr id="266245" name="标题 1"/>
          <p:cNvSpPr>
            <a:spLocks noGrp="1"/>
          </p:cNvSpPr>
          <p:nvPr>
            <p:ph type="title"/>
          </p:nvPr>
        </p:nvSpPr>
        <p:spPr/>
        <p:txBody>
          <a:bodyPr>
            <a:normAutofit fontScale="90000"/>
          </a:bodyPr>
          <a:lstStyle/>
          <a:p>
            <a:r>
              <a:rPr lang="en-US" altLang="zh-CN" smtClean="0"/>
              <a:t>Simultaneous Multithreading (SMT) for OoO Superscalars</a:t>
            </a:r>
            <a:endParaRPr lang="zh-CN" altLang="en-US" smtClean="0"/>
          </a:p>
        </p:txBody>
      </p:sp>
      <p:sp>
        <p:nvSpPr>
          <p:cNvPr id="266246" name="内容占位符 2"/>
          <p:cNvSpPr>
            <a:spLocks noGrp="1"/>
          </p:cNvSpPr>
          <p:nvPr>
            <p:ph idx="1"/>
          </p:nvPr>
        </p:nvSpPr>
        <p:spPr/>
        <p:txBody>
          <a:bodyPr/>
          <a:lstStyle/>
          <a:p>
            <a:r>
              <a:rPr lang="zh-CN" altLang="zh-CN" smtClean="0"/>
              <a:t>“</a:t>
            </a:r>
            <a:r>
              <a:rPr lang="en-US" altLang="zh-CN" smtClean="0"/>
              <a:t>vertical</a:t>
            </a:r>
            <a:r>
              <a:rPr lang="zh-CN" altLang="zh-CN" smtClean="0"/>
              <a:t>”多线程：即某一时段每条流水线上运行一个线程</a:t>
            </a:r>
          </a:p>
          <a:p>
            <a:r>
              <a:rPr lang="en-US" altLang="zh-CN" smtClean="0"/>
              <a:t>SMT </a:t>
            </a:r>
            <a:r>
              <a:rPr lang="zh-CN" altLang="zh-CN" smtClean="0"/>
              <a:t>使用</a:t>
            </a:r>
            <a:r>
              <a:rPr lang="en-US" altLang="zh-CN" smtClean="0"/>
              <a:t>OoOSuperscalar</a:t>
            </a:r>
            <a:r>
              <a:rPr lang="zh-CN" altLang="zh-CN" smtClean="0"/>
              <a:t>细粒度控制技术在相同时钟周期运行多个线程的指令，以更好的利用系统资源</a:t>
            </a:r>
            <a:endParaRPr lang="en-US" altLang="zh-CN" smtClean="0"/>
          </a:p>
          <a:p>
            <a:pPr lvl="1"/>
            <a:r>
              <a:rPr lang="en-US" altLang="zh-CN" smtClean="0"/>
              <a:t>Alpha</a:t>
            </a:r>
            <a:r>
              <a:rPr lang="zh-CN" altLang="en-US" smtClean="0"/>
              <a:t> </a:t>
            </a:r>
            <a:r>
              <a:rPr lang="en-US" altLang="zh-CN" smtClean="0"/>
              <a:t>AXP</a:t>
            </a:r>
            <a:r>
              <a:rPr lang="zh-CN" altLang="en-US" smtClean="0"/>
              <a:t> </a:t>
            </a:r>
            <a:r>
              <a:rPr lang="en-US" altLang="zh-CN" smtClean="0"/>
              <a:t>21464</a:t>
            </a:r>
          </a:p>
          <a:p>
            <a:pPr lvl="1"/>
            <a:r>
              <a:rPr lang="en-US" altLang="zh-CN" smtClean="0"/>
              <a:t>Intel</a:t>
            </a:r>
            <a:r>
              <a:rPr lang="zh-CN" altLang="en-US" smtClean="0"/>
              <a:t> </a:t>
            </a:r>
            <a:r>
              <a:rPr lang="en-US" altLang="zh-CN" smtClean="0"/>
              <a:t>Pentium</a:t>
            </a:r>
            <a:r>
              <a:rPr lang="zh-CN" altLang="en-US" smtClean="0"/>
              <a:t> </a:t>
            </a:r>
            <a:r>
              <a:rPr lang="en-US" altLang="zh-CN" smtClean="0"/>
              <a:t>4</a:t>
            </a:r>
            <a:r>
              <a:rPr lang="zh-CN" altLang="en-US" smtClean="0"/>
              <a:t>， </a:t>
            </a:r>
            <a:r>
              <a:rPr lang="en-US" altLang="zh-CN" smtClean="0"/>
              <a:t>Intel</a:t>
            </a:r>
            <a:r>
              <a:rPr lang="zh-CN" altLang="en-US" smtClean="0"/>
              <a:t> </a:t>
            </a:r>
            <a:r>
              <a:rPr lang="en-US" altLang="zh-CN" smtClean="0"/>
              <a:t>Nehalem</a:t>
            </a:r>
            <a:r>
              <a:rPr lang="zh-CN" altLang="en-US" smtClean="0"/>
              <a:t> </a:t>
            </a:r>
            <a:r>
              <a:rPr lang="en-US" altLang="zh-CN" smtClean="0"/>
              <a:t>i7</a:t>
            </a:r>
          </a:p>
          <a:p>
            <a:pPr lvl="1"/>
            <a:r>
              <a:rPr lang="en-US" altLang="zh-CN" smtClean="0"/>
              <a:t>IBM</a:t>
            </a:r>
            <a:r>
              <a:rPr lang="zh-CN" altLang="en-US" smtClean="0"/>
              <a:t> </a:t>
            </a:r>
            <a:r>
              <a:rPr lang="en-US" altLang="zh-CN" smtClean="0"/>
              <a:t>Power5</a:t>
            </a:r>
            <a:endParaRPr lang="zh-CN" altLang="zh-CN" smtClean="0"/>
          </a:p>
          <a:p>
            <a:endParaRPr lang="zh-CN" altLang="en-US" smtClean="0"/>
          </a:p>
        </p:txBody>
      </p:sp>
    </p:spTree>
    <p:extLst>
      <p:ext uri="{BB962C8B-B14F-4D97-AF65-F5344CB8AC3E}">
        <p14:creationId xmlns:p14="http://schemas.microsoft.com/office/powerpoint/2010/main" val="24976489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9C41844-351D-47EE-BB80-3022BE290D8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829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829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273732-35A9-4C1A-B7DC-98F2863237F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271</a:t>
            </a:fld>
            <a:endParaRPr lang="zh-CN" altLang="zh-CN" sz="1200">
              <a:solidFill>
                <a:srgbClr val="898989"/>
              </a:solidFill>
            </a:endParaRPr>
          </a:p>
        </p:txBody>
      </p:sp>
      <p:sp>
        <p:nvSpPr>
          <p:cNvPr id="268293" name="标题 1"/>
          <p:cNvSpPr>
            <a:spLocks noGrp="1"/>
          </p:cNvSpPr>
          <p:nvPr>
            <p:ph type="title"/>
          </p:nvPr>
        </p:nvSpPr>
        <p:spPr>
          <a:xfrm>
            <a:off x="1371728" y="243683"/>
            <a:ext cx="7654705" cy="784617"/>
          </a:xfrm>
        </p:spPr>
        <p:txBody>
          <a:bodyPr>
            <a:noAutofit/>
          </a:bodyPr>
          <a:lstStyle/>
          <a:p>
            <a:r>
              <a:rPr lang="en-US" altLang="zh-CN" sz="2000" dirty="0" smtClean="0"/>
              <a:t>O-o-O Simultaneous Multithreading</a:t>
            </a:r>
            <a:br>
              <a:rPr lang="en-US" altLang="zh-CN" sz="2000" dirty="0" smtClean="0"/>
            </a:br>
            <a:r>
              <a:rPr lang="en-US" altLang="zh-CN" sz="2000" dirty="0" smtClean="0"/>
              <a:t>[</a:t>
            </a:r>
            <a:r>
              <a:rPr lang="en-US" altLang="zh-CN" sz="2000" dirty="0" err="1" smtClean="0"/>
              <a:t>Tullsen</a:t>
            </a:r>
            <a:r>
              <a:rPr lang="en-US" altLang="zh-CN" sz="2000" dirty="0" smtClean="0"/>
              <a:t>, Eggers, </a:t>
            </a:r>
            <a:r>
              <a:rPr lang="en-US" altLang="zh-CN" sz="2000" dirty="0" err="1" smtClean="0"/>
              <a:t>Emer</a:t>
            </a:r>
            <a:r>
              <a:rPr lang="en-US" altLang="zh-CN" sz="2000" dirty="0" smtClean="0"/>
              <a:t>, Levy, </a:t>
            </a:r>
            <a:r>
              <a:rPr lang="en-US" altLang="zh-CN" sz="2000" dirty="0" err="1" smtClean="0"/>
              <a:t>Stamm</a:t>
            </a:r>
            <a:r>
              <a:rPr lang="en-US" altLang="zh-CN" sz="2000" dirty="0" smtClean="0"/>
              <a:t>, Lo, DEC/UW, 1996]</a:t>
            </a:r>
            <a:br>
              <a:rPr lang="en-US" altLang="zh-CN" sz="2000" dirty="0" smtClean="0"/>
            </a:br>
            <a:endParaRPr lang="zh-CN" altLang="en-US" sz="2000" dirty="0" smtClean="0"/>
          </a:p>
        </p:txBody>
      </p:sp>
      <p:sp>
        <p:nvSpPr>
          <p:cNvPr id="268294" name="内容占位符 2"/>
          <p:cNvSpPr>
            <a:spLocks noGrp="1"/>
          </p:cNvSpPr>
          <p:nvPr>
            <p:ph idx="1"/>
          </p:nvPr>
        </p:nvSpPr>
        <p:spPr/>
        <p:txBody>
          <a:bodyPr/>
          <a:lstStyle/>
          <a:p>
            <a:r>
              <a:rPr lang="zh-CN" altLang="zh-CN" smtClean="0"/>
              <a:t>增加多上下文切换以及取指引擎可以从多个线程取指令，并可同时发射</a:t>
            </a:r>
          </a:p>
          <a:p>
            <a:r>
              <a:rPr lang="zh-CN" altLang="zh-CN" smtClean="0"/>
              <a:t>使用</a:t>
            </a:r>
            <a:r>
              <a:rPr lang="en-US" altLang="zh-CN" smtClean="0"/>
              <a:t>OoO</a:t>
            </a:r>
            <a:r>
              <a:rPr lang="zh-CN" altLang="en-US" smtClean="0"/>
              <a:t>（</a:t>
            </a:r>
            <a:r>
              <a:rPr lang="en-US" altLang="zh-CN" smtClean="0"/>
              <a:t>Out-of-Order) superscalar</a:t>
            </a:r>
            <a:r>
              <a:rPr lang="zh-CN" altLang="zh-CN" smtClean="0"/>
              <a:t>处理器的发射宽度，从发射队列中选择指令发射，这些指令可来源于多个线程</a:t>
            </a:r>
          </a:p>
          <a:p>
            <a:r>
              <a:rPr lang="en-US" altLang="zh-CN" smtClean="0"/>
              <a:t>OoO </a:t>
            </a:r>
            <a:r>
              <a:rPr lang="zh-CN" altLang="zh-CN" smtClean="0"/>
              <a:t>指令窗口已经具备从多个线程调度指令的绝大多数电路</a:t>
            </a:r>
          </a:p>
          <a:p>
            <a:r>
              <a:rPr lang="zh-CN" altLang="zh-CN" smtClean="0"/>
              <a:t>任何单线程程序可以使用整个系统资源</a:t>
            </a:r>
            <a:endParaRPr lang="zh-CN" altLang="en-US" dirty="0" smtClean="0"/>
          </a:p>
        </p:txBody>
      </p:sp>
    </p:spTree>
    <p:extLst>
      <p:ext uri="{BB962C8B-B14F-4D97-AF65-F5344CB8AC3E}">
        <p14:creationId xmlns:p14="http://schemas.microsoft.com/office/powerpoint/2010/main" val="29314702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2030" y="1631093"/>
            <a:ext cx="9151675" cy="3262184"/>
          </a:xfrm>
          <a:prstGeom prst="rect">
            <a:avLst/>
          </a:prstGeom>
        </p:spPr>
      </p:pic>
    </p:spTree>
    <p:extLst>
      <p:ext uri="{BB962C8B-B14F-4D97-AF65-F5344CB8AC3E}">
        <p14:creationId xmlns:p14="http://schemas.microsoft.com/office/powerpoint/2010/main" val="14509545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0" y="1175781"/>
            <a:ext cx="9146060" cy="3275096"/>
          </a:xfrm>
          <a:prstGeom prst="rect">
            <a:avLst/>
          </a:prstGeom>
        </p:spPr>
      </p:pic>
    </p:spTree>
    <p:extLst>
      <p:ext uri="{BB962C8B-B14F-4D97-AF65-F5344CB8AC3E}">
        <p14:creationId xmlns:p14="http://schemas.microsoft.com/office/powerpoint/2010/main" val="105855169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585788" y="1101725"/>
            <a:ext cx="3922712" cy="1038225"/>
          </a:xfrm>
          <a:prstGeom prst="rect">
            <a:avLst/>
          </a:prstGeom>
          <a:noFill/>
          <a:ln w="9525">
            <a:noFill/>
            <a:round/>
            <a:headEnd/>
            <a:tailEnd/>
          </a:ln>
        </p:spPr>
        <p:txBody>
          <a:bodyPr/>
          <a:lstStyle/>
          <a:p>
            <a:pPr eaLnBrk="1" hangingPunct="1">
              <a:lnSpc>
                <a:spcPct val="80000"/>
              </a:lnSpc>
              <a:spcBef>
                <a:spcPts val="10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a:solidFill>
                  <a:srgbClr val="000000"/>
                </a:solidFill>
              </a:rPr>
              <a:t>For regions with high thread level parallelism (TLP) entire machine width is shared by all threads</a:t>
            </a:r>
          </a:p>
        </p:txBody>
      </p:sp>
      <p:grpSp>
        <p:nvGrpSpPr>
          <p:cNvPr id="269315" name="Group 3"/>
          <p:cNvGrpSpPr>
            <a:grpSpLocks/>
          </p:cNvGrpSpPr>
          <p:nvPr/>
        </p:nvGrpSpPr>
        <p:grpSpPr bwMode="auto">
          <a:xfrm>
            <a:off x="546100" y="2112963"/>
            <a:ext cx="2452688" cy="4076700"/>
            <a:chOff x="344" y="1331"/>
            <a:chExt cx="1545" cy="2568"/>
          </a:xfrm>
        </p:grpSpPr>
        <p:grpSp>
          <p:nvGrpSpPr>
            <p:cNvPr id="269369" name="Group 4"/>
            <p:cNvGrpSpPr>
              <a:grpSpLocks/>
            </p:cNvGrpSpPr>
            <p:nvPr/>
          </p:nvGrpSpPr>
          <p:grpSpPr bwMode="auto">
            <a:xfrm>
              <a:off x="1122" y="1788"/>
              <a:ext cx="767" cy="2111"/>
              <a:chOff x="1122" y="1788"/>
              <a:chExt cx="767" cy="2111"/>
            </a:xfrm>
          </p:grpSpPr>
          <p:sp>
            <p:nvSpPr>
              <p:cNvPr id="269374" name="Rectangle 5"/>
              <p:cNvSpPr>
                <a:spLocks noChangeArrowheads="1"/>
              </p:cNvSpPr>
              <p:nvPr/>
            </p:nvSpPr>
            <p:spPr bwMode="auto">
              <a:xfrm>
                <a:off x="1122"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5" name="Rectangle 6"/>
              <p:cNvSpPr>
                <a:spLocks noChangeArrowheads="1"/>
              </p:cNvSpPr>
              <p:nvPr/>
            </p:nvSpPr>
            <p:spPr bwMode="auto">
              <a:xfrm>
                <a:off x="1314"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6" name="Rectangle 7"/>
              <p:cNvSpPr>
                <a:spLocks noChangeArrowheads="1"/>
              </p:cNvSpPr>
              <p:nvPr/>
            </p:nvSpPr>
            <p:spPr bwMode="auto">
              <a:xfrm>
                <a:off x="1506" y="178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7" name="Rectangle 8"/>
              <p:cNvSpPr>
                <a:spLocks noChangeArrowheads="1"/>
              </p:cNvSpPr>
              <p:nvPr/>
            </p:nvSpPr>
            <p:spPr bwMode="auto">
              <a:xfrm>
                <a:off x="1698" y="178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8" name="Rectangle 9"/>
              <p:cNvSpPr>
                <a:spLocks noChangeArrowheads="1"/>
              </p:cNvSpPr>
              <p:nvPr/>
            </p:nvSpPr>
            <p:spPr bwMode="auto">
              <a:xfrm>
                <a:off x="1122" y="198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79" name="Rectangle 10"/>
              <p:cNvSpPr>
                <a:spLocks noChangeArrowheads="1"/>
              </p:cNvSpPr>
              <p:nvPr/>
            </p:nvSpPr>
            <p:spPr bwMode="auto">
              <a:xfrm>
                <a:off x="1314" y="198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0" name="Rectangle 11"/>
              <p:cNvSpPr>
                <a:spLocks noChangeArrowheads="1"/>
              </p:cNvSpPr>
              <p:nvPr/>
            </p:nvSpPr>
            <p:spPr bwMode="auto">
              <a:xfrm>
                <a:off x="1506" y="1980"/>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1" name="Rectangle 12"/>
              <p:cNvSpPr>
                <a:spLocks noChangeArrowheads="1"/>
              </p:cNvSpPr>
              <p:nvPr/>
            </p:nvSpPr>
            <p:spPr bwMode="auto">
              <a:xfrm>
                <a:off x="1698" y="198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2" name="Rectangle 13"/>
              <p:cNvSpPr>
                <a:spLocks noChangeArrowheads="1"/>
              </p:cNvSpPr>
              <p:nvPr/>
            </p:nvSpPr>
            <p:spPr bwMode="auto">
              <a:xfrm>
                <a:off x="1122" y="217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3" name="Rectangle 14"/>
              <p:cNvSpPr>
                <a:spLocks noChangeArrowheads="1"/>
              </p:cNvSpPr>
              <p:nvPr/>
            </p:nvSpPr>
            <p:spPr bwMode="auto">
              <a:xfrm>
                <a:off x="1314" y="217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4" name="Rectangle 15"/>
              <p:cNvSpPr>
                <a:spLocks noChangeArrowheads="1"/>
              </p:cNvSpPr>
              <p:nvPr/>
            </p:nvSpPr>
            <p:spPr bwMode="auto">
              <a:xfrm>
                <a:off x="1506" y="217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5" name="Rectangle 16"/>
              <p:cNvSpPr>
                <a:spLocks noChangeArrowheads="1"/>
              </p:cNvSpPr>
              <p:nvPr/>
            </p:nvSpPr>
            <p:spPr bwMode="auto">
              <a:xfrm>
                <a:off x="1698" y="217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6" name="Rectangle 17"/>
              <p:cNvSpPr>
                <a:spLocks noChangeArrowheads="1"/>
              </p:cNvSpPr>
              <p:nvPr/>
            </p:nvSpPr>
            <p:spPr bwMode="auto">
              <a:xfrm>
                <a:off x="1122"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7" name="Rectangle 18"/>
              <p:cNvSpPr>
                <a:spLocks noChangeArrowheads="1"/>
              </p:cNvSpPr>
              <p:nvPr/>
            </p:nvSpPr>
            <p:spPr bwMode="auto">
              <a:xfrm>
                <a:off x="1314"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8" name="Rectangle 19"/>
              <p:cNvSpPr>
                <a:spLocks noChangeArrowheads="1"/>
              </p:cNvSpPr>
              <p:nvPr/>
            </p:nvSpPr>
            <p:spPr bwMode="auto">
              <a:xfrm>
                <a:off x="1506" y="2364"/>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89" name="Rectangle 20"/>
              <p:cNvSpPr>
                <a:spLocks noChangeArrowheads="1"/>
              </p:cNvSpPr>
              <p:nvPr/>
            </p:nvSpPr>
            <p:spPr bwMode="auto">
              <a:xfrm>
                <a:off x="1698" y="2364"/>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0" name="Rectangle 21"/>
              <p:cNvSpPr>
                <a:spLocks noChangeArrowheads="1"/>
              </p:cNvSpPr>
              <p:nvPr/>
            </p:nvSpPr>
            <p:spPr bwMode="auto">
              <a:xfrm>
                <a:off x="1122" y="2556"/>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1" name="Rectangle 22"/>
              <p:cNvSpPr>
                <a:spLocks noChangeArrowheads="1"/>
              </p:cNvSpPr>
              <p:nvPr/>
            </p:nvSpPr>
            <p:spPr bwMode="auto">
              <a:xfrm>
                <a:off x="1314" y="255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2" name="Rectangle 23"/>
              <p:cNvSpPr>
                <a:spLocks noChangeArrowheads="1"/>
              </p:cNvSpPr>
              <p:nvPr/>
            </p:nvSpPr>
            <p:spPr bwMode="auto">
              <a:xfrm>
                <a:off x="1506" y="255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3" name="Rectangle 24"/>
              <p:cNvSpPr>
                <a:spLocks noChangeArrowheads="1"/>
              </p:cNvSpPr>
              <p:nvPr/>
            </p:nvSpPr>
            <p:spPr bwMode="auto">
              <a:xfrm>
                <a:off x="1698" y="2556"/>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4" name="Rectangle 25"/>
              <p:cNvSpPr>
                <a:spLocks noChangeArrowheads="1"/>
              </p:cNvSpPr>
              <p:nvPr/>
            </p:nvSpPr>
            <p:spPr bwMode="auto">
              <a:xfrm>
                <a:off x="1122" y="27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5" name="Rectangle 26"/>
              <p:cNvSpPr>
                <a:spLocks noChangeArrowheads="1"/>
              </p:cNvSpPr>
              <p:nvPr/>
            </p:nvSpPr>
            <p:spPr bwMode="auto">
              <a:xfrm>
                <a:off x="1314" y="274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6" name="Rectangle 27"/>
              <p:cNvSpPr>
                <a:spLocks noChangeArrowheads="1"/>
              </p:cNvSpPr>
              <p:nvPr/>
            </p:nvSpPr>
            <p:spPr bwMode="auto">
              <a:xfrm>
                <a:off x="1506" y="2748"/>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7" name="Rectangle 28"/>
              <p:cNvSpPr>
                <a:spLocks noChangeArrowheads="1"/>
              </p:cNvSpPr>
              <p:nvPr/>
            </p:nvSpPr>
            <p:spPr bwMode="auto">
              <a:xfrm>
                <a:off x="1698" y="274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8" name="Rectangle 29"/>
              <p:cNvSpPr>
                <a:spLocks noChangeArrowheads="1"/>
              </p:cNvSpPr>
              <p:nvPr/>
            </p:nvSpPr>
            <p:spPr bwMode="auto">
              <a:xfrm>
                <a:off x="1122" y="294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99" name="Rectangle 30"/>
              <p:cNvSpPr>
                <a:spLocks noChangeArrowheads="1"/>
              </p:cNvSpPr>
              <p:nvPr/>
            </p:nvSpPr>
            <p:spPr bwMode="auto">
              <a:xfrm>
                <a:off x="1314" y="2940"/>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0" name="Rectangle 31"/>
              <p:cNvSpPr>
                <a:spLocks noChangeArrowheads="1"/>
              </p:cNvSpPr>
              <p:nvPr/>
            </p:nvSpPr>
            <p:spPr bwMode="auto">
              <a:xfrm>
                <a:off x="1506" y="2940"/>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1" name="Rectangle 32"/>
              <p:cNvSpPr>
                <a:spLocks noChangeArrowheads="1"/>
              </p:cNvSpPr>
              <p:nvPr/>
            </p:nvSpPr>
            <p:spPr bwMode="auto">
              <a:xfrm>
                <a:off x="1698" y="2940"/>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2" name="Rectangle 33"/>
              <p:cNvSpPr>
                <a:spLocks noChangeArrowheads="1"/>
              </p:cNvSpPr>
              <p:nvPr/>
            </p:nvSpPr>
            <p:spPr bwMode="auto">
              <a:xfrm>
                <a:off x="1122" y="3132"/>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3" name="Rectangle 34"/>
              <p:cNvSpPr>
                <a:spLocks noChangeArrowheads="1"/>
              </p:cNvSpPr>
              <p:nvPr/>
            </p:nvSpPr>
            <p:spPr bwMode="auto">
              <a:xfrm>
                <a:off x="1314" y="3132"/>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4" name="Rectangle 35"/>
              <p:cNvSpPr>
                <a:spLocks noChangeArrowheads="1"/>
              </p:cNvSpPr>
              <p:nvPr/>
            </p:nvSpPr>
            <p:spPr bwMode="auto">
              <a:xfrm>
                <a:off x="1506" y="3132"/>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5" name="Rectangle 36"/>
              <p:cNvSpPr>
                <a:spLocks noChangeArrowheads="1"/>
              </p:cNvSpPr>
              <p:nvPr/>
            </p:nvSpPr>
            <p:spPr bwMode="auto">
              <a:xfrm>
                <a:off x="1698" y="3132"/>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6" name="Rectangle 37"/>
              <p:cNvSpPr>
                <a:spLocks noChangeArrowheads="1"/>
              </p:cNvSpPr>
              <p:nvPr/>
            </p:nvSpPr>
            <p:spPr bwMode="auto">
              <a:xfrm>
                <a:off x="1122" y="332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7" name="Rectangle 38"/>
              <p:cNvSpPr>
                <a:spLocks noChangeArrowheads="1"/>
              </p:cNvSpPr>
              <p:nvPr/>
            </p:nvSpPr>
            <p:spPr bwMode="auto">
              <a:xfrm>
                <a:off x="1314" y="3324"/>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8" name="Rectangle 39"/>
              <p:cNvSpPr>
                <a:spLocks noChangeArrowheads="1"/>
              </p:cNvSpPr>
              <p:nvPr/>
            </p:nvSpPr>
            <p:spPr bwMode="auto">
              <a:xfrm>
                <a:off x="1506" y="332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09" name="Rectangle 40"/>
              <p:cNvSpPr>
                <a:spLocks noChangeArrowheads="1"/>
              </p:cNvSpPr>
              <p:nvPr/>
            </p:nvSpPr>
            <p:spPr bwMode="auto">
              <a:xfrm>
                <a:off x="1698" y="3324"/>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0" name="Rectangle 41"/>
              <p:cNvSpPr>
                <a:spLocks noChangeArrowheads="1"/>
              </p:cNvSpPr>
              <p:nvPr/>
            </p:nvSpPr>
            <p:spPr bwMode="auto">
              <a:xfrm>
                <a:off x="1122"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1" name="Rectangle 42"/>
              <p:cNvSpPr>
                <a:spLocks noChangeArrowheads="1"/>
              </p:cNvSpPr>
              <p:nvPr/>
            </p:nvSpPr>
            <p:spPr bwMode="auto">
              <a:xfrm>
                <a:off x="1314"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2" name="Rectangle 43"/>
              <p:cNvSpPr>
                <a:spLocks noChangeArrowheads="1"/>
              </p:cNvSpPr>
              <p:nvPr/>
            </p:nvSpPr>
            <p:spPr bwMode="auto">
              <a:xfrm>
                <a:off x="1506"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3" name="Rectangle 44"/>
              <p:cNvSpPr>
                <a:spLocks noChangeArrowheads="1"/>
              </p:cNvSpPr>
              <p:nvPr/>
            </p:nvSpPr>
            <p:spPr bwMode="auto">
              <a:xfrm>
                <a:off x="1698" y="3516"/>
                <a:ext cx="191" cy="191"/>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4" name="Rectangle 45"/>
              <p:cNvSpPr>
                <a:spLocks noChangeArrowheads="1"/>
              </p:cNvSpPr>
              <p:nvPr/>
            </p:nvSpPr>
            <p:spPr bwMode="auto">
              <a:xfrm>
                <a:off x="1122" y="3708"/>
                <a:ext cx="191" cy="191"/>
              </a:xfrm>
              <a:prstGeom prst="rect">
                <a:avLst/>
              </a:prstGeom>
              <a:blipFill dpi="0" rotWithShape="0">
                <a:blip r:embed="rId4"/>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5" name="Rectangle 46"/>
              <p:cNvSpPr>
                <a:spLocks noChangeArrowheads="1"/>
              </p:cNvSpPr>
              <p:nvPr/>
            </p:nvSpPr>
            <p:spPr bwMode="auto">
              <a:xfrm>
                <a:off x="1314" y="3708"/>
                <a:ext cx="191" cy="191"/>
              </a:xfrm>
              <a:prstGeom prst="rect">
                <a:avLst/>
              </a:prstGeom>
              <a:solidFill>
                <a:srgbClr val="9999FF"/>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6" name="Rectangle 47"/>
              <p:cNvSpPr>
                <a:spLocks noChangeArrowheads="1"/>
              </p:cNvSpPr>
              <p:nvPr/>
            </p:nvSpPr>
            <p:spPr bwMode="auto">
              <a:xfrm>
                <a:off x="1506" y="370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417" name="Rectangle 48"/>
              <p:cNvSpPr>
                <a:spLocks noChangeArrowheads="1"/>
              </p:cNvSpPr>
              <p:nvPr/>
            </p:nvSpPr>
            <p:spPr bwMode="auto">
              <a:xfrm>
                <a:off x="1698" y="3708"/>
                <a:ext cx="191" cy="191"/>
              </a:xfrm>
              <a:prstGeom prst="rect">
                <a:avLst/>
              </a:prstGeom>
              <a:blipFill dpi="0" rotWithShape="0">
                <a:blip r:embed="rId5"/>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sp>
          <p:nvSpPr>
            <p:cNvPr id="269370" name="Line 49"/>
            <p:cNvSpPr>
              <a:spLocks noChangeShapeType="1"/>
            </p:cNvSpPr>
            <p:nvPr/>
          </p:nvSpPr>
          <p:spPr bwMode="auto">
            <a:xfrm>
              <a:off x="1122" y="1596"/>
              <a:ext cx="767" cy="0"/>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9371" name="Text Box 50"/>
            <p:cNvSpPr txBox="1">
              <a:spLocks noChangeArrowheads="1"/>
            </p:cNvSpPr>
            <p:nvPr/>
          </p:nvSpPr>
          <p:spPr bwMode="auto">
            <a:xfrm>
              <a:off x="1064" y="1331"/>
              <a:ext cx="789"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9372" name="Line 51"/>
            <p:cNvSpPr>
              <a:spLocks noChangeShapeType="1"/>
            </p:cNvSpPr>
            <p:nvPr/>
          </p:nvSpPr>
          <p:spPr bwMode="auto">
            <a:xfrm>
              <a:off x="834" y="2364"/>
              <a:ext cx="0" cy="911"/>
            </a:xfrm>
            <a:prstGeom prst="line">
              <a:avLst/>
            </a:prstGeom>
            <a:noFill/>
            <a:ln w="25560" cap="sq">
              <a:solidFill>
                <a:srgbClr val="000000"/>
              </a:solidFill>
              <a:miter lim="800000"/>
              <a:headEnd/>
              <a:tailEnd type="triangle" w="med" len="med"/>
            </a:ln>
          </p:spPr>
          <p:txBody>
            <a:bodyPr/>
            <a:lstStyle/>
            <a:p>
              <a:endParaRPr lang="zh-CN" altLang="en-US"/>
            </a:p>
          </p:txBody>
        </p:sp>
        <p:sp>
          <p:nvSpPr>
            <p:cNvPr id="269373" name="Text Box 52"/>
            <p:cNvSpPr txBox="1">
              <a:spLocks noChangeArrowheads="1"/>
            </p:cNvSpPr>
            <p:nvPr/>
          </p:nvSpPr>
          <p:spPr bwMode="auto">
            <a:xfrm>
              <a:off x="344" y="2723"/>
              <a:ext cx="407" cy="231"/>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grpSp>
      <p:sp>
        <p:nvSpPr>
          <p:cNvPr id="269316" name="Text Box 53"/>
          <p:cNvSpPr txBox="1">
            <a:spLocks noChangeArrowheads="1"/>
          </p:cNvSpPr>
          <p:nvPr/>
        </p:nvSpPr>
        <p:spPr bwMode="auto">
          <a:xfrm>
            <a:off x="5775325" y="2112963"/>
            <a:ext cx="1254125"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Issue width</a:t>
            </a:r>
          </a:p>
        </p:txBody>
      </p:sp>
      <p:sp>
        <p:nvSpPr>
          <p:cNvPr id="269317" name="Rectangle 54"/>
          <p:cNvSpPr>
            <a:spLocks noChangeArrowheads="1"/>
          </p:cNvSpPr>
          <p:nvPr/>
        </p:nvSpPr>
        <p:spPr bwMode="auto">
          <a:xfrm>
            <a:off x="58674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18" name="Rectangle 55"/>
          <p:cNvSpPr>
            <a:spLocks noChangeArrowheads="1"/>
          </p:cNvSpPr>
          <p:nvPr/>
        </p:nvSpPr>
        <p:spPr bwMode="auto">
          <a:xfrm>
            <a:off x="61722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19" name="Rectangle 56"/>
          <p:cNvSpPr>
            <a:spLocks noChangeArrowheads="1"/>
          </p:cNvSpPr>
          <p:nvPr/>
        </p:nvSpPr>
        <p:spPr bwMode="auto">
          <a:xfrm>
            <a:off x="64770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0" name="Rectangle 57"/>
          <p:cNvSpPr>
            <a:spLocks noChangeArrowheads="1"/>
          </p:cNvSpPr>
          <p:nvPr/>
        </p:nvSpPr>
        <p:spPr bwMode="auto">
          <a:xfrm>
            <a:off x="6781800" y="2838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1" name="Rectangle 58"/>
          <p:cNvSpPr>
            <a:spLocks noChangeArrowheads="1"/>
          </p:cNvSpPr>
          <p:nvPr/>
        </p:nvSpPr>
        <p:spPr bwMode="auto">
          <a:xfrm>
            <a:off x="5867400" y="3143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2" name="Rectangle 59"/>
          <p:cNvSpPr>
            <a:spLocks noChangeArrowheads="1"/>
          </p:cNvSpPr>
          <p:nvPr/>
        </p:nvSpPr>
        <p:spPr bwMode="auto">
          <a:xfrm>
            <a:off x="6172200" y="31432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3" name="Rectangle 60"/>
          <p:cNvSpPr>
            <a:spLocks noChangeArrowheads="1"/>
          </p:cNvSpPr>
          <p:nvPr/>
        </p:nvSpPr>
        <p:spPr bwMode="auto">
          <a:xfrm>
            <a:off x="6477000" y="31432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4" name="Rectangle 61"/>
          <p:cNvSpPr>
            <a:spLocks noChangeArrowheads="1"/>
          </p:cNvSpPr>
          <p:nvPr/>
        </p:nvSpPr>
        <p:spPr bwMode="auto">
          <a:xfrm>
            <a:off x="6781800" y="3143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5" name="Rectangle 62"/>
          <p:cNvSpPr>
            <a:spLocks noChangeArrowheads="1"/>
          </p:cNvSpPr>
          <p:nvPr/>
        </p:nvSpPr>
        <p:spPr bwMode="auto">
          <a:xfrm>
            <a:off x="58674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6" name="Rectangle 63"/>
          <p:cNvSpPr>
            <a:spLocks noChangeArrowheads="1"/>
          </p:cNvSpPr>
          <p:nvPr/>
        </p:nvSpPr>
        <p:spPr bwMode="auto">
          <a:xfrm>
            <a:off x="61722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7" name="Rectangle 64"/>
          <p:cNvSpPr>
            <a:spLocks noChangeArrowheads="1"/>
          </p:cNvSpPr>
          <p:nvPr/>
        </p:nvSpPr>
        <p:spPr bwMode="auto">
          <a:xfrm>
            <a:off x="64770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8" name="Rectangle 65"/>
          <p:cNvSpPr>
            <a:spLocks noChangeArrowheads="1"/>
          </p:cNvSpPr>
          <p:nvPr/>
        </p:nvSpPr>
        <p:spPr bwMode="auto">
          <a:xfrm>
            <a:off x="6781800" y="3448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29" name="Rectangle 66"/>
          <p:cNvSpPr>
            <a:spLocks noChangeArrowheads="1"/>
          </p:cNvSpPr>
          <p:nvPr/>
        </p:nvSpPr>
        <p:spPr bwMode="auto">
          <a:xfrm>
            <a:off x="58674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0" name="Rectangle 67"/>
          <p:cNvSpPr>
            <a:spLocks noChangeArrowheads="1"/>
          </p:cNvSpPr>
          <p:nvPr/>
        </p:nvSpPr>
        <p:spPr bwMode="auto">
          <a:xfrm>
            <a:off x="61722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1" name="Rectangle 68"/>
          <p:cNvSpPr>
            <a:spLocks noChangeArrowheads="1"/>
          </p:cNvSpPr>
          <p:nvPr/>
        </p:nvSpPr>
        <p:spPr bwMode="auto">
          <a:xfrm>
            <a:off x="64770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2" name="Rectangle 69"/>
          <p:cNvSpPr>
            <a:spLocks noChangeArrowheads="1"/>
          </p:cNvSpPr>
          <p:nvPr/>
        </p:nvSpPr>
        <p:spPr bwMode="auto">
          <a:xfrm>
            <a:off x="6781800" y="3752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3" name="Rectangle 70"/>
          <p:cNvSpPr>
            <a:spLocks noChangeArrowheads="1"/>
          </p:cNvSpPr>
          <p:nvPr/>
        </p:nvSpPr>
        <p:spPr bwMode="auto">
          <a:xfrm>
            <a:off x="5867400" y="40576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4" name="Rectangle 71"/>
          <p:cNvSpPr>
            <a:spLocks noChangeArrowheads="1"/>
          </p:cNvSpPr>
          <p:nvPr/>
        </p:nvSpPr>
        <p:spPr bwMode="auto">
          <a:xfrm>
            <a:off x="6172200" y="4057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5" name="Rectangle 72"/>
          <p:cNvSpPr>
            <a:spLocks noChangeArrowheads="1"/>
          </p:cNvSpPr>
          <p:nvPr/>
        </p:nvSpPr>
        <p:spPr bwMode="auto">
          <a:xfrm>
            <a:off x="6477000" y="4057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6" name="Rectangle 73"/>
          <p:cNvSpPr>
            <a:spLocks noChangeArrowheads="1"/>
          </p:cNvSpPr>
          <p:nvPr/>
        </p:nvSpPr>
        <p:spPr bwMode="auto">
          <a:xfrm>
            <a:off x="6781800" y="40576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7" name="Rectangle 74"/>
          <p:cNvSpPr>
            <a:spLocks noChangeArrowheads="1"/>
          </p:cNvSpPr>
          <p:nvPr/>
        </p:nvSpPr>
        <p:spPr bwMode="auto">
          <a:xfrm>
            <a:off x="5867400" y="4362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8" name="Rectangle 75"/>
          <p:cNvSpPr>
            <a:spLocks noChangeArrowheads="1"/>
          </p:cNvSpPr>
          <p:nvPr/>
        </p:nvSpPr>
        <p:spPr bwMode="auto">
          <a:xfrm>
            <a:off x="61722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39" name="Rectangle 76"/>
          <p:cNvSpPr>
            <a:spLocks noChangeArrowheads="1"/>
          </p:cNvSpPr>
          <p:nvPr/>
        </p:nvSpPr>
        <p:spPr bwMode="auto">
          <a:xfrm>
            <a:off x="64770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0" name="Rectangle 77"/>
          <p:cNvSpPr>
            <a:spLocks noChangeArrowheads="1"/>
          </p:cNvSpPr>
          <p:nvPr/>
        </p:nvSpPr>
        <p:spPr bwMode="auto">
          <a:xfrm>
            <a:off x="6781800" y="43624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1" name="Rectangle 78"/>
          <p:cNvSpPr>
            <a:spLocks noChangeArrowheads="1"/>
          </p:cNvSpPr>
          <p:nvPr/>
        </p:nvSpPr>
        <p:spPr bwMode="auto">
          <a:xfrm>
            <a:off x="58674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2" name="Rectangle 79"/>
          <p:cNvSpPr>
            <a:spLocks noChangeArrowheads="1"/>
          </p:cNvSpPr>
          <p:nvPr/>
        </p:nvSpPr>
        <p:spPr bwMode="auto">
          <a:xfrm>
            <a:off x="61722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3" name="Rectangle 80"/>
          <p:cNvSpPr>
            <a:spLocks noChangeArrowheads="1"/>
          </p:cNvSpPr>
          <p:nvPr/>
        </p:nvSpPr>
        <p:spPr bwMode="auto">
          <a:xfrm>
            <a:off x="64770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4" name="Rectangle 81"/>
          <p:cNvSpPr>
            <a:spLocks noChangeArrowheads="1"/>
          </p:cNvSpPr>
          <p:nvPr/>
        </p:nvSpPr>
        <p:spPr bwMode="auto">
          <a:xfrm>
            <a:off x="6781800" y="46672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5" name="Rectangle 82"/>
          <p:cNvSpPr>
            <a:spLocks noChangeArrowheads="1"/>
          </p:cNvSpPr>
          <p:nvPr/>
        </p:nvSpPr>
        <p:spPr bwMode="auto">
          <a:xfrm>
            <a:off x="5867400" y="4972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6" name="Rectangle 83"/>
          <p:cNvSpPr>
            <a:spLocks noChangeArrowheads="1"/>
          </p:cNvSpPr>
          <p:nvPr/>
        </p:nvSpPr>
        <p:spPr bwMode="auto">
          <a:xfrm>
            <a:off x="6172200" y="49720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7" name="Rectangle 84"/>
          <p:cNvSpPr>
            <a:spLocks noChangeArrowheads="1"/>
          </p:cNvSpPr>
          <p:nvPr/>
        </p:nvSpPr>
        <p:spPr bwMode="auto">
          <a:xfrm>
            <a:off x="6477000" y="49720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8" name="Rectangle 85"/>
          <p:cNvSpPr>
            <a:spLocks noChangeArrowheads="1"/>
          </p:cNvSpPr>
          <p:nvPr/>
        </p:nvSpPr>
        <p:spPr bwMode="auto">
          <a:xfrm>
            <a:off x="6781800" y="49720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49" name="Rectangle 86"/>
          <p:cNvSpPr>
            <a:spLocks noChangeArrowheads="1"/>
          </p:cNvSpPr>
          <p:nvPr/>
        </p:nvSpPr>
        <p:spPr bwMode="auto">
          <a:xfrm>
            <a:off x="5867400" y="52768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0" name="Rectangle 87"/>
          <p:cNvSpPr>
            <a:spLocks noChangeArrowheads="1"/>
          </p:cNvSpPr>
          <p:nvPr/>
        </p:nvSpPr>
        <p:spPr bwMode="auto">
          <a:xfrm>
            <a:off x="6172200" y="52768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1" name="Rectangle 88"/>
          <p:cNvSpPr>
            <a:spLocks noChangeArrowheads="1"/>
          </p:cNvSpPr>
          <p:nvPr/>
        </p:nvSpPr>
        <p:spPr bwMode="auto">
          <a:xfrm>
            <a:off x="6477000" y="5276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2" name="Rectangle 89"/>
          <p:cNvSpPr>
            <a:spLocks noChangeArrowheads="1"/>
          </p:cNvSpPr>
          <p:nvPr/>
        </p:nvSpPr>
        <p:spPr bwMode="auto">
          <a:xfrm>
            <a:off x="6781800" y="52768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3" name="Rectangle 90"/>
          <p:cNvSpPr>
            <a:spLocks noChangeArrowheads="1"/>
          </p:cNvSpPr>
          <p:nvPr/>
        </p:nvSpPr>
        <p:spPr bwMode="auto">
          <a:xfrm>
            <a:off x="58674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4" name="Rectangle 91"/>
          <p:cNvSpPr>
            <a:spLocks noChangeArrowheads="1"/>
          </p:cNvSpPr>
          <p:nvPr/>
        </p:nvSpPr>
        <p:spPr bwMode="auto">
          <a:xfrm>
            <a:off x="61722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5" name="Rectangle 92"/>
          <p:cNvSpPr>
            <a:spLocks noChangeArrowheads="1"/>
          </p:cNvSpPr>
          <p:nvPr/>
        </p:nvSpPr>
        <p:spPr bwMode="auto">
          <a:xfrm>
            <a:off x="64770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6" name="Rectangle 93"/>
          <p:cNvSpPr>
            <a:spLocks noChangeArrowheads="1"/>
          </p:cNvSpPr>
          <p:nvPr/>
        </p:nvSpPr>
        <p:spPr bwMode="auto">
          <a:xfrm>
            <a:off x="6781800" y="5581650"/>
            <a:ext cx="304800" cy="304800"/>
          </a:xfrm>
          <a:prstGeom prst="rect">
            <a:avLst/>
          </a:prstGeom>
          <a:blipFill dpi="0" rotWithShape="0">
            <a:blip r:embed="rId3"/>
            <a:srcRect/>
            <a:tile tx="0" ty="0" sx="100000" sy="100000" flip="none" algn="tl"/>
          </a:blip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7" name="Rectangle 94"/>
          <p:cNvSpPr>
            <a:spLocks noChangeArrowheads="1"/>
          </p:cNvSpPr>
          <p:nvPr/>
        </p:nvSpPr>
        <p:spPr bwMode="auto">
          <a:xfrm>
            <a:off x="58674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8" name="Rectangle 95"/>
          <p:cNvSpPr>
            <a:spLocks noChangeArrowheads="1"/>
          </p:cNvSpPr>
          <p:nvPr/>
        </p:nvSpPr>
        <p:spPr bwMode="auto">
          <a:xfrm>
            <a:off x="61722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59" name="Rectangle 96"/>
          <p:cNvSpPr>
            <a:spLocks noChangeArrowheads="1"/>
          </p:cNvSpPr>
          <p:nvPr/>
        </p:nvSpPr>
        <p:spPr bwMode="auto">
          <a:xfrm>
            <a:off x="64770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60" name="Rectangle 97"/>
          <p:cNvSpPr>
            <a:spLocks noChangeArrowheads="1"/>
          </p:cNvSpPr>
          <p:nvPr/>
        </p:nvSpPr>
        <p:spPr bwMode="auto">
          <a:xfrm>
            <a:off x="6781800" y="5886450"/>
            <a:ext cx="304800" cy="304800"/>
          </a:xfrm>
          <a:prstGeom prst="rect">
            <a:avLst/>
          </a:prstGeom>
          <a:solidFill>
            <a:srgbClr val="954F72"/>
          </a:solidFill>
          <a:ln w="255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69361" name="Line 98"/>
          <p:cNvSpPr>
            <a:spLocks noChangeShapeType="1"/>
          </p:cNvSpPr>
          <p:nvPr/>
        </p:nvSpPr>
        <p:spPr bwMode="auto">
          <a:xfrm>
            <a:off x="5867400" y="2533650"/>
            <a:ext cx="1219200" cy="1588"/>
          </a:xfrm>
          <a:prstGeom prst="line">
            <a:avLst/>
          </a:prstGeom>
          <a:noFill/>
          <a:ln w="25560" cap="sq">
            <a:solidFill>
              <a:srgbClr val="000000"/>
            </a:solidFill>
            <a:miter lim="800000"/>
            <a:headEnd type="triangle" w="med" len="med"/>
            <a:tailEnd type="triangle" w="med" len="med"/>
          </a:ln>
        </p:spPr>
        <p:txBody>
          <a:bodyPr/>
          <a:lstStyle/>
          <a:p>
            <a:endParaRPr lang="zh-CN" altLang="en-US"/>
          </a:p>
        </p:txBody>
      </p:sp>
      <p:sp>
        <p:nvSpPr>
          <p:cNvPr id="269362" name="Line 99"/>
          <p:cNvSpPr>
            <a:spLocks noChangeShapeType="1"/>
          </p:cNvSpPr>
          <p:nvPr/>
        </p:nvSpPr>
        <p:spPr bwMode="auto">
          <a:xfrm>
            <a:off x="5410200" y="3752850"/>
            <a:ext cx="1588" cy="1447800"/>
          </a:xfrm>
          <a:prstGeom prst="line">
            <a:avLst/>
          </a:prstGeom>
          <a:noFill/>
          <a:ln w="25560" cap="sq">
            <a:solidFill>
              <a:srgbClr val="000000"/>
            </a:solidFill>
            <a:miter lim="800000"/>
            <a:headEnd/>
            <a:tailEnd type="triangle" w="med" len="med"/>
          </a:ln>
        </p:spPr>
        <p:txBody>
          <a:bodyPr/>
          <a:lstStyle/>
          <a:p>
            <a:endParaRPr lang="zh-CN" altLang="en-US"/>
          </a:p>
        </p:txBody>
      </p:sp>
      <p:sp>
        <p:nvSpPr>
          <p:cNvPr id="269363" name="Text Box 100"/>
          <p:cNvSpPr txBox="1">
            <a:spLocks noChangeArrowheads="1"/>
          </p:cNvSpPr>
          <p:nvPr/>
        </p:nvSpPr>
        <p:spPr bwMode="auto">
          <a:xfrm>
            <a:off x="4632325" y="4322763"/>
            <a:ext cx="6477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i="1">
                <a:solidFill>
                  <a:srgbClr val="000000"/>
                </a:solidFill>
              </a:rPr>
              <a:t>Time</a:t>
            </a:r>
          </a:p>
        </p:txBody>
      </p:sp>
      <p:sp>
        <p:nvSpPr>
          <p:cNvPr id="269364" name="Rectangle 101"/>
          <p:cNvSpPr>
            <a:spLocks noChangeArrowheads="1"/>
          </p:cNvSpPr>
          <p:nvPr/>
        </p:nvSpPr>
        <p:spPr bwMode="auto">
          <a:xfrm>
            <a:off x="4594225" y="1085850"/>
            <a:ext cx="4041775" cy="1038225"/>
          </a:xfrm>
          <a:prstGeom prst="rect">
            <a:avLst/>
          </a:prstGeom>
          <a:noFill/>
          <a:ln w="9525">
            <a:noFill/>
            <a:round/>
            <a:headEnd/>
            <a:tailEnd/>
          </a:ln>
        </p:spPr>
        <p:txBody>
          <a:bodyPr lIns="90000" tIns="46800" rIns="90000" bIns="46800"/>
          <a:lstStyle/>
          <a:p>
            <a:pPr eaLnBrk="1" hangingPunct="1">
              <a:lnSpc>
                <a:spcPct val="80000"/>
              </a:lnSpc>
              <a:spcBef>
                <a:spcPts val="67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rPr>
              <a:t>For regions with low thread level parallelism (TLP) entire machine width is available for instruction level parallelism (ILP)</a:t>
            </a:r>
          </a:p>
        </p:txBody>
      </p:sp>
      <p:sp>
        <p:nvSpPr>
          <p:cNvPr id="269365" name="Text Box 10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B539662-052A-4CD4-B93D-98F7E401007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9366" name="Text Box 10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9367" name="Text Box 10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5F012B9-34F5-4A5E-85E6-0DEE937885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274</a:t>
            </a:fld>
            <a:endParaRPr lang="zh-CN" altLang="zh-CN" sz="1200">
              <a:solidFill>
                <a:srgbClr val="898989"/>
              </a:solidFill>
            </a:endParaRPr>
          </a:p>
        </p:txBody>
      </p:sp>
      <p:sp>
        <p:nvSpPr>
          <p:cNvPr id="269368" name="标题 1"/>
          <p:cNvSpPr>
            <a:spLocks noGrp="1"/>
          </p:cNvSpPr>
          <p:nvPr>
            <p:ph type="title"/>
          </p:nvPr>
        </p:nvSpPr>
        <p:spPr/>
        <p:txBody>
          <a:bodyPr/>
          <a:lstStyle/>
          <a:p>
            <a:r>
              <a:rPr lang="en-US" altLang="zh-CN" dirty="0" smtClean="0">
                <a:latin typeface="Calibri Light" pitchFamily="34" charset="0"/>
              </a:rPr>
              <a:t>SMT adaptation to parallelism type </a:t>
            </a:r>
            <a:endParaRPr lang="zh-CN" altLang="en-US" dirty="0" smtClean="0"/>
          </a:p>
        </p:txBody>
      </p:sp>
    </p:spTree>
    <p:extLst>
      <p:ext uri="{BB962C8B-B14F-4D97-AF65-F5344CB8AC3E}">
        <p14:creationId xmlns:p14="http://schemas.microsoft.com/office/powerpoint/2010/main" val="28023130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标题 2"/>
          <p:cNvSpPr>
            <a:spLocks noGrp="1"/>
          </p:cNvSpPr>
          <p:nvPr>
            <p:ph type="title"/>
          </p:nvPr>
        </p:nvSpPr>
        <p:spPr/>
        <p:txBody>
          <a:bodyPr/>
          <a:lstStyle/>
          <a:p>
            <a:r>
              <a:rPr lang="en-US" altLang="zh-CN" smtClean="0"/>
              <a:t>Performance</a:t>
            </a:r>
            <a:r>
              <a:rPr lang="zh-CN" altLang="en-US" smtClean="0"/>
              <a:t> </a:t>
            </a:r>
          </a:p>
        </p:txBody>
      </p:sp>
      <p:pic>
        <p:nvPicPr>
          <p:cNvPr id="270342" name="图片 4"/>
          <p:cNvPicPr>
            <a:picLocks noChangeAspect="1"/>
          </p:cNvPicPr>
          <p:nvPr/>
        </p:nvPicPr>
        <p:blipFill>
          <a:blip r:embed="rId3"/>
          <a:srcRect/>
          <a:stretch>
            <a:fillRect/>
          </a:stretch>
        </p:blipFill>
        <p:spPr bwMode="auto">
          <a:xfrm>
            <a:off x="628650" y="1747838"/>
            <a:ext cx="7704138" cy="4533900"/>
          </a:xfrm>
          <a:prstGeom prst="rect">
            <a:avLst/>
          </a:prstGeom>
          <a:noFill/>
          <a:ln w="9525">
            <a:noFill/>
            <a:miter lim="800000"/>
            <a:headEnd/>
            <a:tailEnd/>
          </a:ln>
        </p:spPr>
      </p:pic>
    </p:spTree>
    <p:extLst>
      <p:ext uri="{BB962C8B-B14F-4D97-AF65-F5344CB8AC3E}">
        <p14:creationId xmlns:p14="http://schemas.microsoft.com/office/powerpoint/2010/main" val="11932013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363" name="Group 2"/>
          <p:cNvGrpSpPr>
            <a:grpSpLocks/>
          </p:cNvGrpSpPr>
          <p:nvPr/>
        </p:nvGrpSpPr>
        <p:grpSpPr bwMode="auto">
          <a:xfrm>
            <a:off x="1039813" y="1736725"/>
            <a:ext cx="1141412" cy="3579813"/>
            <a:chOff x="655" y="1094"/>
            <a:chExt cx="719" cy="2255"/>
          </a:xfrm>
        </p:grpSpPr>
        <p:sp>
          <p:nvSpPr>
            <p:cNvPr id="271582" name="Rectangle 3"/>
            <p:cNvSpPr>
              <a:spLocks noChangeArrowheads="1"/>
            </p:cNvSpPr>
            <p:nvPr/>
          </p:nvSpPr>
          <p:spPr bwMode="auto">
            <a:xfrm>
              <a:off x="65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3" name="Rectangle 4"/>
            <p:cNvSpPr>
              <a:spLocks noChangeArrowheads="1"/>
            </p:cNvSpPr>
            <p:nvPr/>
          </p:nvSpPr>
          <p:spPr bwMode="auto">
            <a:xfrm>
              <a:off x="84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4" name="Rectangle 5"/>
            <p:cNvSpPr>
              <a:spLocks noChangeArrowheads="1"/>
            </p:cNvSpPr>
            <p:nvPr/>
          </p:nvSpPr>
          <p:spPr bwMode="auto">
            <a:xfrm>
              <a:off x="103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5" name="Rectangle 6"/>
            <p:cNvSpPr>
              <a:spLocks noChangeArrowheads="1"/>
            </p:cNvSpPr>
            <p:nvPr/>
          </p:nvSpPr>
          <p:spPr bwMode="auto">
            <a:xfrm>
              <a:off x="123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6" name="Rectangle 7"/>
            <p:cNvSpPr>
              <a:spLocks noChangeArrowheads="1"/>
            </p:cNvSpPr>
            <p:nvPr/>
          </p:nvSpPr>
          <p:spPr bwMode="auto">
            <a:xfrm>
              <a:off x="655"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7" name="Rectangle 8"/>
            <p:cNvSpPr>
              <a:spLocks noChangeArrowheads="1"/>
            </p:cNvSpPr>
            <p:nvPr/>
          </p:nvSpPr>
          <p:spPr bwMode="auto">
            <a:xfrm>
              <a:off x="847"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8" name="Rectangle 9"/>
            <p:cNvSpPr>
              <a:spLocks noChangeArrowheads="1"/>
            </p:cNvSpPr>
            <p:nvPr/>
          </p:nvSpPr>
          <p:spPr bwMode="auto">
            <a:xfrm>
              <a:off x="103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9" name="Rectangle 10"/>
            <p:cNvSpPr>
              <a:spLocks noChangeArrowheads="1"/>
            </p:cNvSpPr>
            <p:nvPr/>
          </p:nvSpPr>
          <p:spPr bwMode="auto">
            <a:xfrm>
              <a:off x="123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0" name="Rectangle 11"/>
            <p:cNvSpPr>
              <a:spLocks noChangeArrowheads="1"/>
            </p:cNvSpPr>
            <p:nvPr/>
          </p:nvSpPr>
          <p:spPr bwMode="auto">
            <a:xfrm>
              <a:off x="65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1" name="Rectangle 12"/>
            <p:cNvSpPr>
              <a:spLocks noChangeArrowheads="1"/>
            </p:cNvSpPr>
            <p:nvPr/>
          </p:nvSpPr>
          <p:spPr bwMode="auto">
            <a:xfrm>
              <a:off x="847"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2" name="Rectangle 13"/>
            <p:cNvSpPr>
              <a:spLocks noChangeArrowheads="1"/>
            </p:cNvSpPr>
            <p:nvPr/>
          </p:nvSpPr>
          <p:spPr bwMode="auto">
            <a:xfrm>
              <a:off x="103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3" name="Rectangle 14"/>
            <p:cNvSpPr>
              <a:spLocks noChangeArrowheads="1"/>
            </p:cNvSpPr>
            <p:nvPr/>
          </p:nvSpPr>
          <p:spPr bwMode="auto">
            <a:xfrm>
              <a:off x="123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4" name="Rectangle 15"/>
            <p:cNvSpPr>
              <a:spLocks noChangeArrowheads="1"/>
            </p:cNvSpPr>
            <p:nvPr/>
          </p:nvSpPr>
          <p:spPr bwMode="auto">
            <a:xfrm>
              <a:off x="65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5" name="Rectangle 16"/>
            <p:cNvSpPr>
              <a:spLocks noChangeArrowheads="1"/>
            </p:cNvSpPr>
            <p:nvPr/>
          </p:nvSpPr>
          <p:spPr bwMode="auto">
            <a:xfrm>
              <a:off x="847"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6" name="Rectangle 17"/>
            <p:cNvSpPr>
              <a:spLocks noChangeArrowheads="1"/>
            </p:cNvSpPr>
            <p:nvPr/>
          </p:nvSpPr>
          <p:spPr bwMode="auto">
            <a:xfrm>
              <a:off x="1039"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7" name="Rectangle 18"/>
            <p:cNvSpPr>
              <a:spLocks noChangeArrowheads="1"/>
            </p:cNvSpPr>
            <p:nvPr/>
          </p:nvSpPr>
          <p:spPr bwMode="auto">
            <a:xfrm>
              <a:off x="123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8" name="Rectangle 19"/>
            <p:cNvSpPr>
              <a:spLocks noChangeArrowheads="1"/>
            </p:cNvSpPr>
            <p:nvPr/>
          </p:nvSpPr>
          <p:spPr bwMode="auto">
            <a:xfrm>
              <a:off x="655"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99" name="Rectangle 20"/>
            <p:cNvSpPr>
              <a:spLocks noChangeArrowheads="1"/>
            </p:cNvSpPr>
            <p:nvPr/>
          </p:nvSpPr>
          <p:spPr bwMode="auto">
            <a:xfrm>
              <a:off x="84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0" name="Rectangle 21"/>
            <p:cNvSpPr>
              <a:spLocks noChangeArrowheads="1"/>
            </p:cNvSpPr>
            <p:nvPr/>
          </p:nvSpPr>
          <p:spPr bwMode="auto">
            <a:xfrm>
              <a:off x="103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1" name="Rectangle 22"/>
            <p:cNvSpPr>
              <a:spLocks noChangeArrowheads="1"/>
            </p:cNvSpPr>
            <p:nvPr/>
          </p:nvSpPr>
          <p:spPr bwMode="auto">
            <a:xfrm>
              <a:off x="123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2" name="Rectangle 23"/>
            <p:cNvSpPr>
              <a:spLocks noChangeArrowheads="1"/>
            </p:cNvSpPr>
            <p:nvPr/>
          </p:nvSpPr>
          <p:spPr bwMode="auto">
            <a:xfrm>
              <a:off x="655"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3" name="Rectangle 24"/>
            <p:cNvSpPr>
              <a:spLocks noChangeArrowheads="1"/>
            </p:cNvSpPr>
            <p:nvPr/>
          </p:nvSpPr>
          <p:spPr bwMode="auto">
            <a:xfrm>
              <a:off x="847"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4" name="Rectangle 25"/>
            <p:cNvSpPr>
              <a:spLocks noChangeArrowheads="1"/>
            </p:cNvSpPr>
            <p:nvPr/>
          </p:nvSpPr>
          <p:spPr bwMode="auto">
            <a:xfrm>
              <a:off x="1039"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5" name="Rectangle 26"/>
            <p:cNvSpPr>
              <a:spLocks noChangeArrowheads="1"/>
            </p:cNvSpPr>
            <p:nvPr/>
          </p:nvSpPr>
          <p:spPr bwMode="auto">
            <a:xfrm>
              <a:off x="1231"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6" name="Rectangle 27"/>
            <p:cNvSpPr>
              <a:spLocks noChangeArrowheads="1"/>
            </p:cNvSpPr>
            <p:nvPr/>
          </p:nvSpPr>
          <p:spPr bwMode="auto">
            <a:xfrm>
              <a:off x="655" y="224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7" name="Rectangle 28"/>
            <p:cNvSpPr>
              <a:spLocks noChangeArrowheads="1"/>
            </p:cNvSpPr>
            <p:nvPr/>
          </p:nvSpPr>
          <p:spPr bwMode="auto">
            <a:xfrm>
              <a:off x="847" y="224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8" name="Rectangle 29"/>
            <p:cNvSpPr>
              <a:spLocks noChangeArrowheads="1"/>
            </p:cNvSpPr>
            <p:nvPr/>
          </p:nvSpPr>
          <p:spPr bwMode="auto">
            <a:xfrm>
              <a:off x="1039"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09" name="Rectangle 30"/>
            <p:cNvSpPr>
              <a:spLocks noChangeArrowheads="1"/>
            </p:cNvSpPr>
            <p:nvPr/>
          </p:nvSpPr>
          <p:spPr bwMode="auto">
            <a:xfrm>
              <a:off x="123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0" name="Rectangle 31"/>
            <p:cNvSpPr>
              <a:spLocks noChangeArrowheads="1"/>
            </p:cNvSpPr>
            <p:nvPr/>
          </p:nvSpPr>
          <p:spPr bwMode="auto">
            <a:xfrm>
              <a:off x="655"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1" name="Rectangle 32"/>
            <p:cNvSpPr>
              <a:spLocks noChangeArrowheads="1"/>
            </p:cNvSpPr>
            <p:nvPr/>
          </p:nvSpPr>
          <p:spPr bwMode="auto">
            <a:xfrm>
              <a:off x="847"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2" name="Rectangle 33"/>
            <p:cNvSpPr>
              <a:spLocks noChangeArrowheads="1"/>
            </p:cNvSpPr>
            <p:nvPr/>
          </p:nvSpPr>
          <p:spPr bwMode="auto">
            <a:xfrm>
              <a:off x="103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3" name="Rectangle 34"/>
            <p:cNvSpPr>
              <a:spLocks noChangeArrowheads="1"/>
            </p:cNvSpPr>
            <p:nvPr/>
          </p:nvSpPr>
          <p:spPr bwMode="auto">
            <a:xfrm>
              <a:off x="123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4" name="Rectangle 35"/>
            <p:cNvSpPr>
              <a:spLocks noChangeArrowheads="1"/>
            </p:cNvSpPr>
            <p:nvPr/>
          </p:nvSpPr>
          <p:spPr bwMode="auto">
            <a:xfrm>
              <a:off x="655"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5" name="Rectangle 36"/>
            <p:cNvSpPr>
              <a:spLocks noChangeArrowheads="1"/>
            </p:cNvSpPr>
            <p:nvPr/>
          </p:nvSpPr>
          <p:spPr bwMode="auto">
            <a:xfrm>
              <a:off x="847"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6" name="Rectangle 37"/>
            <p:cNvSpPr>
              <a:spLocks noChangeArrowheads="1"/>
            </p:cNvSpPr>
            <p:nvPr/>
          </p:nvSpPr>
          <p:spPr bwMode="auto">
            <a:xfrm>
              <a:off x="1039"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7" name="Rectangle 38"/>
            <p:cNvSpPr>
              <a:spLocks noChangeArrowheads="1"/>
            </p:cNvSpPr>
            <p:nvPr/>
          </p:nvSpPr>
          <p:spPr bwMode="auto">
            <a:xfrm>
              <a:off x="123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8" name="Rectangle 39"/>
            <p:cNvSpPr>
              <a:spLocks noChangeArrowheads="1"/>
            </p:cNvSpPr>
            <p:nvPr/>
          </p:nvSpPr>
          <p:spPr bwMode="auto">
            <a:xfrm>
              <a:off x="655"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19" name="Rectangle 40"/>
            <p:cNvSpPr>
              <a:spLocks noChangeArrowheads="1"/>
            </p:cNvSpPr>
            <p:nvPr/>
          </p:nvSpPr>
          <p:spPr bwMode="auto">
            <a:xfrm>
              <a:off x="847"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0" name="Rectangle 41"/>
            <p:cNvSpPr>
              <a:spLocks noChangeArrowheads="1"/>
            </p:cNvSpPr>
            <p:nvPr/>
          </p:nvSpPr>
          <p:spPr bwMode="auto">
            <a:xfrm>
              <a:off x="1039"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1" name="Rectangle 42"/>
            <p:cNvSpPr>
              <a:spLocks noChangeArrowheads="1"/>
            </p:cNvSpPr>
            <p:nvPr/>
          </p:nvSpPr>
          <p:spPr bwMode="auto">
            <a:xfrm>
              <a:off x="1231"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2" name="Rectangle 43"/>
            <p:cNvSpPr>
              <a:spLocks noChangeArrowheads="1"/>
            </p:cNvSpPr>
            <p:nvPr/>
          </p:nvSpPr>
          <p:spPr bwMode="auto">
            <a:xfrm>
              <a:off x="655"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3" name="Rectangle 44"/>
            <p:cNvSpPr>
              <a:spLocks noChangeArrowheads="1"/>
            </p:cNvSpPr>
            <p:nvPr/>
          </p:nvSpPr>
          <p:spPr bwMode="auto">
            <a:xfrm>
              <a:off x="847"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4" name="Rectangle 45"/>
            <p:cNvSpPr>
              <a:spLocks noChangeArrowheads="1"/>
            </p:cNvSpPr>
            <p:nvPr/>
          </p:nvSpPr>
          <p:spPr bwMode="auto">
            <a:xfrm>
              <a:off x="103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5" name="Rectangle 46"/>
            <p:cNvSpPr>
              <a:spLocks noChangeArrowheads="1"/>
            </p:cNvSpPr>
            <p:nvPr/>
          </p:nvSpPr>
          <p:spPr bwMode="auto">
            <a:xfrm>
              <a:off x="123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6" name="Rectangle 47"/>
            <p:cNvSpPr>
              <a:spLocks noChangeArrowheads="1"/>
            </p:cNvSpPr>
            <p:nvPr/>
          </p:nvSpPr>
          <p:spPr bwMode="auto">
            <a:xfrm>
              <a:off x="655" y="320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7" name="Rectangle 48"/>
            <p:cNvSpPr>
              <a:spLocks noChangeArrowheads="1"/>
            </p:cNvSpPr>
            <p:nvPr/>
          </p:nvSpPr>
          <p:spPr bwMode="auto">
            <a:xfrm>
              <a:off x="847" y="320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8" name="Rectangle 49"/>
            <p:cNvSpPr>
              <a:spLocks noChangeArrowheads="1"/>
            </p:cNvSpPr>
            <p:nvPr/>
          </p:nvSpPr>
          <p:spPr bwMode="auto">
            <a:xfrm>
              <a:off x="103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629" name="Rectangle 50"/>
            <p:cNvSpPr>
              <a:spLocks noChangeArrowheads="1"/>
            </p:cNvSpPr>
            <p:nvPr/>
          </p:nvSpPr>
          <p:spPr bwMode="auto">
            <a:xfrm>
              <a:off x="123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4" name="Group 51"/>
          <p:cNvGrpSpPr>
            <a:grpSpLocks/>
          </p:cNvGrpSpPr>
          <p:nvPr/>
        </p:nvGrpSpPr>
        <p:grpSpPr bwMode="auto">
          <a:xfrm>
            <a:off x="2563813" y="1736725"/>
            <a:ext cx="1141412" cy="3579813"/>
            <a:chOff x="1615" y="1094"/>
            <a:chExt cx="719" cy="2255"/>
          </a:xfrm>
        </p:grpSpPr>
        <p:sp>
          <p:nvSpPr>
            <p:cNvPr id="271534" name="Rectangle 52"/>
            <p:cNvSpPr>
              <a:spLocks noChangeArrowheads="1"/>
            </p:cNvSpPr>
            <p:nvPr/>
          </p:nvSpPr>
          <p:spPr bwMode="auto">
            <a:xfrm>
              <a:off x="161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5" name="Rectangle 53"/>
            <p:cNvSpPr>
              <a:spLocks noChangeArrowheads="1"/>
            </p:cNvSpPr>
            <p:nvPr/>
          </p:nvSpPr>
          <p:spPr bwMode="auto">
            <a:xfrm>
              <a:off x="180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6" name="Rectangle 54"/>
            <p:cNvSpPr>
              <a:spLocks noChangeArrowheads="1"/>
            </p:cNvSpPr>
            <p:nvPr/>
          </p:nvSpPr>
          <p:spPr bwMode="auto">
            <a:xfrm>
              <a:off x="199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7" name="Rectangle 55"/>
            <p:cNvSpPr>
              <a:spLocks noChangeArrowheads="1"/>
            </p:cNvSpPr>
            <p:nvPr/>
          </p:nvSpPr>
          <p:spPr bwMode="auto">
            <a:xfrm>
              <a:off x="219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8" name="Rectangle 56"/>
            <p:cNvSpPr>
              <a:spLocks noChangeArrowheads="1"/>
            </p:cNvSpPr>
            <p:nvPr/>
          </p:nvSpPr>
          <p:spPr bwMode="auto">
            <a:xfrm>
              <a:off x="1615"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9" name="Rectangle 57"/>
            <p:cNvSpPr>
              <a:spLocks noChangeArrowheads="1"/>
            </p:cNvSpPr>
            <p:nvPr/>
          </p:nvSpPr>
          <p:spPr bwMode="auto">
            <a:xfrm>
              <a:off x="1807"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0" name="Rectangle 58"/>
            <p:cNvSpPr>
              <a:spLocks noChangeArrowheads="1"/>
            </p:cNvSpPr>
            <p:nvPr/>
          </p:nvSpPr>
          <p:spPr bwMode="auto">
            <a:xfrm>
              <a:off x="199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1" name="Rectangle 59"/>
            <p:cNvSpPr>
              <a:spLocks noChangeArrowheads="1"/>
            </p:cNvSpPr>
            <p:nvPr/>
          </p:nvSpPr>
          <p:spPr bwMode="auto">
            <a:xfrm>
              <a:off x="219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2" name="Rectangle 60"/>
            <p:cNvSpPr>
              <a:spLocks noChangeArrowheads="1"/>
            </p:cNvSpPr>
            <p:nvPr/>
          </p:nvSpPr>
          <p:spPr bwMode="auto">
            <a:xfrm>
              <a:off x="1615"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3" name="Rectangle 61"/>
            <p:cNvSpPr>
              <a:spLocks noChangeArrowheads="1"/>
            </p:cNvSpPr>
            <p:nvPr/>
          </p:nvSpPr>
          <p:spPr bwMode="auto">
            <a:xfrm>
              <a:off x="1807" y="147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4" name="Rectangle 62"/>
            <p:cNvSpPr>
              <a:spLocks noChangeArrowheads="1"/>
            </p:cNvSpPr>
            <p:nvPr/>
          </p:nvSpPr>
          <p:spPr bwMode="auto">
            <a:xfrm>
              <a:off x="199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5" name="Rectangle 63"/>
            <p:cNvSpPr>
              <a:spLocks noChangeArrowheads="1"/>
            </p:cNvSpPr>
            <p:nvPr/>
          </p:nvSpPr>
          <p:spPr bwMode="auto">
            <a:xfrm>
              <a:off x="219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6" name="Rectangle 64"/>
            <p:cNvSpPr>
              <a:spLocks noChangeArrowheads="1"/>
            </p:cNvSpPr>
            <p:nvPr/>
          </p:nvSpPr>
          <p:spPr bwMode="auto">
            <a:xfrm>
              <a:off x="1615" y="167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7" name="Rectangle 65"/>
            <p:cNvSpPr>
              <a:spLocks noChangeArrowheads="1"/>
            </p:cNvSpPr>
            <p:nvPr/>
          </p:nvSpPr>
          <p:spPr bwMode="auto">
            <a:xfrm>
              <a:off x="1807" y="167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8" name="Rectangle 66"/>
            <p:cNvSpPr>
              <a:spLocks noChangeArrowheads="1"/>
            </p:cNvSpPr>
            <p:nvPr/>
          </p:nvSpPr>
          <p:spPr bwMode="auto">
            <a:xfrm>
              <a:off x="199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49" name="Rectangle 67"/>
            <p:cNvSpPr>
              <a:spLocks noChangeArrowheads="1"/>
            </p:cNvSpPr>
            <p:nvPr/>
          </p:nvSpPr>
          <p:spPr bwMode="auto">
            <a:xfrm>
              <a:off x="219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0" name="Rectangle 68"/>
            <p:cNvSpPr>
              <a:spLocks noChangeArrowheads="1"/>
            </p:cNvSpPr>
            <p:nvPr/>
          </p:nvSpPr>
          <p:spPr bwMode="auto">
            <a:xfrm>
              <a:off x="1615" y="186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1" name="Rectangle 69"/>
            <p:cNvSpPr>
              <a:spLocks noChangeArrowheads="1"/>
            </p:cNvSpPr>
            <p:nvPr/>
          </p:nvSpPr>
          <p:spPr bwMode="auto">
            <a:xfrm>
              <a:off x="180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2" name="Rectangle 70"/>
            <p:cNvSpPr>
              <a:spLocks noChangeArrowheads="1"/>
            </p:cNvSpPr>
            <p:nvPr/>
          </p:nvSpPr>
          <p:spPr bwMode="auto">
            <a:xfrm>
              <a:off x="199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3" name="Rectangle 71"/>
            <p:cNvSpPr>
              <a:spLocks noChangeArrowheads="1"/>
            </p:cNvSpPr>
            <p:nvPr/>
          </p:nvSpPr>
          <p:spPr bwMode="auto">
            <a:xfrm>
              <a:off x="219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4" name="Rectangle 72"/>
            <p:cNvSpPr>
              <a:spLocks noChangeArrowheads="1"/>
            </p:cNvSpPr>
            <p:nvPr/>
          </p:nvSpPr>
          <p:spPr bwMode="auto">
            <a:xfrm>
              <a:off x="1615"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5" name="Rectangle 73"/>
            <p:cNvSpPr>
              <a:spLocks noChangeArrowheads="1"/>
            </p:cNvSpPr>
            <p:nvPr/>
          </p:nvSpPr>
          <p:spPr bwMode="auto">
            <a:xfrm>
              <a:off x="1807"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6" name="Rectangle 74"/>
            <p:cNvSpPr>
              <a:spLocks noChangeArrowheads="1"/>
            </p:cNvSpPr>
            <p:nvPr/>
          </p:nvSpPr>
          <p:spPr bwMode="auto">
            <a:xfrm>
              <a:off x="1999"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7" name="Rectangle 75"/>
            <p:cNvSpPr>
              <a:spLocks noChangeArrowheads="1"/>
            </p:cNvSpPr>
            <p:nvPr/>
          </p:nvSpPr>
          <p:spPr bwMode="auto">
            <a:xfrm>
              <a:off x="2191" y="205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8" name="Rectangle 76"/>
            <p:cNvSpPr>
              <a:spLocks noChangeArrowheads="1"/>
            </p:cNvSpPr>
            <p:nvPr/>
          </p:nvSpPr>
          <p:spPr bwMode="auto">
            <a:xfrm>
              <a:off x="1615"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59" name="Rectangle 77"/>
            <p:cNvSpPr>
              <a:spLocks noChangeArrowheads="1"/>
            </p:cNvSpPr>
            <p:nvPr/>
          </p:nvSpPr>
          <p:spPr bwMode="auto">
            <a:xfrm>
              <a:off x="180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0" name="Rectangle 78"/>
            <p:cNvSpPr>
              <a:spLocks noChangeArrowheads="1"/>
            </p:cNvSpPr>
            <p:nvPr/>
          </p:nvSpPr>
          <p:spPr bwMode="auto">
            <a:xfrm>
              <a:off x="1999"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1" name="Rectangle 79"/>
            <p:cNvSpPr>
              <a:spLocks noChangeArrowheads="1"/>
            </p:cNvSpPr>
            <p:nvPr/>
          </p:nvSpPr>
          <p:spPr bwMode="auto">
            <a:xfrm>
              <a:off x="219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2" name="Rectangle 80"/>
            <p:cNvSpPr>
              <a:spLocks noChangeArrowheads="1"/>
            </p:cNvSpPr>
            <p:nvPr/>
          </p:nvSpPr>
          <p:spPr bwMode="auto">
            <a:xfrm>
              <a:off x="161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3" name="Rectangle 81"/>
            <p:cNvSpPr>
              <a:spLocks noChangeArrowheads="1"/>
            </p:cNvSpPr>
            <p:nvPr/>
          </p:nvSpPr>
          <p:spPr bwMode="auto">
            <a:xfrm>
              <a:off x="180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4" name="Rectangle 82"/>
            <p:cNvSpPr>
              <a:spLocks noChangeArrowheads="1"/>
            </p:cNvSpPr>
            <p:nvPr/>
          </p:nvSpPr>
          <p:spPr bwMode="auto">
            <a:xfrm>
              <a:off x="199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5" name="Rectangle 83"/>
            <p:cNvSpPr>
              <a:spLocks noChangeArrowheads="1"/>
            </p:cNvSpPr>
            <p:nvPr/>
          </p:nvSpPr>
          <p:spPr bwMode="auto">
            <a:xfrm>
              <a:off x="219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6" name="Rectangle 84"/>
            <p:cNvSpPr>
              <a:spLocks noChangeArrowheads="1"/>
            </p:cNvSpPr>
            <p:nvPr/>
          </p:nvSpPr>
          <p:spPr bwMode="auto">
            <a:xfrm>
              <a:off x="1615" y="2630"/>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7" name="Rectangle 85"/>
            <p:cNvSpPr>
              <a:spLocks noChangeArrowheads="1"/>
            </p:cNvSpPr>
            <p:nvPr/>
          </p:nvSpPr>
          <p:spPr bwMode="auto">
            <a:xfrm>
              <a:off x="1807"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8" name="Rectangle 86"/>
            <p:cNvSpPr>
              <a:spLocks noChangeArrowheads="1"/>
            </p:cNvSpPr>
            <p:nvPr/>
          </p:nvSpPr>
          <p:spPr bwMode="auto">
            <a:xfrm>
              <a:off x="199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69" name="Rectangle 87"/>
            <p:cNvSpPr>
              <a:spLocks noChangeArrowheads="1"/>
            </p:cNvSpPr>
            <p:nvPr/>
          </p:nvSpPr>
          <p:spPr bwMode="auto">
            <a:xfrm>
              <a:off x="219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0" name="Rectangle 88"/>
            <p:cNvSpPr>
              <a:spLocks noChangeArrowheads="1"/>
            </p:cNvSpPr>
            <p:nvPr/>
          </p:nvSpPr>
          <p:spPr bwMode="auto">
            <a:xfrm>
              <a:off x="1615"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1" name="Rectangle 89"/>
            <p:cNvSpPr>
              <a:spLocks noChangeArrowheads="1"/>
            </p:cNvSpPr>
            <p:nvPr/>
          </p:nvSpPr>
          <p:spPr bwMode="auto">
            <a:xfrm>
              <a:off x="1807"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2" name="Rectangle 90"/>
            <p:cNvSpPr>
              <a:spLocks noChangeArrowheads="1"/>
            </p:cNvSpPr>
            <p:nvPr/>
          </p:nvSpPr>
          <p:spPr bwMode="auto">
            <a:xfrm>
              <a:off x="1999"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3" name="Rectangle 91"/>
            <p:cNvSpPr>
              <a:spLocks noChangeArrowheads="1"/>
            </p:cNvSpPr>
            <p:nvPr/>
          </p:nvSpPr>
          <p:spPr bwMode="auto">
            <a:xfrm>
              <a:off x="2191" y="2822"/>
              <a:ext cx="143" cy="143"/>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4" name="Rectangle 92"/>
            <p:cNvSpPr>
              <a:spLocks noChangeArrowheads="1"/>
            </p:cNvSpPr>
            <p:nvPr/>
          </p:nvSpPr>
          <p:spPr bwMode="auto">
            <a:xfrm>
              <a:off x="1615"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5" name="Rectangle 93"/>
            <p:cNvSpPr>
              <a:spLocks noChangeArrowheads="1"/>
            </p:cNvSpPr>
            <p:nvPr/>
          </p:nvSpPr>
          <p:spPr bwMode="auto">
            <a:xfrm>
              <a:off x="1807"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6" name="Rectangle 94"/>
            <p:cNvSpPr>
              <a:spLocks noChangeArrowheads="1"/>
            </p:cNvSpPr>
            <p:nvPr/>
          </p:nvSpPr>
          <p:spPr bwMode="auto">
            <a:xfrm>
              <a:off x="1999"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7" name="Rectangle 95"/>
            <p:cNvSpPr>
              <a:spLocks noChangeArrowheads="1"/>
            </p:cNvSpPr>
            <p:nvPr/>
          </p:nvSpPr>
          <p:spPr bwMode="auto">
            <a:xfrm>
              <a:off x="219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8" name="Rectangle 96"/>
            <p:cNvSpPr>
              <a:spLocks noChangeArrowheads="1"/>
            </p:cNvSpPr>
            <p:nvPr/>
          </p:nvSpPr>
          <p:spPr bwMode="auto">
            <a:xfrm>
              <a:off x="1615"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79" name="Rectangle 97"/>
            <p:cNvSpPr>
              <a:spLocks noChangeArrowheads="1"/>
            </p:cNvSpPr>
            <p:nvPr/>
          </p:nvSpPr>
          <p:spPr bwMode="auto">
            <a:xfrm>
              <a:off x="180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0" name="Rectangle 98"/>
            <p:cNvSpPr>
              <a:spLocks noChangeArrowheads="1"/>
            </p:cNvSpPr>
            <p:nvPr/>
          </p:nvSpPr>
          <p:spPr bwMode="auto">
            <a:xfrm>
              <a:off x="199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81" name="Rectangle 99"/>
            <p:cNvSpPr>
              <a:spLocks noChangeArrowheads="1"/>
            </p:cNvSpPr>
            <p:nvPr/>
          </p:nvSpPr>
          <p:spPr bwMode="auto">
            <a:xfrm>
              <a:off x="219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5" name="Group 100"/>
          <p:cNvGrpSpPr>
            <a:grpSpLocks/>
          </p:cNvGrpSpPr>
          <p:nvPr/>
        </p:nvGrpSpPr>
        <p:grpSpPr bwMode="auto">
          <a:xfrm>
            <a:off x="4087813" y="1736725"/>
            <a:ext cx="1141412" cy="3579813"/>
            <a:chOff x="2575" y="1094"/>
            <a:chExt cx="719" cy="2255"/>
          </a:xfrm>
        </p:grpSpPr>
        <p:sp>
          <p:nvSpPr>
            <p:cNvPr id="271486" name="Rectangle 101"/>
            <p:cNvSpPr>
              <a:spLocks noChangeArrowheads="1"/>
            </p:cNvSpPr>
            <p:nvPr/>
          </p:nvSpPr>
          <p:spPr bwMode="auto">
            <a:xfrm>
              <a:off x="2575" y="1862"/>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7" name="Rectangle 102"/>
            <p:cNvSpPr>
              <a:spLocks noChangeArrowheads="1"/>
            </p:cNvSpPr>
            <p:nvPr/>
          </p:nvSpPr>
          <p:spPr bwMode="auto">
            <a:xfrm>
              <a:off x="2767" y="1862"/>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8" name="Rectangle 103"/>
            <p:cNvSpPr>
              <a:spLocks noChangeArrowheads="1"/>
            </p:cNvSpPr>
            <p:nvPr/>
          </p:nvSpPr>
          <p:spPr bwMode="auto">
            <a:xfrm>
              <a:off x="295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9" name="Rectangle 104"/>
            <p:cNvSpPr>
              <a:spLocks noChangeArrowheads="1"/>
            </p:cNvSpPr>
            <p:nvPr/>
          </p:nvSpPr>
          <p:spPr bwMode="auto">
            <a:xfrm>
              <a:off x="3151"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0" name="Rectangle 105"/>
            <p:cNvSpPr>
              <a:spLocks noChangeArrowheads="1"/>
            </p:cNvSpPr>
            <p:nvPr/>
          </p:nvSpPr>
          <p:spPr bwMode="auto">
            <a:xfrm>
              <a:off x="2575"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1" name="Rectangle 106"/>
            <p:cNvSpPr>
              <a:spLocks noChangeArrowheads="1"/>
            </p:cNvSpPr>
            <p:nvPr/>
          </p:nvSpPr>
          <p:spPr bwMode="auto">
            <a:xfrm>
              <a:off x="2767"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2" name="Rectangle 107"/>
            <p:cNvSpPr>
              <a:spLocks noChangeArrowheads="1"/>
            </p:cNvSpPr>
            <p:nvPr/>
          </p:nvSpPr>
          <p:spPr bwMode="auto">
            <a:xfrm>
              <a:off x="2959"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3" name="Rectangle 108"/>
            <p:cNvSpPr>
              <a:spLocks noChangeArrowheads="1"/>
            </p:cNvSpPr>
            <p:nvPr/>
          </p:nvSpPr>
          <p:spPr bwMode="auto">
            <a:xfrm>
              <a:off x="3151"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4" name="Rectangle 109"/>
            <p:cNvSpPr>
              <a:spLocks noChangeArrowheads="1"/>
            </p:cNvSpPr>
            <p:nvPr/>
          </p:nvSpPr>
          <p:spPr bwMode="auto">
            <a:xfrm>
              <a:off x="2575"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5" name="Rectangle 110"/>
            <p:cNvSpPr>
              <a:spLocks noChangeArrowheads="1"/>
            </p:cNvSpPr>
            <p:nvPr/>
          </p:nvSpPr>
          <p:spPr bwMode="auto">
            <a:xfrm>
              <a:off x="276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6" name="Rectangle 111"/>
            <p:cNvSpPr>
              <a:spLocks noChangeArrowheads="1"/>
            </p:cNvSpPr>
            <p:nvPr/>
          </p:nvSpPr>
          <p:spPr bwMode="auto">
            <a:xfrm>
              <a:off x="2959"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7" name="Rectangle 112"/>
            <p:cNvSpPr>
              <a:spLocks noChangeArrowheads="1"/>
            </p:cNvSpPr>
            <p:nvPr/>
          </p:nvSpPr>
          <p:spPr bwMode="auto">
            <a:xfrm>
              <a:off x="3151"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8" name="Rectangle 113"/>
            <p:cNvSpPr>
              <a:spLocks noChangeArrowheads="1"/>
            </p:cNvSpPr>
            <p:nvPr/>
          </p:nvSpPr>
          <p:spPr bwMode="auto">
            <a:xfrm>
              <a:off x="2575"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99" name="Rectangle 114"/>
            <p:cNvSpPr>
              <a:spLocks noChangeArrowheads="1"/>
            </p:cNvSpPr>
            <p:nvPr/>
          </p:nvSpPr>
          <p:spPr bwMode="auto">
            <a:xfrm>
              <a:off x="2767" y="2438"/>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0" name="Rectangle 115"/>
            <p:cNvSpPr>
              <a:spLocks noChangeArrowheads="1"/>
            </p:cNvSpPr>
            <p:nvPr/>
          </p:nvSpPr>
          <p:spPr bwMode="auto">
            <a:xfrm>
              <a:off x="2959"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1" name="Rectangle 116"/>
            <p:cNvSpPr>
              <a:spLocks noChangeArrowheads="1"/>
            </p:cNvSpPr>
            <p:nvPr/>
          </p:nvSpPr>
          <p:spPr bwMode="auto">
            <a:xfrm>
              <a:off x="3151" y="243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2" name="Rectangle 117"/>
            <p:cNvSpPr>
              <a:spLocks noChangeArrowheads="1"/>
            </p:cNvSpPr>
            <p:nvPr/>
          </p:nvSpPr>
          <p:spPr bwMode="auto">
            <a:xfrm>
              <a:off x="2575" y="2630"/>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3" name="Rectangle 118"/>
            <p:cNvSpPr>
              <a:spLocks noChangeArrowheads="1"/>
            </p:cNvSpPr>
            <p:nvPr/>
          </p:nvSpPr>
          <p:spPr bwMode="auto">
            <a:xfrm>
              <a:off x="2767" y="2630"/>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4" name="Rectangle 119"/>
            <p:cNvSpPr>
              <a:spLocks noChangeArrowheads="1"/>
            </p:cNvSpPr>
            <p:nvPr/>
          </p:nvSpPr>
          <p:spPr bwMode="auto">
            <a:xfrm>
              <a:off x="295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5" name="Rectangle 120"/>
            <p:cNvSpPr>
              <a:spLocks noChangeArrowheads="1"/>
            </p:cNvSpPr>
            <p:nvPr/>
          </p:nvSpPr>
          <p:spPr bwMode="auto">
            <a:xfrm>
              <a:off x="3151"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6" name="Rectangle 121"/>
            <p:cNvSpPr>
              <a:spLocks noChangeArrowheads="1"/>
            </p:cNvSpPr>
            <p:nvPr/>
          </p:nvSpPr>
          <p:spPr bwMode="auto">
            <a:xfrm>
              <a:off x="2575"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7" name="Rectangle 122"/>
            <p:cNvSpPr>
              <a:spLocks noChangeArrowheads="1"/>
            </p:cNvSpPr>
            <p:nvPr/>
          </p:nvSpPr>
          <p:spPr bwMode="auto">
            <a:xfrm>
              <a:off x="2767"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8" name="Rectangle 123"/>
            <p:cNvSpPr>
              <a:spLocks noChangeArrowheads="1"/>
            </p:cNvSpPr>
            <p:nvPr/>
          </p:nvSpPr>
          <p:spPr bwMode="auto">
            <a:xfrm>
              <a:off x="2959"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09" name="Rectangle 124"/>
            <p:cNvSpPr>
              <a:spLocks noChangeArrowheads="1"/>
            </p:cNvSpPr>
            <p:nvPr/>
          </p:nvSpPr>
          <p:spPr bwMode="auto">
            <a:xfrm>
              <a:off x="3151" y="2822"/>
              <a:ext cx="143" cy="143"/>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0" name="Rectangle 125"/>
            <p:cNvSpPr>
              <a:spLocks noChangeArrowheads="1"/>
            </p:cNvSpPr>
            <p:nvPr/>
          </p:nvSpPr>
          <p:spPr bwMode="auto">
            <a:xfrm>
              <a:off x="2575" y="3014"/>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1" name="Rectangle 126"/>
            <p:cNvSpPr>
              <a:spLocks noChangeArrowheads="1"/>
            </p:cNvSpPr>
            <p:nvPr/>
          </p:nvSpPr>
          <p:spPr bwMode="auto">
            <a:xfrm>
              <a:off x="2767" y="3014"/>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2" name="Rectangle 127"/>
            <p:cNvSpPr>
              <a:spLocks noChangeArrowheads="1"/>
            </p:cNvSpPr>
            <p:nvPr/>
          </p:nvSpPr>
          <p:spPr bwMode="auto">
            <a:xfrm>
              <a:off x="295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3" name="Rectangle 128"/>
            <p:cNvSpPr>
              <a:spLocks noChangeArrowheads="1"/>
            </p:cNvSpPr>
            <p:nvPr/>
          </p:nvSpPr>
          <p:spPr bwMode="auto">
            <a:xfrm>
              <a:off x="3151"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4" name="Rectangle 129"/>
            <p:cNvSpPr>
              <a:spLocks noChangeArrowheads="1"/>
            </p:cNvSpPr>
            <p:nvPr/>
          </p:nvSpPr>
          <p:spPr bwMode="auto">
            <a:xfrm>
              <a:off x="2575" y="3206"/>
              <a:ext cx="143" cy="143"/>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5" name="Rectangle 130"/>
            <p:cNvSpPr>
              <a:spLocks noChangeArrowheads="1"/>
            </p:cNvSpPr>
            <p:nvPr/>
          </p:nvSpPr>
          <p:spPr bwMode="auto">
            <a:xfrm>
              <a:off x="2767"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6" name="Rectangle 131"/>
            <p:cNvSpPr>
              <a:spLocks noChangeArrowheads="1"/>
            </p:cNvSpPr>
            <p:nvPr/>
          </p:nvSpPr>
          <p:spPr bwMode="auto">
            <a:xfrm>
              <a:off x="2959"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7" name="Rectangle 132"/>
            <p:cNvSpPr>
              <a:spLocks noChangeArrowheads="1"/>
            </p:cNvSpPr>
            <p:nvPr/>
          </p:nvSpPr>
          <p:spPr bwMode="auto">
            <a:xfrm>
              <a:off x="3151"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8" name="Rectangle 133"/>
            <p:cNvSpPr>
              <a:spLocks noChangeArrowheads="1"/>
            </p:cNvSpPr>
            <p:nvPr/>
          </p:nvSpPr>
          <p:spPr bwMode="auto">
            <a:xfrm>
              <a:off x="257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19" name="Rectangle 134"/>
            <p:cNvSpPr>
              <a:spLocks noChangeArrowheads="1"/>
            </p:cNvSpPr>
            <p:nvPr/>
          </p:nvSpPr>
          <p:spPr bwMode="auto">
            <a:xfrm>
              <a:off x="2767"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0" name="Rectangle 135"/>
            <p:cNvSpPr>
              <a:spLocks noChangeArrowheads="1"/>
            </p:cNvSpPr>
            <p:nvPr/>
          </p:nvSpPr>
          <p:spPr bwMode="auto">
            <a:xfrm>
              <a:off x="2959"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1" name="Rectangle 136"/>
            <p:cNvSpPr>
              <a:spLocks noChangeArrowheads="1"/>
            </p:cNvSpPr>
            <p:nvPr/>
          </p:nvSpPr>
          <p:spPr bwMode="auto">
            <a:xfrm>
              <a:off x="3151" y="109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2" name="Rectangle 137"/>
            <p:cNvSpPr>
              <a:spLocks noChangeArrowheads="1"/>
            </p:cNvSpPr>
            <p:nvPr/>
          </p:nvSpPr>
          <p:spPr bwMode="auto">
            <a:xfrm>
              <a:off x="2575"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3" name="Rectangle 138"/>
            <p:cNvSpPr>
              <a:spLocks noChangeArrowheads="1"/>
            </p:cNvSpPr>
            <p:nvPr/>
          </p:nvSpPr>
          <p:spPr bwMode="auto">
            <a:xfrm>
              <a:off x="2767"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4" name="Rectangle 139"/>
            <p:cNvSpPr>
              <a:spLocks noChangeArrowheads="1"/>
            </p:cNvSpPr>
            <p:nvPr/>
          </p:nvSpPr>
          <p:spPr bwMode="auto">
            <a:xfrm>
              <a:off x="2959"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5" name="Rectangle 140"/>
            <p:cNvSpPr>
              <a:spLocks noChangeArrowheads="1"/>
            </p:cNvSpPr>
            <p:nvPr/>
          </p:nvSpPr>
          <p:spPr bwMode="auto">
            <a:xfrm>
              <a:off x="3151"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6" name="Rectangle 141"/>
            <p:cNvSpPr>
              <a:spLocks noChangeArrowheads="1"/>
            </p:cNvSpPr>
            <p:nvPr/>
          </p:nvSpPr>
          <p:spPr bwMode="auto">
            <a:xfrm>
              <a:off x="257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7" name="Rectangle 142"/>
            <p:cNvSpPr>
              <a:spLocks noChangeArrowheads="1"/>
            </p:cNvSpPr>
            <p:nvPr/>
          </p:nvSpPr>
          <p:spPr bwMode="auto">
            <a:xfrm>
              <a:off x="2767"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8" name="Rectangle 143"/>
            <p:cNvSpPr>
              <a:spLocks noChangeArrowheads="1"/>
            </p:cNvSpPr>
            <p:nvPr/>
          </p:nvSpPr>
          <p:spPr bwMode="auto">
            <a:xfrm>
              <a:off x="295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29" name="Rectangle 144"/>
            <p:cNvSpPr>
              <a:spLocks noChangeArrowheads="1"/>
            </p:cNvSpPr>
            <p:nvPr/>
          </p:nvSpPr>
          <p:spPr bwMode="auto">
            <a:xfrm>
              <a:off x="3151"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0" name="Rectangle 145"/>
            <p:cNvSpPr>
              <a:spLocks noChangeArrowheads="1"/>
            </p:cNvSpPr>
            <p:nvPr/>
          </p:nvSpPr>
          <p:spPr bwMode="auto">
            <a:xfrm>
              <a:off x="257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1" name="Rectangle 146"/>
            <p:cNvSpPr>
              <a:spLocks noChangeArrowheads="1"/>
            </p:cNvSpPr>
            <p:nvPr/>
          </p:nvSpPr>
          <p:spPr bwMode="auto">
            <a:xfrm>
              <a:off x="2767"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2" name="Rectangle 147"/>
            <p:cNvSpPr>
              <a:spLocks noChangeArrowheads="1"/>
            </p:cNvSpPr>
            <p:nvPr/>
          </p:nvSpPr>
          <p:spPr bwMode="auto">
            <a:xfrm>
              <a:off x="2959"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533" name="Rectangle 148"/>
            <p:cNvSpPr>
              <a:spLocks noChangeArrowheads="1"/>
            </p:cNvSpPr>
            <p:nvPr/>
          </p:nvSpPr>
          <p:spPr bwMode="auto">
            <a:xfrm>
              <a:off x="3151"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grpSp>
      <p:grpSp>
        <p:nvGrpSpPr>
          <p:cNvPr id="271366" name="Group 149"/>
          <p:cNvGrpSpPr>
            <a:grpSpLocks/>
          </p:cNvGrpSpPr>
          <p:nvPr/>
        </p:nvGrpSpPr>
        <p:grpSpPr bwMode="auto">
          <a:xfrm>
            <a:off x="5688013" y="1584325"/>
            <a:ext cx="1141412" cy="3960813"/>
            <a:chOff x="3583" y="998"/>
            <a:chExt cx="719" cy="2495"/>
          </a:xfrm>
        </p:grpSpPr>
        <p:sp>
          <p:nvSpPr>
            <p:cNvPr id="271437" name="Rectangle 150"/>
            <p:cNvSpPr>
              <a:spLocks noChangeArrowheads="1"/>
            </p:cNvSpPr>
            <p:nvPr/>
          </p:nvSpPr>
          <p:spPr bwMode="auto">
            <a:xfrm>
              <a:off x="3583" y="186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38" name="Rectangle 151"/>
            <p:cNvSpPr>
              <a:spLocks noChangeArrowheads="1"/>
            </p:cNvSpPr>
            <p:nvPr/>
          </p:nvSpPr>
          <p:spPr bwMode="auto">
            <a:xfrm>
              <a:off x="3775"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39" name="Rectangle 152"/>
            <p:cNvSpPr>
              <a:spLocks noChangeArrowheads="1"/>
            </p:cNvSpPr>
            <p:nvPr/>
          </p:nvSpPr>
          <p:spPr bwMode="auto">
            <a:xfrm>
              <a:off x="3967"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0" name="Rectangle 153"/>
            <p:cNvSpPr>
              <a:spLocks noChangeArrowheads="1"/>
            </p:cNvSpPr>
            <p:nvPr/>
          </p:nvSpPr>
          <p:spPr bwMode="auto">
            <a:xfrm>
              <a:off x="4159" y="186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1" name="Rectangle 154"/>
            <p:cNvSpPr>
              <a:spLocks noChangeArrowheads="1"/>
            </p:cNvSpPr>
            <p:nvPr/>
          </p:nvSpPr>
          <p:spPr bwMode="auto">
            <a:xfrm>
              <a:off x="3583"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2" name="Rectangle 155"/>
            <p:cNvSpPr>
              <a:spLocks noChangeArrowheads="1"/>
            </p:cNvSpPr>
            <p:nvPr/>
          </p:nvSpPr>
          <p:spPr bwMode="auto">
            <a:xfrm>
              <a:off x="3775" y="205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3" name="Rectangle 156"/>
            <p:cNvSpPr>
              <a:spLocks noChangeArrowheads="1"/>
            </p:cNvSpPr>
            <p:nvPr/>
          </p:nvSpPr>
          <p:spPr bwMode="auto">
            <a:xfrm>
              <a:off x="3967"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4" name="Rectangle 157"/>
            <p:cNvSpPr>
              <a:spLocks noChangeArrowheads="1"/>
            </p:cNvSpPr>
            <p:nvPr/>
          </p:nvSpPr>
          <p:spPr bwMode="auto">
            <a:xfrm>
              <a:off x="4159" y="205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5" name="Rectangle 158"/>
            <p:cNvSpPr>
              <a:spLocks noChangeArrowheads="1"/>
            </p:cNvSpPr>
            <p:nvPr/>
          </p:nvSpPr>
          <p:spPr bwMode="auto">
            <a:xfrm>
              <a:off x="3583"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6" name="Rectangle 159"/>
            <p:cNvSpPr>
              <a:spLocks noChangeArrowheads="1"/>
            </p:cNvSpPr>
            <p:nvPr/>
          </p:nvSpPr>
          <p:spPr bwMode="auto">
            <a:xfrm>
              <a:off x="3775"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7" name="Rectangle 160"/>
            <p:cNvSpPr>
              <a:spLocks noChangeArrowheads="1"/>
            </p:cNvSpPr>
            <p:nvPr/>
          </p:nvSpPr>
          <p:spPr bwMode="auto">
            <a:xfrm>
              <a:off x="3967" y="224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8" name="Rectangle 161"/>
            <p:cNvSpPr>
              <a:spLocks noChangeArrowheads="1"/>
            </p:cNvSpPr>
            <p:nvPr/>
          </p:nvSpPr>
          <p:spPr bwMode="auto">
            <a:xfrm>
              <a:off x="4159" y="224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49" name="Rectangle 162"/>
            <p:cNvSpPr>
              <a:spLocks noChangeArrowheads="1"/>
            </p:cNvSpPr>
            <p:nvPr/>
          </p:nvSpPr>
          <p:spPr bwMode="auto">
            <a:xfrm>
              <a:off x="3583"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0" name="Rectangle 163"/>
            <p:cNvSpPr>
              <a:spLocks noChangeArrowheads="1"/>
            </p:cNvSpPr>
            <p:nvPr/>
          </p:nvSpPr>
          <p:spPr bwMode="auto">
            <a:xfrm>
              <a:off x="3775" y="243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1" name="Rectangle 164"/>
            <p:cNvSpPr>
              <a:spLocks noChangeArrowheads="1"/>
            </p:cNvSpPr>
            <p:nvPr/>
          </p:nvSpPr>
          <p:spPr bwMode="auto">
            <a:xfrm>
              <a:off x="3967" y="243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2" name="Rectangle 165"/>
            <p:cNvSpPr>
              <a:spLocks noChangeArrowheads="1"/>
            </p:cNvSpPr>
            <p:nvPr/>
          </p:nvSpPr>
          <p:spPr bwMode="auto">
            <a:xfrm>
              <a:off x="4159" y="243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3" name="Rectangle 166"/>
            <p:cNvSpPr>
              <a:spLocks noChangeArrowheads="1"/>
            </p:cNvSpPr>
            <p:nvPr/>
          </p:nvSpPr>
          <p:spPr bwMode="auto">
            <a:xfrm>
              <a:off x="3583" y="263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4" name="Rectangle 167"/>
            <p:cNvSpPr>
              <a:spLocks noChangeArrowheads="1"/>
            </p:cNvSpPr>
            <p:nvPr/>
          </p:nvSpPr>
          <p:spPr bwMode="auto">
            <a:xfrm>
              <a:off x="3775"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5" name="Rectangle 168"/>
            <p:cNvSpPr>
              <a:spLocks noChangeArrowheads="1"/>
            </p:cNvSpPr>
            <p:nvPr/>
          </p:nvSpPr>
          <p:spPr bwMode="auto">
            <a:xfrm>
              <a:off x="3967" y="263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6" name="Rectangle 169"/>
            <p:cNvSpPr>
              <a:spLocks noChangeArrowheads="1"/>
            </p:cNvSpPr>
            <p:nvPr/>
          </p:nvSpPr>
          <p:spPr bwMode="auto">
            <a:xfrm>
              <a:off x="4159" y="263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7" name="Rectangle 170"/>
            <p:cNvSpPr>
              <a:spLocks noChangeArrowheads="1"/>
            </p:cNvSpPr>
            <p:nvPr/>
          </p:nvSpPr>
          <p:spPr bwMode="auto">
            <a:xfrm>
              <a:off x="3583" y="282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8" name="Rectangle 171"/>
            <p:cNvSpPr>
              <a:spLocks noChangeArrowheads="1"/>
            </p:cNvSpPr>
            <p:nvPr/>
          </p:nvSpPr>
          <p:spPr bwMode="auto">
            <a:xfrm>
              <a:off x="3775" y="2822"/>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59" name="Rectangle 172"/>
            <p:cNvSpPr>
              <a:spLocks noChangeArrowheads="1"/>
            </p:cNvSpPr>
            <p:nvPr/>
          </p:nvSpPr>
          <p:spPr bwMode="auto">
            <a:xfrm>
              <a:off x="3967"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0" name="Rectangle 173"/>
            <p:cNvSpPr>
              <a:spLocks noChangeArrowheads="1"/>
            </p:cNvSpPr>
            <p:nvPr/>
          </p:nvSpPr>
          <p:spPr bwMode="auto">
            <a:xfrm>
              <a:off x="4159" y="2822"/>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1" name="Rectangle 174"/>
            <p:cNvSpPr>
              <a:spLocks noChangeArrowheads="1"/>
            </p:cNvSpPr>
            <p:nvPr/>
          </p:nvSpPr>
          <p:spPr bwMode="auto">
            <a:xfrm>
              <a:off x="3583" y="301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2" name="Rectangle 175"/>
            <p:cNvSpPr>
              <a:spLocks noChangeArrowheads="1"/>
            </p:cNvSpPr>
            <p:nvPr/>
          </p:nvSpPr>
          <p:spPr bwMode="auto">
            <a:xfrm>
              <a:off x="3775"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3" name="Rectangle 176"/>
            <p:cNvSpPr>
              <a:spLocks noChangeArrowheads="1"/>
            </p:cNvSpPr>
            <p:nvPr/>
          </p:nvSpPr>
          <p:spPr bwMode="auto">
            <a:xfrm>
              <a:off x="3967" y="301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4" name="Rectangle 177"/>
            <p:cNvSpPr>
              <a:spLocks noChangeArrowheads="1"/>
            </p:cNvSpPr>
            <p:nvPr/>
          </p:nvSpPr>
          <p:spPr bwMode="auto">
            <a:xfrm>
              <a:off x="4159" y="3014"/>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5" name="Rectangle 178"/>
            <p:cNvSpPr>
              <a:spLocks noChangeArrowheads="1"/>
            </p:cNvSpPr>
            <p:nvPr/>
          </p:nvSpPr>
          <p:spPr bwMode="auto">
            <a:xfrm>
              <a:off x="3583"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6" name="Rectangle 179"/>
            <p:cNvSpPr>
              <a:spLocks noChangeArrowheads="1"/>
            </p:cNvSpPr>
            <p:nvPr/>
          </p:nvSpPr>
          <p:spPr bwMode="auto">
            <a:xfrm>
              <a:off x="3775" y="320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7" name="Rectangle 180"/>
            <p:cNvSpPr>
              <a:spLocks noChangeArrowheads="1"/>
            </p:cNvSpPr>
            <p:nvPr/>
          </p:nvSpPr>
          <p:spPr bwMode="auto">
            <a:xfrm>
              <a:off x="3967"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8" name="Rectangle 181"/>
            <p:cNvSpPr>
              <a:spLocks noChangeArrowheads="1"/>
            </p:cNvSpPr>
            <p:nvPr/>
          </p:nvSpPr>
          <p:spPr bwMode="auto">
            <a:xfrm>
              <a:off x="4159" y="320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69" name="Rectangle 182"/>
            <p:cNvSpPr>
              <a:spLocks noChangeArrowheads="1"/>
            </p:cNvSpPr>
            <p:nvPr/>
          </p:nvSpPr>
          <p:spPr bwMode="auto">
            <a:xfrm>
              <a:off x="3583"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0" name="Rectangle 183"/>
            <p:cNvSpPr>
              <a:spLocks noChangeArrowheads="1"/>
            </p:cNvSpPr>
            <p:nvPr/>
          </p:nvSpPr>
          <p:spPr bwMode="auto">
            <a:xfrm>
              <a:off x="3775" y="1094"/>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1" name="Rectangle 184"/>
            <p:cNvSpPr>
              <a:spLocks noChangeArrowheads="1"/>
            </p:cNvSpPr>
            <p:nvPr/>
          </p:nvSpPr>
          <p:spPr bwMode="auto">
            <a:xfrm>
              <a:off x="3967" y="109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2" name="Rectangle 185"/>
            <p:cNvSpPr>
              <a:spLocks noChangeArrowheads="1"/>
            </p:cNvSpPr>
            <p:nvPr/>
          </p:nvSpPr>
          <p:spPr bwMode="auto">
            <a:xfrm>
              <a:off x="4159" y="1094"/>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3" name="Rectangle 186"/>
            <p:cNvSpPr>
              <a:spLocks noChangeArrowheads="1"/>
            </p:cNvSpPr>
            <p:nvPr/>
          </p:nvSpPr>
          <p:spPr bwMode="auto">
            <a:xfrm>
              <a:off x="3583" y="1286"/>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4" name="Rectangle 187"/>
            <p:cNvSpPr>
              <a:spLocks noChangeArrowheads="1"/>
            </p:cNvSpPr>
            <p:nvPr/>
          </p:nvSpPr>
          <p:spPr bwMode="auto">
            <a:xfrm>
              <a:off x="3775" y="1286"/>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5" name="Rectangle 188"/>
            <p:cNvSpPr>
              <a:spLocks noChangeArrowheads="1"/>
            </p:cNvSpPr>
            <p:nvPr/>
          </p:nvSpPr>
          <p:spPr bwMode="auto">
            <a:xfrm>
              <a:off x="3967"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6" name="Rectangle 189"/>
            <p:cNvSpPr>
              <a:spLocks noChangeArrowheads="1"/>
            </p:cNvSpPr>
            <p:nvPr/>
          </p:nvSpPr>
          <p:spPr bwMode="auto">
            <a:xfrm>
              <a:off x="4159" y="1286"/>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7" name="Rectangle 190"/>
            <p:cNvSpPr>
              <a:spLocks noChangeArrowheads="1"/>
            </p:cNvSpPr>
            <p:nvPr/>
          </p:nvSpPr>
          <p:spPr bwMode="auto">
            <a:xfrm>
              <a:off x="3583"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8" name="Rectangle 191"/>
            <p:cNvSpPr>
              <a:spLocks noChangeArrowheads="1"/>
            </p:cNvSpPr>
            <p:nvPr/>
          </p:nvSpPr>
          <p:spPr bwMode="auto">
            <a:xfrm>
              <a:off x="3775" y="1478"/>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79" name="Rectangle 192"/>
            <p:cNvSpPr>
              <a:spLocks noChangeArrowheads="1"/>
            </p:cNvSpPr>
            <p:nvPr/>
          </p:nvSpPr>
          <p:spPr bwMode="auto">
            <a:xfrm>
              <a:off x="3967" y="1478"/>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0" name="Rectangle 193"/>
            <p:cNvSpPr>
              <a:spLocks noChangeArrowheads="1"/>
            </p:cNvSpPr>
            <p:nvPr/>
          </p:nvSpPr>
          <p:spPr bwMode="auto">
            <a:xfrm>
              <a:off x="4159" y="1478"/>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1" name="Rectangle 194"/>
            <p:cNvSpPr>
              <a:spLocks noChangeArrowheads="1"/>
            </p:cNvSpPr>
            <p:nvPr/>
          </p:nvSpPr>
          <p:spPr bwMode="auto">
            <a:xfrm>
              <a:off x="3583"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2" name="Rectangle 195"/>
            <p:cNvSpPr>
              <a:spLocks noChangeArrowheads="1"/>
            </p:cNvSpPr>
            <p:nvPr/>
          </p:nvSpPr>
          <p:spPr bwMode="auto">
            <a:xfrm>
              <a:off x="3775" y="1670"/>
              <a:ext cx="143" cy="143"/>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3" name="Rectangle 196"/>
            <p:cNvSpPr>
              <a:spLocks noChangeArrowheads="1"/>
            </p:cNvSpPr>
            <p:nvPr/>
          </p:nvSpPr>
          <p:spPr bwMode="auto">
            <a:xfrm>
              <a:off x="3967" y="1670"/>
              <a:ext cx="143" cy="143"/>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4" name="Rectangle 197"/>
            <p:cNvSpPr>
              <a:spLocks noChangeArrowheads="1"/>
            </p:cNvSpPr>
            <p:nvPr/>
          </p:nvSpPr>
          <p:spPr bwMode="auto">
            <a:xfrm>
              <a:off x="4159" y="1670"/>
              <a:ext cx="143" cy="143"/>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85" name="Line 198"/>
            <p:cNvSpPr>
              <a:spLocks noChangeShapeType="1"/>
            </p:cNvSpPr>
            <p:nvPr/>
          </p:nvSpPr>
          <p:spPr bwMode="auto">
            <a:xfrm>
              <a:off x="3943" y="998"/>
              <a:ext cx="0" cy="2495"/>
            </a:xfrm>
            <a:prstGeom prst="line">
              <a:avLst/>
            </a:prstGeom>
            <a:noFill/>
            <a:ln w="38160" cap="sq">
              <a:solidFill>
                <a:srgbClr val="000000"/>
              </a:solidFill>
              <a:prstDash val="dash"/>
              <a:miter lim="800000"/>
              <a:headEnd/>
              <a:tailEnd/>
            </a:ln>
          </p:spPr>
          <p:txBody>
            <a:bodyPr/>
            <a:lstStyle/>
            <a:p>
              <a:endParaRPr lang="zh-CN" altLang="en-US"/>
            </a:p>
          </p:txBody>
        </p:sp>
      </p:grpSp>
      <p:sp>
        <p:nvSpPr>
          <p:cNvPr id="271367" name="Rectangle 199"/>
          <p:cNvSpPr>
            <a:spLocks noChangeArrowheads="1"/>
          </p:cNvSpPr>
          <p:nvPr/>
        </p:nvSpPr>
        <p:spPr bwMode="auto">
          <a:xfrm>
            <a:off x="7288213" y="2955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68" name="Rectangle 200"/>
          <p:cNvSpPr>
            <a:spLocks noChangeArrowheads="1"/>
          </p:cNvSpPr>
          <p:nvPr/>
        </p:nvSpPr>
        <p:spPr bwMode="auto">
          <a:xfrm>
            <a:off x="7593013" y="29559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69" name="Rectangle 201"/>
          <p:cNvSpPr>
            <a:spLocks noChangeArrowheads="1"/>
          </p:cNvSpPr>
          <p:nvPr/>
        </p:nvSpPr>
        <p:spPr bwMode="auto">
          <a:xfrm>
            <a:off x="7897813" y="29559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0" name="Rectangle 202"/>
          <p:cNvSpPr>
            <a:spLocks noChangeArrowheads="1"/>
          </p:cNvSpPr>
          <p:nvPr/>
        </p:nvSpPr>
        <p:spPr bwMode="auto">
          <a:xfrm>
            <a:off x="8202613" y="29559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1" name="Rectangle 203"/>
          <p:cNvSpPr>
            <a:spLocks noChangeArrowheads="1"/>
          </p:cNvSpPr>
          <p:nvPr/>
        </p:nvSpPr>
        <p:spPr bwMode="auto">
          <a:xfrm>
            <a:off x="72882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2" name="Rectangle 204"/>
          <p:cNvSpPr>
            <a:spLocks noChangeArrowheads="1"/>
          </p:cNvSpPr>
          <p:nvPr/>
        </p:nvSpPr>
        <p:spPr bwMode="auto">
          <a:xfrm>
            <a:off x="75930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3" name="Rectangle 205"/>
          <p:cNvSpPr>
            <a:spLocks noChangeArrowheads="1"/>
          </p:cNvSpPr>
          <p:nvPr/>
        </p:nvSpPr>
        <p:spPr bwMode="auto">
          <a:xfrm>
            <a:off x="78978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4" name="Rectangle 206"/>
          <p:cNvSpPr>
            <a:spLocks noChangeArrowheads="1"/>
          </p:cNvSpPr>
          <p:nvPr/>
        </p:nvSpPr>
        <p:spPr bwMode="auto">
          <a:xfrm>
            <a:off x="8202613" y="3260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5" name="Rectangle 207"/>
          <p:cNvSpPr>
            <a:spLocks noChangeArrowheads="1"/>
          </p:cNvSpPr>
          <p:nvPr/>
        </p:nvSpPr>
        <p:spPr bwMode="auto">
          <a:xfrm>
            <a:off x="7288213" y="3565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6" name="Rectangle 208"/>
          <p:cNvSpPr>
            <a:spLocks noChangeArrowheads="1"/>
          </p:cNvSpPr>
          <p:nvPr/>
        </p:nvSpPr>
        <p:spPr bwMode="auto">
          <a:xfrm>
            <a:off x="7593013" y="3565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7" name="Rectangle 209"/>
          <p:cNvSpPr>
            <a:spLocks noChangeArrowheads="1"/>
          </p:cNvSpPr>
          <p:nvPr/>
        </p:nvSpPr>
        <p:spPr bwMode="auto">
          <a:xfrm>
            <a:off x="7897813" y="3565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8" name="Rectangle 210"/>
          <p:cNvSpPr>
            <a:spLocks noChangeArrowheads="1"/>
          </p:cNvSpPr>
          <p:nvPr/>
        </p:nvSpPr>
        <p:spPr bwMode="auto">
          <a:xfrm>
            <a:off x="8202613" y="35655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79" name="Rectangle 211"/>
          <p:cNvSpPr>
            <a:spLocks noChangeArrowheads="1"/>
          </p:cNvSpPr>
          <p:nvPr/>
        </p:nvSpPr>
        <p:spPr bwMode="auto">
          <a:xfrm>
            <a:off x="7288213" y="38703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0" name="Rectangle 212"/>
          <p:cNvSpPr>
            <a:spLocks noChangeArrowheads="1"/>
          </p:cNvSpPr>
          <p:nvPr/>
        </p:nvSpPr>
        <p:spPr bwMode="auto">
          <a:xfrm>
            <a:off x="7593013" y="3870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1" name="Rectangle 213"/>
          <p:cNvSpPr>
            <a:spLocks noChangeArrowheads="1"/>
          </p:cNvSpPr>
          <p:nvPr/>
        </p:nvSpPr>
        <p:spPr bwMode="auto">
          <a:xfrm>
            <a:off x="7897813" y="3870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2" name="Rectangle 214"/>
          <p:cNvSpPr>
            <a:spLocks noChangeArrowheads="1"/>
          </p:cNvSpPr>
          <p:nvPr/>
        </p:nvSpPr>
        <p:spPr bwMode="auto">
          <a:xfrm>
            <a:off x="8202613" y="38703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3" name="Rectangle 215"/>
          <p:cNvSpPr>
            <a:spLocks noChangeArrowheads="1"/>
          </p:cNvSpPr>
          <p:nvPr/>
        </p:nvSpPr>
        <p:spPr bwMode="auto">
          <a:xfrm>
            <a:off x="7288213" y="4175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4" name="Rectangle 216"/>
          <p:cNvSpPr>
            <a:spLocks noChangeArrowheads="1"/>
          </p:cNvSpPr>
          <p:nvPr/>
        </p:nvSpPr>
        <p:spPr bwMode="auto">
          <a:xfrm>
            <a:off x="7593013" y="4175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5" name="Rectangle 217"/>
          <p:cNvSpPr>
            <a:spLocks noChangeArrowheads="1"/>
          </p:cNvSpPr>
          <p:nvPr/>
        </p:nvSpPr>
        <p:spPr bwMode="auto">
          <a:xfrm>
            <a:off x="7897813" y="41751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6" name="Rectangle 218"/>
          <p:cNvSpPr>
            <a:spLocks noChangeArrowheads="1"/>
          </p:cNvSpPr>
          <p:nvPr/>
        </p:nvSpPr>
        <p:spPr bwMode="auto">
          <a:xfrm>
            <a:off x="8202613" y="41751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7" name="Rectangle 219"/>
          <p:cNvSpPr>
            <a:spLocks noChangeArrowheads="1"/>
          </p:cNvSpPr>
          <p:nvPr/>
        </p:nvSpPr>
        <p:spPr bwMode="auto">
          <a:xfrm>
            <a:off x="7288213" y="44799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8" name="Rectangle 220"/>
          <p:cNvSpPr>
            <a:spLocks noChangeArrowheads="1"/>
          </p:cNvSpPr>
          <p:nvPr/>
        </p:nvSpPr>
        <p:spPr bwMode="auto">
          <a:xfrm>
            <a:off x="7593013" y="4479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89" name="Rectangle 221"/>
          <p:cNvSpPr>
            <a:spLocks noChangeArrowheads="1"/>
          </p:cNvSpPr>
          <p:nvPr/>
        </p:nvSpPr>
        <p:spPr bwMode="auto">
          <a:xfrm>
            <a:off x="7897813" y="44799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0" name="Rectangle 222"/>
          <p:cNvSpPr>
            <a:spLocks noChangeArrowheads="1"/>
          </p:cNvSpPr>
          <p:nvPr/>
        </p:nvSpPr>
        <p:spPr bwMode="auto">
          <a:xfrm>
            <a:off x="8202613" y="44799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1" name="Rectangle 223"/>
          <p:cNvSpPr>
            <a:spLocks noChangeArrowheads="1"/>
          </p:cNvSpPr>
          <p:nvPr/>
        </p:nvSpPr>
        <p:spPr bwMode="auto">
          <a:xfrm>
            <a:off x="7288213" y="4784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2" name="Rectangle 224"/>
          <p:cNvSpPr>
            <a:spLocks noChangeArrowheads="1"/>
          </p:cNvSpPr>
          <p:nvPr/>
        </p:nvSpPr>
        <p:spPr bwMode="auto">
          <a:xfrm>
            <a:off x="7593013" y="47847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3" name="Rectangle 225"/>
          <p:cNvSpPr>
            <a:spLocks noChangeArrowheads="1"/>
          </p:cNvSpPr>
          <p:nvPr/>
        </p:nvSpPr>
        <p:spPr bwMode="auto">
          <a:xfrm>
            <a:off x="7897813" y="47847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4" name="Rectangle 226"/>
          <p:cNvSpPr>
            <a:spLocks noChangeArrowheads="1"/>
          </p:cNvSpPr>
          <p:nvPr/>
        </p:nvSpPr>
        <p:spPr bwMode="auto">
          <a:xfrm>
            <a:off x="8202613" y="47847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5" name="Rectangle 227"/>
          <p:cNvSpPr>
            <a:spLocks noChangeArrowheads="1"/>
          </p:cNvSpPr>
          <p:nvPr/>
        </p:nvSpPr>
        <p:spPr bwMode="auto">
          <a:xfrm>
            <a:off x="7288213" y="50895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6" name="Rectangle 228"/>
          <p:cNvSpPr>
            <a:spLocks noChangeArrowheads="1"/>
          </p:cNvSpPr>
          <p:nvPr/>
        </p:nvSpPr>
        <p:spPr bwMode="auto">
          <a:xfrm>
            <a:off x="7593013" y="5089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7" name="Rectangle 229"/>
          <p:cNvSpPr>
            <a:spLocks noChangeArrowheads="1"/>
          </p:cNvSpPr>
          <p:nvPr/>
        </p:nvSpPr>
        <p:spPr bwMode="auto">
          <a:xfrm>
            <a:off x="7897813" y="50895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8" name="Rectangle 230"/>
          <p:cNvSpPr>
            <a:spLocks noChangeArrowheads="1"/>
          </p:cNvSpPr>
          <p:nvPr/>
        </p:nvSpPr>
        <p:spPr bwMode="auto">
          <a:xfrm>
            <a:off x="8202613" y="50895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399" name="Rectangle 231"/>
          <p:cNvSpPr>
            <a:spLocks noChangeArrowheads="1"/>
          </p:cNvSpPr>
          <p:nvPr/>
        </p:nvSpPr>
        <p:spPr bwMode="auto">
          <a:xfrm>
            <a:off x="7288213" y="1736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0" name="Rectangle 232"/>
          <p:cNvSpPr>
            <a:spLocks noChangeArrowheads="1"/>
          </p:cNvSpPr>
          <p:nvPr/>
        </p:nvSpPr>
        <p:spPr bwMode="auto">
          <a:xfrm>
            <a:off x="7593013" y="17367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1" name="Rectangle 233"/>
          <p:cNvSpPr>
            <a:spLocks noChangeArrowheads="1"/>
          </p:cNvSpPr>
          <p:nvPr/>
        </p:nvSpPr>
        <p:spPr bwMode="auto">
          <a:xfrm>
            <a:off x="7897813" y="17367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2" name="Rectangle 234"/>
          <p:cNvSpPr>
            <a:spLocks noChangeArrowheads="1"/>
          </p:cNvSpPr>
          <p:nvPr/>
        </p:nvSpPr>
        <p:spPr bwMode="auto">
          <a:xfrm>
            <a:off x="8202613" y="17367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3" name="Rectangle 235"/>
          <p:cNvSpPr>
            <a:spLocks noChangeArrowheads="1"/>
          </p:cNvSpPr>
          <p:nvPr/>
        </p:nvSpPr>
        <p:spPr bwMode="auto">
          <a:xfrm>
            <a:off x="7288213" y="20415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4" name="Rectangle 236"/>
          <p:cNvSpPr>
            <a:spLocks noChangeArrowheads="1"/>
          </p:cNvSpPr>
          <p:nvPr/>
        </p:nvSpPr>
        <p:spPr bwMode="auto">
          <a:xfrm>
            <a:off x="7593013" y="20415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5" name="Rectangle 237"/>
          <p:cNvSpPr>
            <a:spLocks noChangeArrowheads="1"/>
          </p:cNvSpPr>
          <p:nvPr/>
        </p:nvSpPr>
        <p:spPr bwMode="auto">
          <a:xfrm>
            <a:off x="7897813" y="2041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6" name="Rectangle 238"/>
          <p:cNvSpPr>
            <a:spLocks noChangeArrowheads="1"/>
          </p:cNvSpPr>
          <p:nvPr/>
        </p:nvSpPr>
        <p:spPr bwMode="auto">
          <a:xfrm>
            <a:off x="8202613" y="20415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7" name="Rectangle 239"/>
          <p:cNvSpPr>
            <a:spLocks noChangeArrowheads="1"/>
          </p:cNvSpPr>
          <p:nvPr/>
        </p:nvSpPr>
        <p:spPr bwMode="auto">
          <a:xfrm>
            <a:off x="7288213" y="2346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8" name="Rectangle 240"/>
          <p:cNvSpPr>
            <a:spLocks noChangeArrowheads="1"/>
          </p:cNvSpPr>
          <p:nvPr/>
        </p:nvSpPr>
        <p:spPr bwMode="auto">
          <a:xfrm>
            <a:off x="7593013" y="2346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09" name="Rectangle 241"/>
          <p:cNvSpPr>
            <a:spLocks noChangeArrowheads="1"/>
          </p:cNvSpPr>
          <p:nvPr/>
        </p:nvSpPr>
        <p:spPr bwMode="auto">
          <a:xfrm>
            <a:off x="7897813" y="2346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0" name="Rectangle 242"/>
          <p:cNvSpPr>
            <a:spLocks noChangeArrowheads="1"/>
          </p:cNvSpPr>
          <p:nvPr/>
        </p:nvSpPr>
        <p:spPr bwMode="auto">
          <a:xfrm>
            <a:off x="8202613" y="23463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1" name="Rectangle 243"/>
          <p:cNvSpPr>
            <a:spLocks noChangeArrowheads="1"/>
          </p:cNvSpPr>
          <p:nvPr/>
        </p:nvSpPr>
        <p:spPr bwMode="auto">
          <a:xfrm>
            <a:off x="7288213" y="2651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2" name="Rectangle 244"/>
          <p:cNvSpPr>
            <a:spLocks noChangeArrowheads="1"/>
          </p:cNvSpPr>
          <p:nvPr/>
        </p:nvSpPr>
        <p:spPr bwMode="auto">
          <a:xfrm>
            <a:off x="7593013" y="26511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3" name="Rectangle 245"/>
          <p:cNvSpPr>
            <a:spLocks noChangeArrowheads="1"/>
          </p:cNvSpPr>
          <p:nvPr/>
        </p:nvSpPr>
        <p:spPr bwMode="auto">
          <a:xfrm>
            <a:off x="7897813" y="26511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4" name="Rectangle 246"/>
          <p:cNvSpPr>
            <a:spLocks noChangeArrowheads="1"/>
          </p:cNvSpPr>
          <p:nvPr/>
        </p:nvSpPr>
        <p:spPr bwMode="auto">
          <a:xfrm>
            <a:off x="8202613" y="26511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15" name="Text Box 247"/>
          <p:cNvSpPr txBox="1">
            <a:spLocks noChangeArrowheads="1"/>
          </p:cNvSpPr>
          <p:nvPr/>
        </p:nvSpPr>
        <p:spPr bwMode="auto">
          <a:xfrm rot="10800000">
            <a:off x="273050" y="1433513"/>
            <a:ext cx="668338" cy="3478212"/>
          </a:xfrm>
          <a:prstGeom prst="rect">
            <a:avLst/>
          </a:prstGeom>
          <a:noFill/>
          <a:ln w="9525">
            <a:noFill/>
            <a:round/>
            <a:headEnd/>
            <a:tailEnd/>
          </a:ln>
        </p:spPr>
        <p:txBody>
          <a:bodyPr vert="eaVert"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a:solidFill>
                  <a:srgbClr val="000000"/>
                </a:solidFill>
                <a:latin typeface="Arial Narrow" pitchFamily="34" charset="0"/>
              </a:rPr>
              <a:t>Time (processor cycle)</a:t>
            </a:r>
          </a:p>
        </p:txBody>
      </p:sp>
      <p:sp>
        <p:nvSpPr>
          <p:cNvPr id="271416" name="Line 248"/>
          <p:cNvSpPr>
            <a:spLocks noChangeShapeType="1"/>
          </p:cNvSpPr>
          <p:nvPr/>
        </p:nvSpPr>
        <p:spPr bwMode="auto">
          <a:xfrm>
            <a:off x="582613" y="4937125"/>
            <a:ext cx="1587" cy="838200"/>
          </a:xfrm>
          <a:prstGeom prst="line">
            <a:avLst/>
          </a:prstGeom>
          <a:noFill/>
          <a:ln w="9360" cap="sq">
            <a:solidFill>
              <a:srgbClr val="000000"/>
            </a:solidFill>
            <a:miter lim="800000"/>
            <a:headEnd/>
            <a:tailEnd type="triangle" w="lg" len="lg"/>
          </a:ln>
        </p:spPr>
        <p:txBody>
          <a:bodyPr/>
          <a:lstStyle/>
          <a:p>
            <a:endParaRPr lang="zh-CN" altLang="en-US"/>
          </a:p>
        </p:txBody>
      </p:sp>
      <p:sp>
        <p:nvSpPr>
          <p:cNvPr id="271417" name="Text Box 249"/>
          <p:cNvSpPr txBox="1">
            <a:spLocks noChangeArrowheads="1"/>
          </p:cNvSpPr>
          <p:nvPr/>
        </p:nvSpPr>
        <p:spPr bwMode="auto">
          <a:xfrm>
            <a:off x="887413" y="1365250"/>
            <a:ext cx="125095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Superscalar</a:t>
            </a:r>
          </a:p>
        </p:txBody>
      </p:sp>
      <p:sp>
        <p:nvSpPr>
          <p:cNvPr id="271418" name="Text Box 250"/>
          <p:cNvSpPr txBox="1">
            <a:spLocks noChangeArrowheads="1"/>
          </p:cNvSpPr>
          <p:nvPr/>
        </p:nvSpPr>
        <p:spPr bwMode="auto">
          <a:xfrm>
            <a:off x="2487613" y="1365250"/>
            <a:ext cx="1335087"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Fine-Grained</a:t>
            </a:r>
          </a:p>
        </p:txBody>
      </p:sp>
      <p:sp>
        <p:nvSpPr>
          <p:cNvPr id="271419" name="Text Box 251"/>
          <p:cNvSpPr txBox="1">
            <a:spLocks noChangeArrowheads="1"/>
          </p:cNvSpPr>
          <p:nvPr/>
        </p:nvSpPr>
        <p:spPr bwMode="auto">
          <a:xfrm>
            <a:off x="3783013" y="1365250"/>
            <a:ext cx="1584325"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Coarse-Grained</a:t>
            </a:r>
          </a:p>
        </p:txBody>
      </p:sp>
      <p:sp>
        <p:nvSpPr>
          <p:cNvPr id="271420" name="Text Box 252"/>
          <p:cNvSpPr txBox="1">
            <a:spLocks noChangeArrowheads="1"/>
          </p:cNvSpPr>
          <p:nvPr/>
        </p:nvSpPr>
        <p:spPr bwMode="auto">
          <a:xfrm>
            <a:off x="5426075" y="1344613"/>
            <a:ext cx="1612900" cy="368300"/>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Multiprocessing</a:t>
            </a:r>
          </a:p>
        </p:txBody>
      </p:sp>
      <p:sp>
        <p:nvSpPr>
          <p:cNvPr id="271421" name="Text Box 253"/>
          <p:cNvSpPr txBox="1">
            <a:spLocks noChangeArrowheads="1"/>
          </p:cNvSpPr>
          <p:nvPr/>
        </p:nvSpPr>
        <p:spPr bwMode="auto">
          <a:xfrm>
            <a:off x="7135813" y="1136650"/>
            <a:ext cx="1468437" cy="6429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Simultaneous</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Narrow" pitchFamily="34" charset="0"/>
              </a:rPr>
              <a:t>Multithreading</a:t>
            </a:r>
          </a:p>
        </p:txBody>
      </p:sp>
      <p:sp>
        <p:nvSpPr>
          <p:cNvPr id="271422" name="Rectangle 254"/>
          <p:cNvSpPr>
            <a:spLocks noChangeArrowheads="1"/>
          </p:cNvSpPr>
          <p:nvPr/>
        </p:nvSpPr>
        <p:spPr bwMode="auto">
          <a:xfrm>
            <a:off x="2259013" y="5775325"/>
            <a:ext cx="228600" cy="228600"/>
          </a:xfrm>
          <a:prstGeom prst="rect">
            <a:avLst/>
          </a:prstGeom>
          <a:solidFill>
            <a:srgbClr val="5B9BD5"/>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3" name="Rectangle 255"/>
          <p:cNvSpPr>
            <a:spLocks noChangeArrowheads="1"/>
          </p:cNvSpPr>
          <p:nvPr/>
        </p:nvSpPr>
        <p:spPr bwMode="auto">
          <a:xfrm>
            <a:off x="2259013" y="6156325"/>
            <a:ext cx="228600" cy="228600"/>
          </a:xfrm>
          <a:prstGeom prst="rect">
            <a:avLst/>
          </a:prstGeom>
          <a:blipFill dpi="0" rotWithShape="0">
            <a:blip r:embed="rId3"/>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4" name="Rectangle 256"/>
          <p:cNvSpPr>
            <a:spLocks noChangeArrowheads="1"/>
          </p:cNvSpPr>
          <p:nvPr/>
        </p:nvSpPr>
        <p:spPr bwMode="auto">
          <a:xfrm>
            <a:off x="4468813" y="5775325"/>
            <a:ext cx="228600" cy="228600"/>
          </a:xfrm>
          <a:prstGeom prst="rect">
            <a:avLst/>
          </a:prstGeom>
          <a:solidFill>
            <a:srgbClr val="FFFF00"/>
          </a:solid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5" name="Rectangle 257"/>
          <p:cNvSpPr>
            <a:spLocks noChangeArrowheads="1"/>
          </p:cNvSpPr>
          <p:nvPr/>
        </p:nvSpPr>
        <p:spPr bwMode="auto">
          <a:xfrm>
            <a:off x="4468813" y="6156325"/>
            <a:ext cx="228600" cy="228600"/>
          </a:xfrm>
          <a:prstGeom prst="rect">
            <a:avLst/>
          </a:prstGeom>
          <a:blipFill dpi="0" rotWithShape="0">
            <a:blip r:embed="rId4"/>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6" name="Rectangle 258"/>
          <p:cNvSpPr>
            <a:spLocks noChangeArrowheads="1"/>
          </p:cNvSpPr>
          <p:nvPr/>
        </p:nvSpPr>
        <p:spPr bwMode="auto">
          <a:xfrm>
            <a:off x="6526213" y="5775325"/>
            <a:ext cx="228600" cy="228600"/>
          </a:xfrm>
          <a:prstGeom prst="rect">
            <a:avLst/>
          </a:prstGeom>
          <a:blipFill dpi="0" rotWithShape="0">
            <a:blip r:embed="rId5"/>
            <a:srcRect/>
            <a:tile tx="0" ty="0" sx="100000" sy="100000" flip="none" algn="tl"/>
          </a:blip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7" name="Rectangle 259"/>
          <p:cNvSpPr>
            <a:spLocks noChangeArrowheads="1"/>
          </p:cNvSpPr>
          <p:nvPr/>
        </p:nvSpPr>
        <p:spPr bwMode="auto">
          <a:xfrm>
            <a:off x="6526213" y="6156325"/>
            <a:ext cx="228600" cy="228600"/>
          </a:xfrm>
          <a:prstGeom prst="rect">
            <a:avLst/>
          </a:prstGeom>
          <a:noFill/>
          <a:ln w="936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1428" name="Text Box 260"/>
          <p:cNvSpPr txBox="1">
            <a:spLocks noChangeArrowheads="1"/>
          </p:cNvSpPr>
          <p:nvPr/>
        </p:nvSpPr>
        <p:spPr bwMode="auto">
          <a:xfrm>
            <a:off x="2547938" y="5683250"/>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1</a:t>
            </a:r>
          </a:p>
        </p:txBody>
      </p:sp>
      <p:sp>
        <p:nvSpPr>
          <p:cNvPr id="271429" name="Text Box 261"/>
          <p:cNvSpPr txBox="1">
            <a:spLocks noChangeArrowheads="1"/>
          </p:cNvSpPr>
          <p:nvPr/>
        </p:nvSpPr>
        <p:spPr bwMode="auto">
          <a:xfrm>
            <a:off x="2554288" y="6080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2</a:t>
            </a:r>
          </a:p>
        </p:txBody>
      </p:sp>
      <p:sp>
        <p:nvSpPr>
          <p:cNvPr id="271430" name="Text Box 262"/>
          <p:cNvSpPr txBox="1">
            <a:spLocks noChangeArrowheads="1"/>
          </p:cNvSpPr>
          <p:nvPr/>
        </p:nvSpPr>
        <p:spPr bwMode="auto">
          <a:xfrm>
            <a:off x="4849813" y="5699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3</a:t>
            </a:r>
          </a:p>
        </p:txBody>
      </p:sp>
      <p:sp>
        <p:nvSpPr>
          <p:cNvPr id="271431" name="Text Box 263"/>
          <p:cNvSpPr txBox="1">
            <a:spLocks noChangeArrowheads="1"/>
          </p:cNvSpPr>
          <p:nvPr/>
        </p:nvSpPr>
        <p:spPr bwMode="auto">
          <a:xfrm>
            <a:off x="4849813" y="6080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4</a:t>
            </a:r>
          </a:p>
        </p:txBody>
      </p:sp>
      <p:sp>
        <p:nvSpPr>
          <p:cNvPr id="271432" name="Text Box 264"/>
          <p:cNvSpPr txBox="1">
            <a:spLocks noChangeArrowheads="1"/>
          </p:cNvSpPr>
          <p:nvPr/>
        </p:nvSpPr>
        <p:spPr bwMode="auto">
          <a:xfrm>
            <a:off x="6831013" y="5699125"/>
            <a:ext cx="1016000"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Thread 5</a:t>
            </a:r>
          </a:p>
        </p:txBody>
      </p:sp>
      <p:sp>
        <p:nvSpPr>
          <p:cNvPr id="271433" name="Text Box 265"/>
          <p:cNvSpPr txBox="1">
            <a:spLocks noChangeArrowheads="1"/>
          </p:cNvSpPr>
          <p:nvPr/>
        </p:nvSpPr>
        <p:spPr bwMode="auto">
          <a:xfrm>
            <a:off x="6831013" y="6080125"/>
            <a:ext cx="896937" cy="398463"/>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a:solidFill>
                  <a:srgbClr val="000000"/>
                </a:solidFill>
                <a:latin typeface="Arial Narrow" pitchFamily="34" charset="0"/>
              </a:rPr>
              <a:t>Idle slot</a:t>
            </a:r>
          </a:p>
        </p:txBody>
      </p:sp>
      <p:sp>
        <p:nvSpPr>
          <p:cNvPr id="271434" name="Text Box 26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C07A4F-2715-4FB2-BC4B-04D8FD9369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1435" name="Text Box 26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1436" name="Text Box 26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66EF146-23A2-4EE7-BE80-49BCB33A48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Summary: Multithreaded Categories</a:t>
            </a:r>
            <a:endParaRPr lang="zh-CN" altLang="en-US" dirty="0"/>
          </a:p>
        </p:txBody>
      </p:sp>
    </p:spTree>
    <p:extLst>
      <p:ext uri="{BB962C8B-B14F-4D97-AF65-F5344CB8AC3E}">
        <p14:creationId xmlns:p14="http://schemas.microsoft.com/office/powerpoint/2010/main" val="38748215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9050" y="1543050"/>
            <a:ext cx="9182100" cy="3771900"/>
          </a:xfrm>
          <a:prstGeom prst="rect">
            <a:avLst/>
          </a:prstGeom>
        </p:spPr>
      </p:pic>
      <p:sp>
        <p:nvSpPr>
          <p:cNvPr id="4" name="矩形 3"/>
          <p:cNvSpPr/>
          <p:nvPr/>
        </p:nvSpPr>
        <p:spPr>
          <a:xfrm>
            <a:off x="113212" y="5955688"/>
            <a:ext cx="8917576" cy="523220"/>
          </a:xfrm>
          <a:prstGeom prst="rect">
            <a:avLst/>
          </a:prstGeom>
        </p:spPr>
        <p:txBody>
          <a:bodyPr wrap="square">
            <a:spAutoFit/>
          </a:bodyPr>
          <a:lstStyle/>
          <a:p>
            <a:r>
              <a:rPr lang="en-US" altLang="zh-CN" sz="1400" b="1" dirty="0"/>
              <a:t>John Paul </a:t>
            </a:r>
            <a:r>
              <a:rPr lang="en-US" altLang="zh-CN" sz="1400" b="1" dirty="0" smtClean="0"/>
              <a:t>Shen</a:t>
            </a:r>
            <a:r>
              <a:rPr lang="zh-CN" altLang="en-US" sz="1400" b="1" dirty="0" smtClean="0"/>
              <a:t>，</a:t>
            </a:r>
            <a:r>
              <a:rPr lang="en-US" altLang="zh-CN" sz="1400" b="1" dirty="0" err="1" smtClean="0"/>
              <a:t>Mikko</a:t>
            </a:r>
            <a:r>
              <a:rPr lang="en-US" altLang="zh-CN" sz="1400" b="1" dirty="0" smtClean="0"/>
              <a:t> </a:t>
            </a:r>
            <a:r>
              <a:rPr lang="en-US" altLang="zh-CN" sz="1400" b="1" dirty="0"/>
              <a:t>H. </a:t>
            </a:r>
            <a:r>
              <a:rPr lang="en-US" altLang="zh-CN" sz="1400" b="1" dirty="0" err="1" smtClean="0"/>
              <a:t>Lipasti</a:t>
            </a:r>
            <a:r>
              <a:rPr lang="zh-CN" altLang="en-US" sz="1400" b="1" dirty="0" smtClean="0"/>
              <a:t>；</a:t>
            </a:r>
            <a:r>
              <a:rPr lang="en-US" altLang="zh-CN" sz="1400" b="1" dirty="0"/>
              <a:t>Modern Processor </a:t>
            </a:r>
            <a:r>
              <a:rPr lang="en-US" altLang="zh-CN" sz="1400" b="1" dirty="0" smtClean="0"/>
              <a:t>Design</a:t>
            </a:r>
            <a:r>
              <a:rPr lang="zh-CN" altLang="en-US" sz="1400" b="1" dirty="0" smtClean="0"/>
              <a:t>：</a:t>
            </a:r>
            <a:r>
              <a:rPr lang="en-US" altLang="zh-CN" sz="1400" b="1" dirty="0" smtClean="0"/>
              <a:t>Fundamentals </a:t>
            </a:r>
            <a:r>
              <a:rPr lang="en-US" altLang="zh-CN" sz="1400" b="1" dirty="0"/>
              <a:t>of Superscalar Processors </a:t>
            </a:r>
            <a:r>
              <a:rPr lang="zh-CN" altLang="en-US" sz="1400" b="1" dirty="0" smtClean="0"/>
              <a:t>； </a:t>
            </a:r>
            <a:r>
              <a:rPr lang="en-US" altLang="zh-CN" sz="1400" b="1" dirty="0" smtClean="0"/>
              <a:t>2013</a:t>
            </a:r>
            <a:r>
              <a:rPr lang="en-US" altLang="zh-CN" sz="1400" b="1" dirty="0"/>
              <a:t>, Waveland </a:t>
            </a:r>
            <a:r>
              <a:rPr lang="en-US" altLang="zh-CN" sz="1400" b="1" dirty="0" smtClean="0"/>
              <a:t>Press</a:t>
            </a:r>
            <a:endParaRPr lang="en-US" altLang="zh-CN" sz="1400" b="1" dirty="0"/>
          </a:p>
        </p:txBody>
      </p:sp>
    </p:spTree>
    <p:extLst>
      <p:ext uri="{BB962C8B-B14F-4D97-AF65-F5344CB8AC3E}">
        <p14:creationId xmlns:p14="http://schemas.microsoft.com/office/powerpoint/2010/main" val="28918386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006174" y="128974"/>
            <a:ext cx="7724775" cy="6229350"/>
          </a:xfrm>
          <a:prstGeom prst="rect">
            <a:avLst/>
          </a:prstGeom>
        </p:spPr>
      </p:pic>
    </p:spTree>
    <p:extLst>
      <p:ext uri="{BB962C8B-B14F-4D97-AF65-F5344CB8AC3E}">
        <p14:creationId xmlns:p14="http://schemas.microsoft.com/office/powerpoint/2010/main" val="316412855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Tree>
    <p:extLst>
      <p:ext uri="{BB962C8B-B14F-4D97-AF65-F5344CB8AC3E}">
        <p14:creationId xmlns:p14="http://schemas.microsoft.com/office/powerpoint/2010/main" val="429057398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1"/>
          <p:cNvSpPr txBox="1">
            <a:spLocks noChangeArrowheads="1"/>
          </p:cNvSpPr>
          <p:nvPr/>
        </p:nvSpPr>
        <p:spPr bwMode="auto">
          <a:xfrm>
            <a:off x="323850" y="-200025"/>
            <a:ext cx="7162800" cy="10414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86019"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1F1DB-91B0-4140-B6F0-BEF17E7CAD5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6020"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6021"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129E44-E888-47DC-83EE-E67281956EC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zh-CN" altLang="zh-CN" sz="1200">
              <a:solidFill>
                <a:srgbClr val="898989"/>
              </a:solidFill>
            </a:endParaRPr>
          </a:p>
        </p:txBody>
      </p:sp>
      <p:sp>
        <p:nvSpPr>
          <p:cNvPr id="86022" name="标题 1"/>
          <p:cNvSpPr>
            <a:spLocks noGrp="1"/>
          </p:cNvSpPr>
          <p:nvPr>
            <p:ph type="title"/>
          </p:nvPr>
        </p:nvSpPr>
        <p:spPr/>
        <p:txBody>
          <a:bodyPr/>
          <a:lstStyle/>
          <a:p>
            <a:r>
              <a:rPr lang="zh-CN" altLang="zh-CN" smtClean="0"/>
              <a:t>循环间相关</a:t>
            </a:r>
            <a:r>
              <a:rPr lang="zh-CN" altLang="en-US" smtClean="0"/>
              <a:t>（</a:t>
            </a:r>
            <a:r>
              <a:rPr lang="en-US" altLang="zh-CN" smtClean="0"/>
              <a:t>3/4</a:t>
            </a:r>
            <a:r>
              <a:rPr lang="zh-CN" altLang="en-US" smtClean="0"/>
              <a:t>）</a:t>
            </a:r>
            <a:r>
              <a:rPr lang="en-US" altLang="zh-CN" smtClean="0"/>
              <a:t>-</a:t>
            </a:r>
            <a:r>
              <a:rPr lang="zh-CN" altLang="zh-CN" smtClean="0"/>
              <a:t>循环变换</a:t>
            </a:r>
            <a:endParaRPr lang="zh-CN" altLang="en-US" smtClean="0"/>
          </a:p>
        </p:txBody>
      </p:sp>
      <p:sp>
        <p:nvSpPr>
          <p:cNvPr id="86023" name="内容占位符 2"/>
          <p:cNvSpPr>
            <a:spLocks noGrp="1"/>
          </p:cNvSpPr>
          <p:nvPr>
            <p:ph idx="4294967295"/>
          </p:nvPr>
        </p:nvSpPr>
        <p:spPr>
          <a:xfrm>
            <a:off x="846033" y="1184581"/>
            <a:ext cx="8064500" cy="4889500"/>
          </a:xfrm>
        </p:spPr>
        <p:txBody>
          <a:bodyPr/>
          <a:lstStyle/>
          <a:p>
            <a:pPr marL="0" indent="0">
              <a:buFont typeface="Arial" panose="020B0604020202020204" pitchFamily="34" charset="0"/>
              <a:buNone/>
            </a:pPr>
            <a:r>
              <a:rPr lang="en-US" altLang="zh-CN" sz="2400" dirty="0" smtClean="0"/>
              <a:t>OLD:</a:t>
            </a:r>
          </a:p>
          <a:p>
            <a:pPr marL="0" indent="0">
              <a:buFont typeface="Arial" panose="020B0604020202020204" pitchFamily="34" charset="0"/>
              <a:buNone/>
            </a:pPr>
            <a:r>
              <a:rPr lang="en-US" altLang="zh-CN" sz="2400" dirty="0" smtClean="0"/>
              <a:t>for (</a:t>
            </a:r>
            <a:r>
              <a:rPr lang="en-US" altLang="zh-CN" sz="2400" dirty="0" err="1" smtClean="0"/>
              <a:t>i</a:t>
            </a:r>
            <a:r>
              <a:rPr lang="en-US" altLang="zh-CN" sz="2400" dirty="0" smtClean="0"/>
              <a:t>=1; </a:t>
            </a:r>
            <a:r>
              <a:rPr lang="en-US" altLang="zh-CN" sz="2400" dirty="0" err="1" smtClean="0"/>
              <a:t>i</a:t>
            </a:r>
            <a:r>
              <a:rPr lang="en-US" altLang="zh-CN" sz="2400" dirty="0" smtClean="0"/>
              <a:t>&lt;=100; </a:t>
            </a:r>
            <a:r>
              <a:rPr lang="en-US" altLang="zh-CN" sz="2400" dirty="0" err="1" smtClean="0"/>
              <a:t>i</a:t>
            </a:r>
            <a:r>
              <a:rPr lang="en-US" altLang="zh-CN" sz="2400" dirty="0" smtClean="0"/>
              <a:t>=i+1) {</a:t>
            </a:r>
            <a:br>
              <a:rPr lang="en-US" altLang="zh-CN" sz="2400" dirty="0" smtClean="0"/>
            </a:br>
            <a:r>
              <a:rPr lang="en-US" altLang="zh-CN" sz="2400" dirty="0" smtClean="0"/>
              <a:t>	A[</a:t>
            </a:r>
            <a:r>
              <a:rPr lang="en-US" altLang="zh-CN" sz="2400" dirty="0" err="1" smtClean="0"/>
              <a:t>i</a:t>
            </a:r>
            <a:r>
              <a:rPr lang="en-US" altLang="zh-CN" sz="2400" dirty="0" smtClean="0"/>
              <a:t>] = A[</a:t>
            </a:r>
            <a:r>
              <a:rPr lang="en-US" altLang="zh-CN" sz="2400" dirty="0" err="1" smtClean="0"/>
              <a:t>i</a:t>
            </a:r>
            <a:r>
              <a:rPr lang="en-US" altLang="zh-CN" sz="2400" dirty="0" smtClean="0"/>
              <a:t>] + B[</a:t>
            </a:r>
            <a:r>
              <a:rPr lang="en-US" altLang="zh-CN" sz="2400" dirty="0" err="1" smtClean="0"/>
              <a:t>i</a:t>
            </a:r>
            <a:r>
              <a:rPr lang="en-US" altLang="zh-CN" sz="2400" dirty="0" smtClean="0"/>
              <a:t>];    /* S1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 /* S2 */</a:t>
            </a:r>
            <a:br>
              <a:rPr lang="en-US" altLang="zh-CN" sz="2400" dirty="0" smtClean="0"/>
            </a:br>
            <a:endParaRPr lang="en-US" altLang="zh-CN" sz="2400" dirty="0" smtClean="0"/>
          </a:p>
          <a:p>
            <a:pPr marL="0" indent="0">
              <a:buFont typeface="Arial" panose="020B0604020202020204" pitchFamily="34" charset="0"/>
              <a:buNone/>
            </a:pPr>
            <a:r>
              <a:rPr lang="en-US" altLang="zh-CN" sz="2400" dirty="0" smtClean="0"/>
              <a:t>NEW:</a:t>
            </a:r>
          </a:p>
          <a:p>
            <a:pPr marL="0" indent="0">
              <a:buFont typeface="Arial" panose="020B0604020202020204" pitchFamily="34" charset="0"/>
              <a:buNone/>
            </a:pPr>
            <a:r>
              <a:rPr lang="en-US" altLang="zh-CN" sz="2400" dirty="0" smtClean="0"/>
              <a:t>A[1] = A[1] + B[1];</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&lt;=99; </a:t>
            </a:r>
            <a:r>
              <a:rPr lang="en-US" altLang="zh-CN" sz="2400" dirty="0" err="1" smtClean="0"/>
              <a:t>i</a:t>
            </a:r>
            <a:r>
              <a:rPr lang="en-US" altLang="zh-CN" sz="2400" dirty="0" smtClean="0"/>
              <a:t>=i+1) {</a:t>
            </a:r>
            <a:br>
              <a:rPr lang="en-US" altLang="zh-CN" sz="2400" dirty="0" smtClean="0"/>
            </a:br>
            <a:r>
              <a:rPr lang="en-US" altLang="zh-CN" sz="2400" dirty="0" smtClean="0"/>
              <a:t>	B[i+1] = C[</a:t>
            </a:r>
            <a:r>
              <a:rPr lang="en-US" altLang="zh-CN" sz="2400" dirty="0" err="1" smtClean="0"/>
              <a:t>i</a:t>
            </a:r>
            <a:r>
              <a:rPr lang="en-US" altLang="zh-CN" sz="2400" dirty="0" smtClean="0"/>
              <a:t>] + D[</a:t>
            </a:r>
            <a:r>
              <a:rPr lang="en-US" altLang="zh-CN" sz="2400" dirty="0" err="1" smtClean="0"/>
              <a:t>i</a:t>
            </a:r>
            <a:r>
              <a:rPr lang="en-US" altLang="zh-CN" sz="2400" dirty="0" smtClean="0"/>
              <a:t>];</a:t>
            </a:r>
            <a:br>
              <a:rPr lang="en-US" altLang="zh-CN" sz="2400" dirty="0" smtClean="0"/>
            </a:br>
            <a:r>
              <a:rPr lang="en-US" altLang="zh-CN" sz="2400" dirty="0" smtClean="0"/>
              <a:t>	A[i+1] = A[i+1] + B[i+1];</a:t>
            </a:r>
            <a:br>
              <a:rPr lang="en-US" altLang="zh-CN" sz="2400" dirty="0" smtClean="0"/>
            </a:br>
            <a:r>
              <a:rPr lang="en-US" altLang="zh-CN" sz="2400" dirty="0" smtClean="0"/>
              <a:t>}</a:t>
            </a:r>
          </a:p>
          <a:p>
            <a:pPr marL="0" indent="0">
              <a:buFont typeface="Arial" panose="020B0604020202020204" pitchFamily="34" charset="0"/>
              <a:buNone/>
            </a:pPr>
            <a:r>
              <a:rPr lang="en-US" altLang="zh-CN" sz="2400" dirty="0" smtClean="0"/>
              <a:t>	B[101] = C[100] + D[100];</a:t>
            </a:r>
          </a:p>
          <a:p>
            <a:pPr marL="0" indent="0">
              <a:buFont typeface="Arial" panose="020B0604020202020204" pitchFamily="34" charset="0"/>
              <a:buNone/>
            </a:pPr>
            <a:endParaRPr lang="zh-CN" altLang="en-US" sz="2400" dirty="0" smtClean="0"/>
          </a:p>
        </p:txBody>
      </p:sp>
    </p:spTree>
    <p:extLst>
      <p:ext uri="{BB962C8B-B14F-4D97-AF65-F5344CB8AC3E}">
        <p14:creationId xmlns:p14="http://schemas.microsoft.com/office/powerpoint/2010/main" val="11338021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2"/>
          <p:cNvSpPr txBox="1">
            <a:spLocks noChangeArrowheads="1"/>
          </p:cNvSpPr>
          <p:nvPr/>
        </p:nvSpPr>
        <p:spPr bwMode="auto">
          <a:xfrm>
            <a:off x="990600" y="4419600"/>
            <a:ext cx="8432800" cy="213360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rPr>
              <a:t>第一个在主处理器中使用硬件多线程技术的商用机器</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120 threads per processor</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10 MHz clock rate</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Up to 8 processors</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precursor to Tera MTA (Multithreaded Architecture)</a:t>
            </a:r>
          </a:p>
        </p:txBody>
      </p:sp>
      <p:pic>
        <p:nvPicPr>
          <p:cNvPr id="273412" name="Picture 3"/>
          <p:cNvPicPr>
            <a:picLocks noChangeAspect="1" noChangeArrowheads="1"/>
          </p:cNvPicPr>
          <p:nvPr/>
        </p:nvPicPr>
        <p:blipFill>
          <a:blip r:embed="rId3"/>
          <a:srcRect/>
          <a:stretch>
            <a:fillRect/>
          </a:stretch>
        </p:blipFill>
        <p:spPr bwMode="auto">
          <a:xfrm>
            <a:off x="2247900" y="1143000"/>
            <a:ext cx="4648200" cy="3098800"/>
          </a:xfrm>
          <a:prstGeom prst="rect">
            <a:avLst/>
          </a:prstGeom>
          <a:noFill/>
          <a:ln w="28440" cap="sq">
            <a:solidFill>
              <a:srgbClr val="000000"/>
            </a:solidFill>
            <a:miter lim="800000"/>
            <a:headEnd/>
            <a:tailEnd/>
          </a:ln>
        </p:spPr>
      </p:pic>
      <p:sp>
        <p:nvSpPr>
          <p:cNvPr id="27341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ECA46AF-C5B7-4C2B-B0C6-165E1D79417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341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341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35553E8-EC3C-4902-901E-E48CC448A62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280</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dirty="0" err="1" smtClean="0"/>
              <a:t>Denelcor</a:t>
            </a:r>
            <a:r>
              <a:rPr lang="en-US" altLang="zh-CN" dirty="0" smtClean="0"/>
              <a:t> HEP</a:t>
            </a:r>
            <a:br>
              <a:rPr lang="en-US" altLang="zh-CN" dirty="0" smtClean="0"/>
            </a:br>
            <a:r>
              <a:rPr lang="en-US" altLang="zh-CN" dirty="0" smtClean="0"/>
              <a:t>(Burton Smith, 1982)</a:t>
            </a:r>
            <a:endParaRPr lang="zh-CN" altLang="en-US" dirty="0"/>
          </a:p>
        </p:txBody>
      </p:sp>
    </p:spTree>
    <p:extLst>
      <p:ext uri="{BB962C8B-B14F-4D97-AF65-F5344CB8AC3E}">
        <p14:creationId xmlns:p14="http://schemas.microsoft.com/office/powerpoint/2010/main" val="3164982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1"/>
          <p:cNvPicPr>
            <a:picLocks noChangeAspect="1" noChangeArrowheads="1"/>
          </p:cNvPicPr>
          <p:nvPr/>
        </p:nvPicPr>
        <p:blipFill>
          <a:blip r:embed="rId3"/>
          <a:srcRect/>
          <a:stretch>
            <a:fillRect/>
          </a:stretch>
        </p:blipFill>
        <p:spPr bwMode="auto">
          <a:xfrm>
            <a:off x="6026150" y="2070100"/>
            <a:ext cx="3117850" cy="2600325"/>
          </a:xfrm>
          <a:prstGeom prst="rect">
            <a:avLst/>
          </a:prstGeom>
          <a:noFill/>
          <a:ln w="9525">
            <a:noFill/>
            <a:round/>
            <a:headEnd/>
            <a:tailEnd/>
          </a:ln>
        </p:spPr>
      </p:pic>
      <p:sp>
        <p:nvSpPr>
          <p:cNvPr id="274436" name="Text Box 3"/>
          <p:cNvSpPr txBox="1">
            <a:spLocks noChangeArrowheads="1"/>
          </p:cNvSpPr>
          <p:nvPr/>
        </p:nvSpPr>
        <p:spPr bwMode="auto">
          <a:xfrm>
            <a:off x="293688" y="1322388"/>
            <a:ext cx="5821362" cy="5033962"/>
          </a:xfrm>
          <a:prstGeom prst="rect">
            <a:avLst/>
          </a:prstGeom>
          <a:noFill/>
          <a:ln w="9525">
            <a:noFill/>
            <a:round/>
            <a:headEnd/>
            <a:tailEnd/>
          </a:ln>
        </p:spPr>
        <p:txBody>
          <a:bodyPr lIns="82080" tIns="41040" rIns="82080" bIns="41040"/>
          <a:lstStyle/>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Up to 256 processors</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Up to 128 active threads per processor</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Processors and memory modules populate a sparse 3D torus interconnection fabric</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Flat, shared main memory</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a:solidFill>
                  <a:srgbClr val="000000"/>
                </a:solidFill>
              </a:rPr>
              <a:t> No data cache</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a:solidFill>
                  <a:srgbClr val="000000"/>
                </a:solidFill>
              </a:rPr>
              <a:t> Sustains one main memory access per cycle per processor</a:t>
            </a:r>
          </a:p>
          <a:p>
            <a:pPr marL="228600" indent="-228600" eaLnBrk="1" hangingPunct="1">
              <a:lnSpc>
                <a:spcPct val="7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600">
                <a:solidFill>
                  <a:srgbClr val="000000"/>
                </a:solidFill>
              </a:rPr>
              <a:t>GaAs logic in prototype, 1KW/processor @ 260MHz</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a:solidFill>
                  <a:srgbClr val="000000"/>
                </a:solidFill>
              </a:rPr>
              <a:t>Second version CMOS, MTA-2, 50W/processor</a:t>
            </a:r>
          </a:p>
          <a:p>
            <a:pPr marL="685800" lvl="1" indent="-228600" eaLnBrk="1" hangingPunct="1">
              <a:lnSpc>
                <a:spcPct val="7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a:solidFill>
                  <a:srgbClr val="000000"/>
                </a:solidFill>
              </a:rPr>
              <a:t>New version, XMT, fits into AMD Opteron socket, runs at 500MHz</a:t>
            </a:r>
          </a:p>
        </p:txBody>
      </p:sp>
      <p:sp>
        <p:nvSpPr>
          <p:cNvPr id="27443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707F7CF-92BD-4E46-B65E-FC6970E4F47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443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443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29FAE41-9877-4993-BAA6-0E450C1B805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Tera MTA (1990-)</a:t>
            </a:r>
            <a:endParaRPr lang="zh-CN" altLang="en-US" dirty="0"/>
          </a:p>
        </p:txBody>
      </p:sp>
    </p:spTree>
    <p:extLst>
      <p:ext uri="{BB962C8B-B14F-4D97-AF65-F5344CB8AC3E}">
        <p14:creationId xmlns:p14="http://schemas.microsoft.com/office/powerpoint/2010/main" val="20734642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1"/>
          <p:cNvSpPr txBox="1">
            <a:spLocks noChangeArrowheads="1"/>
          </p:cNvSpPr>
          <p:nvPr/>
        </p:nvSpPr>
        <p:spPr bwMode="auto">
          <a:xfrm>
            <a:off x="1375569" y="-217487"/>
            <a:ext cx="7162800" cy="11430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400" dirty="0">
              <a:solidFill>
                <a:srgbClr val="000000"/>
              </a:solidFill>
              <a:latin typeface="Calibri Light" pitchFamily="34" charset="0"/>
            </a:endParaRPr>
          </a:p>
        </p:txBody>
      </p:sp>
      <p:grpSp>
        <p:nvGrpSpPr>
          <p:cNvPr id="4" name="组合 3"/>
          <p:cNvGrpSpPr/>
          <p:nvPr/>
        </p:nvGrpSpPr>
        <p:grpSpPr>
          <a:xfrm>
            <a:off x="236855" y="1029982"/>
            <a:ext cx="4432300" cy="5245100"/>
            <a:chOff x="663575" y="914400"/>
            <a:chExt cx="4432300" cy="5245100"/>
          </a:xfrm>
        </p:grpSpPr>
        <p:sp>
          <p:nvSpPr>
            <p:cNvPr id="275459" name="Rectangle 2"/>
            <p:cNvSpPr>
              <a:spLocks noChangeArrowheads="1"/>
            </p:cNvSpPr>
            <p:nvPr/>
          </p:nvSpPr>
          <p:spPr bwMode="auto">
            <a:xfrm>
              <a:off x="405765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A</a:t>
              </a:r>
            </a:p>
          </p:txBody>
        </p:sp>
        <p:sp>
          <p:nvSpPr>
            <p:cNvPr id="275460" name="Rectangle 3"/>
            <p:cNvSpPr>
              <a:spLocks noChangeArrowheads="1"/>
            </p:cNvSpPr>
            <p:nvPr/>
          </p:nvSpPr>
          <p:spPr bwMode="auto">
            <a:xfrm>
              <a:off x="405765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1" name="Rectangle 4"/>
            <p:cNvSpPr>
              <a:spLocks noChangeArrowheads="1"/>
            </p:cNvSpPr>
            <p:nvPr/>
          </p:nvSpPr>
          <p:spPr bwMode="auto">
            <a:xfrm>
              <a:off x="4057650" y="2393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2" name="Rectangle 5"/>
            <p:cNvSpPr>
              <a:spLocks noChangeArrowheads="1"/>
            </p:cNvSpPr>
            <p:nvPr/>
          </p:nvSpPr>
          <p:spPr bwMode="auto">
            <a:xfrm>
              <a:off x="4057650" y="27305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3" name="Rectangle 6"/>
            <p:cNvSpPr>
              <a:spLocks noChangeArrowheads="1"/>
            </p:cNvSpPr>
            <p:nvPr/>
          </p:nvSpPr>
          <p:spPr bwMode="auto">
            <a:xfrm>
              <a:off x="4057650" y="3067050"/>
              <a:ext cx="346075" cy="334963"/>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4" name="Rectangle 7"/>
            <p:cNvSpPr>
              <a:spLocks noChangeArrowheads="1"/>
            </p:cNvSpPr>
            <p:nvPr/>
          </p:nvSpPr>
          <p:spPr bwMode="auto">
            <a:xfrm>
              <a:off x="4057650" y="3402013"/>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65" name="Rectangle 8"/>
            <p:cNvSpPr>
              <a:spLocks noChangeArrowheads="1"/>
            </p:cNvSpPr>
            <p:nvPr/>
          </p:nvSpPr>
          <p:spPr bwMode="auto">
            <a:xfrm>
              <a:off x="474980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C</a:t>
              </a:r>
            </a:p>
          </p:txBody>
        </p:sp>
        <p:sp>
          <p:nvSpPr>
            <p:cNvPr id="275466" name="Rectangle 9"/>
            <p:cNvSpPr>
              <a:spLocks noChangeArrowheads="1"/>
            </p:cNvSpPr>
            <p:nvPr/>
          </p:nvSpPr>
          <p:spPr bwMode="auto">
            <a:xfrm>
              <a:off x="474980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7" name="Rectangle 10"/>
            <p:cNvSpPr>
              <a:spLocks noChangeArrowheads="1"/>
            </p:cNvSpPr>
            <p:nvPr/>
          </p:nvSpPr>
          <p:spPr bwMode="auto">
            <a:xfrm>
              <a:off x="4749800" y="2393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68" name="Rectangle 11"/>
            <p:cNvSpPr>
              <a:spLocks noChangeArrowheads="1"/>
            </p:cNvSpPr>
            <p:nvPr/>
          </p:nvSpPr>
          <p:spPr bwMode="auto">
            <a:xfrm>
              <a:off x="4749800" y="2730500"/>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69" name="Rectangle 12"/>
            <p:cNvSpPr>
              <a:spLocks noChangeArrowheads="1"/>
            </p:cNvSpPr>
            <p:nvPr/>
          </p:nvSpPr>
          <p:spPr bwMode="auto">
            <a:xfrm>
              <a:off x="3365500" y="1735138"/>
              <a:ext cx="346075" cy="322262"/>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a:t>
              </a:r>
            </a:p>
          </p:txBody>
        </p:sp>
        <p:sp>
          <p:nvSpPr>
            <p:cNvPr id="275470" name="Rectangle 13"/>
            <p:cNvSpPr>
              <a:spLocks noChangeArrowheads="1"/>
            </p:cNvSpPr>
            <p:nvPr/>
          </p:nvSpPr>
          <p:spPr bwMode="auto">
            <a:xfrm>
              <a:off x="3365500" y="205740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1" name="Rectangle 14"/>
            <p:cNvSpPr>
              <a:spLocks noChangeArrowheads="1"/>
            </p:cNvSpPr>
            <p:nvPr/>
          </p:nvSpPr>
          <p:spPr bwMode="auto">
            <a:xfrm>
              <a:off x="3225800" y="914400"/>
              <a:ext cx="1247775" cy="336550"/>
            </a:xfrm>
            <a:prstGeom prst="rect">
              <a:avLst/>
            </a:prstGeom>
            <a:no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Inst Fetch</a:t>
              </a:r>
            </a:p>
          </p:txBody>
        </p:sp>
        <p:sp>
          <p:nvSpPr>
            <p:cNvPr id="275472" name="Line 15"/>
            <p:cNvSpPr>
              <a:spLocks noChangeShapeType="1"/>
            </p:cNvSpPr>
            <p:nvPr/>
          </p:nvSpPr>
          <p:spPr bwMode="auto">
            <a:xfrm>
              <a:off x="4403725" y="1317625"/>
              <a:ext cx="485775"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3" name="Line 16"/>
            <p:cNvSpPr>
              <a:spLocks noChangeShapeType="1"/>
            </p:cNvSpPr>
            <p:nvPr/>
          </p:nvSpPr>
          <p:spPr bwMode="auto">
            <a:xfrm>
              <a:off x="4195763" y="1317625"/>
              <a:ext cx="1587"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4" name="Line 17"/>
            <p:cNvSpPr>
              <a:spLocks noChangeShapeType="1"/>
            </p:cNvSpPr>
            <p:nvPr/>
          </p:nvSpPr>
          <p:spPr bwMode="auto">
            <a:xfrm flipH="1">
              <a:off x="3570288" y="1317625"/>
              <a:ext cx="419100" cy="404813"/>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475" name="AutoShape 18"/>
            <p:cNvSpPr>
              <a:spLocks noChangeArrowheads="1"/>
            </p:cNvSpPr>
            <p:nvPr/>
          </p:nvSpPr>
          <p:spPr bwMode="auto">
            <a:xfrm rot="-5400000">
              <a:off x="2865438" y="2960687"/>
              <a:ext cx="1346200" cy="346075"/>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Memory Pool</a:t>
              </a:r>
            </a:p>
          </p:txBody>
        </p:sp>
        <p:sp>
          <p:nvSpPr>
            <p:cNvPr id="275476" name="AutoShape 19"/>
            <p:cNvSpPr>
              <a:spLocks noChangeArrowheads="1"/>
            </p:cNvSpPr>
            <p:nvPr/>
          </p:nvSpPr>
          <p:spPr bwMode="auto">
            <a:xfrm>
              <a:off x="1563688" y="4008438"/>
              <a:ext cx="1385887" cy="334962"/>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Retry Pool</a:t>
              </a:r>
            </a:p>
          </p:txBody>
        </p:sp>
        <p:sp>
          <p:nvSpPr>
            <p:cNvPr id="275477" name="Rectangle 20"/>
            <p:cNvSpPr>
              <a:spLocks noChangeArrowheads="1"/>
            </p:cNvSpPr>
            <p:nvPr/>
          </p:nvSpPr>
          <p:spPr bwMode="auto">
            <a:xfrm>
              <a:off x="3365500" y="394017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8" name="Rectangle 21"/>
            <p:cNvSpPr>
              <a:spLocks noChangeArrowheads="1"/>
            </p:cNvSpPr>
            <p:nvPr/>
          </p:nvSpPr>
          <p:spPr bwMode="auto">
            <a:xfrm>
              <a:off x="3365500" y="4276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79" name="Rectangle 22"/>
            <p:cNvSpPr>
              <a:spLocks noChangeArrowheads="1"/>
            </p:cNvSpPr>
            <p:nvPr/>
          </p:nvSpPr>
          <p:spPr bwMode="auto">
            <a:xfrm>
              <a:off x="3365500" y="461327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0" name="Freeform 23"/>
            <p:cNvSpPr>
              <a:spLocks noChangeArrowheads="1"/>
            </p:cNvSpPr>
            <p:nvPr/>
          </p:nvSpPr>
          <p:spPr bwMode="auto">
            <a:xfrm>
              <a:off x="3087688" y="4075113"/>
              <a:ext cx="277812" cy="538162"/>
            </a:xfrm>
            <a:custGeom>
              <a:avLst/>
              <a:gdLst>
                <a:gd name="T0" fmla="*/ 2147483647 w 192"/>
                <a:gd name="T1" fmla="*/ 2147483647 h 384"/>
                <a:gd name="T2" fmla="*/ 2147483647 w 192"/>
                <a:gd name="T3" fmla="*/ 2147483647 h 384"/>
                <a:gd name="T4" fmla="*/ 0 w 192"/>
                <a:gd name="T5" fmla="*/ 0 h 384"/>
                <a:gd name="T6" fmla="*/ 0 w 192"/>
                <a:gd name="T7" fmla="*/ 2147483647 h 384"/>
                <a:gd name="T8" fmla="*/ 2147483647 w 192"/>
                <a:gd name="T9" fmla="*/ 2147483647 h 384"/>
                <a:gd name="T10" fmla="*/ 0 60000 65536"/>
                <a:gd name="T11" fmla="*/ 0 60000 65536"/>
                <a:gd name="T12" fmla="*/ 0 60000 65536"/>
                <a:gd name="T13" fmla="*/ 0 60000 65536"/>
                <a:gd name="T14" fmla="*/ 0 60000 65536"/>
                <a:gd name="T15" fmla="*/ 0 w 192"/>
                <a:gd name="T16" fmla="*/ 0 h 384"/>
                <a:gd name="T17" fmla="*/ 192 w 192"/>
                <a:gd name="T18" fmla="*/ 384 h 384"/>
              </a:gdLst>
              <a:ahLst/>
              <a:cxnLst>
                <a:cxn ang="T10">
                  <a:pos x="T0" y="T1"/>
                </a:cxn>
                <a:cxn ang="T11">
                  <a:pos x="T2" y="T3"/>
                </a:cxn>
                <a:cxn ang="T12">
                  <a:pos x="T4" y="T5"/>
                </a:cxn>
                <a:cxn ang="T13">
                  <a:pos x="T6" y="T7"/>
                </a:cxn>
                <a:cxn ang="T14">
                  <a:pos x="T8" y="T9"/>
                </a:cxn>
              </a:cxnLst>
              <a:rect l="T15" t="T16" r="T17" b="T18"/>
              <a:pathLst>
                <a:path w="192" h="384">
                  <a:moveTo>
                    <a:pt x="192" y="384"/>
                  </a:moveTo>
                  <a:lnTo>
                    <a:pt x="192" y="144"/>
                  </a:lnTo>
                  <a:lnTo>
                    <a:pt x="0" y="0"/>
                  </a:lnTo>
                  <a:lnTo>
                    <a:pt x="0" y="192"/>
                  </a:lnTo>
                  <a:lnTo>
                    <a:pt x="192" y="384"/>
                  </a:lnTo>
                  <a:close/>
                </a:path>
              </a:pathLst>
            </a:custGeom>
            <a:noFill/>
            <a:ln w="12600">
              <a:solidFill>
                <a:srgbClr val="000000"/>
              </a:solidFill>
              <a:round/>
              <a:headEnd/>
              <a:tailEnd/>
            </a:ln>
          </p:spPr>
          <p:txBody>
            <a:bodyPr wrap="none" anchor="ctr"/>
            <a:lstStyle/>
            <a:p>
              <a:endParaRPr lang="zh-CN" altLang="en-US"/>
            </a:p>
          </p:txBody>
        </p:sp>
        <p:grpSp>
          <p:nvGrpSpPr>
            <p:cNvPr id="275481" name="Group 24"/>
            <p:cNvGrpSpPr>
              <a:grpSpLocks/>
            </p:cNvGrpSpPr>
            <p:nvPr/>
          </p:nvGrpSpPr>
          <p:grpSpPr bwMode="auto">
            <a:xfrm>
              <a:off x="801688" y="3873500"/>
              <a:ext cx="622300" cy="1006475"/>
              <a:chOff x="505" y="2440"/>
              <a:chExt cx="392" cy="634"/>
            </a:xfrm>
          </p:grpSpPr>
          <p:sp>
            <p:nvSpPr>
              <p:cNvPr id="275521" name="Rectangle 25"/>
              <p:cNvSpPr>
                <a:spLocks noChangeArrowheads="1"/>
              </p:cNvSpPr>
              <p:nvPr/>
            </p:nvSpPr>
            <p:spPr bwMode="auto">
              <a:xfrm flipH="1">
                <a:off x="505" y="2440"/>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2" name="Rectangle 26"/>
              <p:cNvSpPr>
                <a:spLocks noChangeArrowheads="1"/>
              </p:cNvSpPr>
              <p:nvPr/>
            </p:nvSpPr>
            <p:spPr bwMode="auto">
              <a:xfrm flipH="1">
                <a:off x="505" y="2652"/>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3" name="Rectangle 27"/>
              <p:cNvSpPr>
                <a:spLocks noChangeArrowheads="1"/>
              </p:cNvSpPr>
              <p:nvPr/>
            </p:nvSpPr>
            <p:spPr bwMode="auto">
              <a:xfrm flipH="1">
                <a:off x="505" y="2863"/>
                <a:ext cx="217" cy="211"/>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24" name="Freeform 28"/>
              <p:cNvSpPr>
                <a:spLocks noChangeArrowheads="1"/>
              </p:cNvSpPr>
              <p:nvPr/>
            </p:nvSpPr>
            <p:spPr bwMode="auto">
              <a:xfrm flipH="1">
                <a:off x="723" y="2525"/>
                <a:ext cx="173" cy="338"/>
              </a:xfrm>
              <a:custGeom>
                <a:avLst/>
                <a:gdLst>
                  <a:gd name="T0" fmla="*/ 5 w 192"/>
                  <a:gd name="T1" fmla="*/ 4 h 384"/>
                  <a:gd name="T2" fmla="*/ 5 w 192"/>
                  <a:gd name="T3" fmla="*/ 4 h 384"/>
                  <a:gd name="T4" fmla="*/ 0 w 192"/>
                  <a:gd name="T5" fmla="*/ 0 h 384"/>
                  <a:gd name="T6" fmla="*/ 0 w 192"/>
                  <a:gd name="T7" fmla="*/ 4 h 384"/>
                  <a:gd name="T8" fmla="*/ 5 w 192"/>
                  <a:gd name="T9" fmla="*/ 4 h 384"/>
                  <a:gd name="T10" fmla="*/ 0 60000 65536"/>
                  <a:gd name="T11" fmla="*/ 0 60000 65536"/>
                  <a:gd name="T12" fmla="*/ 0 60000 65536"/>
                  <a:gd name="T13" fmla="*/ 0 60000 65536"/>
                  <a:gd name="T14" fmla="*/ 0 60000 65536"/>
                  <a:gd name="T15" fmla="*/ 0 w 192"/>
                  <a:gd name="T16" fmla="*/ 0 h 384"/>
                  <a:gd name="T17" fmla="*/ 192 w 192"/>
                  <a:gd name="T18" fmla="*/ 384 h 384"/>
                </a:gdLst>
                <a:ahLst/>
                <a:cxnLst>
                  <a:cxn ang="T10">
                    <a:pos x="T0" y="T1"/>
                  </a:cxn>
                  <a:cxn ang="T11">
                    <a:pos x="T2" y="T3"/>
                  </a:cxn>
                  <a:cxn ang="T12">
                    <a:pos x="T4" y="T5"/>
                  </a:cxn>
                  <a:cxn ang="T13">
                    <a:pos x="T6" y="T7"/>
                  </a:cxn>
                  <a:cxn ang="T14">
                    <a:pos x="T8" y="T9"/>
                  </a:cxn>
                </a:cxnLst>
                <a:rect l="T15" t="T16" r="T17" b="T18"/>
                <a:pathLst>
                  <a:path w="192" h="384">
                    <a:moveTo>
                      <a:pt x="192" y="384"/>
                    </a:moveTo>
                    <a:lnTo>
                      <a:pt x="192" y="144"/>
                    </a:lnTo>
                    <a:lnTo>
                      <a:pt x="0" y="0"/>
                    </a:lnTo>
                    <a:lnTo>
                      <a:pt x="0" y="192"/>
                    </a:lnTo>
                    <a:lnTo>
                      <a:pt x="192" y="384"/>
                    </a:lnTo>
                    <a:close/>
                  </a:path>
                </a:pathLst>
              </a:custGeom>
              <a:noFill/>
              <a:ln w="12600">
                <a:solidFill>
                  <a:srgbClr val="000000"/>
                </a:solidFill>
                <a:round/>
                <a:headEnd/>
                <a:tailEnd/>
              </a:ln>
            </p:spPr>
            <p:txBody>
              <a:bodyPr wrap="none" anchor="ctr"/>
              <a:lstStyle/>
              <a:p>
                <a:endParaRPr lang="zh-CN" altLang="en-US"/>
              </a:p>
            </p:txBody>
          </p:sp>
        </p:grpSp>
        <p:sp>
          <p:nvSpPr>
            <p:cNvPr id="275482" name="AutoShape 29"/>
            <p:cNvSpPr>
              <a:spLocks noChangeArrowheads="1"/>
            </p:cNvSpPr>
            <p:nvPr/>
          </p:nvSpPr>
          <p:spPr bwMode="auto">
            <a:xfrm>
              <a:off x="663575" y="4881563"/>
              <a:ext cx="3116263" cy="336550"/>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Interconnection Network</a:t>
              </a:r>
            </a:p>
          </p:txBody>
        </p:sp>
        <p:sp>
          <p:nvSpPr>
            <p:cNvPr id="275483" name="AutoShape 30"/>
            <p:cNvSpPr>
              <a:spLocks noChangeArrowheads="1"/>
            </p:cNvSpPr>
            <p:nvPr/>
          </p:nvSpPr>
          <p:spPr bwMode="auto">
            <a:xfrm rot="-5400000">
              <a:off x="302420" y="2894806"/>
              <a:ext cx="1344612" cy="346075"/>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Write Pool</a:t>
              </a:r>
            </a:p>
          </p:txBody>
        </p:sp>
        <p:sp>
          <p:nvSpPr>
            <p:cNvPr id="275484" name="Rectangle 31"/>
            <p:cNvSpPr>
              <a:spLocks noChangeArrowheads="1"/>
            </p:cNvSpPr>
            <p:nvPr/>
          </p:nvSpPr>
          <p:spPr bwMode="auto">
            <a:xfrm flipH="1">
              <a:off x="2741613"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5" name="Freeform 32"/>
            <p:cNvSpPr>
              <a:spLocks noChangeArrowheads="1"/>
            </p:cNvSpPr>
            <p:nvPr/>
          </p:nvSpPr>
          <p:spPr bwMode="auto">
            <a:xfrm>
              <a:off x="3087688" y="1746250"/>
              <a:ext cx="277812" cy="581025"/>
            </a:xfrm>
            <a:custGeom>
              <a:avLst/>
              <a:gdLst>
                <a:gd name="T0" fmla="*/ 0 w 192"/>
                <a:gd name="T1" fmla="*/ 2147483647 h 414"/>
                <a:gd name="T2" fmla="*/ 0 w 192"/>
                <a:gd name="T3" fmla="*/ 2147483647 h 414"/>
                <a:gd name="T4" fmla="*/ 2147483647 w 192"/>
                <a:gd name="T5" fmla="*/ 0 h 414"/>
                <a:gd name="T6" fmla="*/ 2147483647 w 192"/>
                <a:gd name="T7" fmla="*/ 2147483647 h 414"/>
                <a:gd name="T8" fmla="*/ 0 w 192"/>
                <a:gd name="T9" fmla="*/ 2147483647 h 414"/>
                <a:gd name="T10" fmla="*/ 0 60000 65536"/>
                <a:gd name="T11" fmla="*/ 0 60000 65536"/>
                <a:gd name="T12" fmla="*/ 0 60000 65536"/>
                <a:gd name="T13" fmla="*/ 0 60000 65536"/>
                <a:gd name="T14" fmla="*/ 0 60000 65536"/>
                <a:gd name="T15" fmla="*/ 0 w 192"/>
                <a:gd name="T16" fmla="*/ 0 h 414"/>
                <a:gd name="T17" fmla="*/ 192 w 192"/>
                <a:gd name="T18" fmla="*/ 414 h 414"/>
              </a:gdLst>
              <a:ahLst/>
              <a:cxnLst>
                <a:cxn ang="T10">
                  <a:pos x="T0" y="T1"/>
                </a:cxn>
                <a:cxn ang="T11">
                  <a:pos x="T2" y="T3"/>
                </a:cxn>
                <a:cxn ang="T12">
                  <a:pos x="T4" y="T5"/>
                </a:cxn>
                <a:cxn ang="T13">
                  <a:pos x="T6" y="T7"/>
                </a:cxn>
                <a:cxn ang="T14">
                  <a:pos x="T8" y="T9"/>
                </a:cxn>
              </a:cxnLst>
              <a:rect l="T15" t="T16" r="T17" b="T18"/>
              <a:pathLst>
                <a:path w="192" h="414">
                  <a:moveTo>
                    <a:pt x="0" y="414"/>
                  </a:moveTo>
                  <a:lnTo>
                    <a:pt x="0" y="174"/>
                  </a:lnTo>
                  <a:lnTo>
                    <a:pt x="192" y="0"/>
                  </a:lnTo>
                  <a:lnTo>
                    <a:pt x="192" y="222"/>
                  </a:lnTo>
                  <a:lnTo>
                    <a:pt x="0" y="414"/>
                  </a:lnTo>
                  <a:close/>
                </a:path>
              </a:pathLst>
            </a:custGeom>
            <a:noFill/>
            <a:ln w="12600">
              <a:solidFill>
                <a:srgbClr val="000000"/>
              </a:solidFill>
              <a:round/>
              <a:headEnd/>
              <a:tailEnd/>
            </a:ln>
          </p:spPr>
          <p:txBody>
            <a:bodyPr wrap="none" anchor="ctr"/>
            <a:lstStyle/>
            <a:p>
              <a:endParaRPr lang="zh-CN" altLang="en-US"/>
            </a:p>
          </p:txBody>
        </p:sp>
        <p:sp>
          <p:nvSpPr>
            <p:cNvPr id="275486" name="Rectangle 33"/>
            <p:cNvSpPr>
              <a:spLocks noChangeArrowheads="1"/>
            </p:cNvSpPr>
            <p:nvPr/>
          </p:nvSpPr>
          <p:spPr bwMode="auto">
            <a:xfrm flipH="1">
              <a:off x="2395538"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7" name="Rectangle 34"/>
            <p:cNvSpPr>
              <a:spLocks noChangeArrowheads="1"/>
            </p:cNvSpPr>
            <p:nvPr/>
          </p:nvSpPr>
          <p:spPr bwMode="auto">
            <a:xfrm flipH="1">
              <a:off x="2047875" y="1990725"/>
              <a:ext cx="347663"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8" name="Rectangle 35"/>
            <p:cNvSpPr>
              <a:spLocks noChangeArrowheads="1"/>
            </p:cNvSpPr>
            <p:nvPr/>
          </p:nvSpPr>
          <p:spPr bwMode="auto">
            <a:xfrm flipH="1">
              <a:off x="1701800"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89" name="Rectangle 36"/>
            <p:cNvSpPr>
              <a:spLocks noChangeArrowheads="1"/>
            </p:cNvSpPr>
            <p:nvPr/>
          </p:nvSpPr>
          <p:spPr bwMode="auto">
            <a:xfrm flipH="1">
              <a:off x="1355725" y="1990725"/>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0" name="Rectangle 37"/>
            <p:cNvSpPr>
              <a:spLocks noChangeArrowheads="1"/>
            </p:cNvSpPr>
            <p:nvPr/>
          </p:nvSpPr>
          <p:spPr bwMode="auto">
            <a:xfrm>
              <a:off x="801688" y="1452563"/>
              <a:ext cx="346075" cy="336550"/>
            </a:xfrm>
            <a:prstGeom prst="rect">
              <a:avLst/>
            </a:prstGeom>
            <a:noFill/>
            <a:ln w="12600" cap="sq">
              <a:solidFill>
                <a:srgbClr val="000000"/>
              </a:solidFill>
              <a:miter lim="800000"/>
              <a:headEnd/>
              <a:tailEnd/>
            </a:ln>
          </p:spPr>
          <p:txBody>
            <a:bodyPr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W</a:t>
              </a:r>
            </a:p>
          </p:txBody>
        </p:sp>
        <p:sp>
          <p:nvSpPr>
            <p:cNvPr id="275491" name="Rectangle 38"/>
            <p:cNvSpPr>
              <a:spLocks noChangeArrowheads="1"/>
            </p:cNvSpPr>
            <p:nvPr/>
          </p:nvSpPr>
          <p:spPr bwMode="auto">
            <a:xfrm>
              <a:off x="801688" y="17891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2" name="Freeform 39"/>
            <p:cNvSpPr>
              <a:spLocks noChangeArrowheads="1"/>
            </p:cNvSpPr>
            <p:nvPr/>
          </p:nvSpPr>
          <p:spPr bwMode="auto">
            <a:xfrm>
              <a:off x="1147763" y="1789113"/>
              <a:ext cx="207962" cy="538162"/>
            </a:xfrm>
            <a:custGeom>
              <a:avLst/>
              <a:gdLst>
                <a:gd name="T0" fmla="*/ 2147483647 w 144"/>
                <a:gd name="T1" fmla="*/ 2147483647 h 384"/>
                <a:gd name="T2" fmla="*/ 0 w 144"/>
                <a:gd name="T3" fmla="*/ 2147483647 h 384"/>
                <a:gd name="T4" fmla="*/ 0 w 144"/>
                <a:gd name="T5" fmla="*/ 0 h 384"/>
                <a:gd name="T6" fmla="*/ 2147483647 w 144"/>
                <a:gd name="T7" fmla="*/ 2147483647 h 384"/>
                <a:gd name="T8" fmla="*/ 2147483647 w 144"/>
                <a:gd name="T9" fmla="*/ 2147483647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sp>
          <p:nvSpPr>
            <p:cNvPr id="275493" name="Rectangle 40"/>
            <p:cNvSpPr>
              <a:spLocks noChangeArrowheads="1"/>
            </p:cNvSpPr>
            <p:nvPr/>
          </p:nvSpPr>
          <p:spPr bwMode="auto">
            <a:xfrm flipH="1">
              <a:off x="2741613"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4" name="Freeform 41"/>
            <p:cNvSpPr>
              <a:spLocks noChangeArrowheads="1"/>
            </p:cNvSpPr>
            <p:nvPr/>
          </p:nvSpPr>
          <p:spPr bwMode="auto">
            <a:xfrm>
              <a:off x="3087688" y="5580063"/>
              <a:ext cx="277812" cy="579437"/>
            </a:xfrm>
            <a:custGeom>
              <a:avLst/>
              <a:gdLst>
                <a:gd name="T0" fmla="*/ 0 w 192"/>
                <a:gd name="T1" fmla="*/ 2147483647 h 414"/>
                <a:gd name="T2" fmla="*/ 0 w 192"/>
                <a:gd name="T3" fmla="*/ 2147483647 h 414"/>
                <a:gd name="T4" fmla="*/ 2147483647 w 192"/>
                <a:gd name="T5" fmla="*/ 0 h 414"/>
                <a:gd name="T6" fmla="*/ 2147483647 w 192"/>
                <a:gd name="T7" fmla="*/ 2147483647 h 414"/>
                <a:gd name="T8" fmla="*/ 0 w 192"/>
                <a:gd name="T9" fmla="*/ 2147483647 h 414"/>
                <a:gd name="T10" fmla="*/ 0 60000 65536"/>
                <a:gd name="T11" fmla="*/ 0 60000 65536"/>
                <a:gd name="T12" fmla="*/ 0 60000 65536"/>
                <a:gd name="T13" fmla="*/ 0 60000 65536"/>
                <a:gd name="T14" fmla="*/ 0 60000 65536"/>
                <a:gd name="T15" fmla="*/ 0 w 192"/>
                <a:gd name="T16" fmla="*/ 0 h 414"/>
                <a:gd name="T17" fmla="*/ 192 w 192"/>
                <a:gd name="T18" fmla="*/ 414 h 414"/>
              </a:gdLst>
              <a:ahLst/>
              <a:cxnLst>
                <a:cxn ang="T10">
                  <a:pos x="T0" y="T1"/>
                </a:cxn>
                <a:cxn ang="T11">
                  <a:pos x="T2" y="T3"/>
                </a:cxn>
                <a:cxn ang="T12">
                  <a:pos x="T4" y="T5"/>
                </a:cxn>
                <a:cxn ang="T13">
                  <a:pos x="T6" y="T7"/>
                </a:cxn>
                <a:cxn ang="T14">
                  <a:pos x="T8" y="T9"/>
                </a:cxn>
              </a:cxnLst>
              <a:rect l="T15" t="T16" r="T17" b="T18"/>
              <a:pathLst>
                <a:path w="192" h="414">
                  <a:moveTo>
                    <a:pt x="0" y="414"/>
                  </a:moveTo>
                  <a:lnTo>
                    <a:pt x="0" y="174"/>
                  </a:lnTo>
                  <a:lnTo>
                    <a:pt x="192" y="0"/>
                  </a:lnTo>
                  <a:lnTo>
                    <a:pt x="192" y="222"/>
                  </a:lnTo>
                  <a:lnTo>
                    <a:pt x="0" y="414"/>
                  </a:lnTo>
                  <a:close/>
                </a:path>
              </a:pathLst>
            </a:custGeom>
            <a:noFill/>
            <a:ln w="12600">
              <a:solidFill>
                <a:srgbClr val="000000"/>
              </a:solidFill>
              <a:round/>
              <a:headEnd/>
              <a:tailEnd/>
            </a:ln>
          </p:spPr>
          <p:txBody>
            <a:bodyPr wrap="none" anchor="ctr"/>
            <a:lstStyle/>
            <a:p>
              <a:endParaRPr lang="zh-CN" altLang="en-US"/>
            </a:p>
          </p:txBody>
        </p:sp>
        <p:sp>
          <p:nvSpPr>
            <p:cNvPr id="275495" name="Rectangle 42"/>
            <p:cNvSpPr>
              <a:spLocks noChangeArrowheads="1"/>
            </p:cNvSpPr>
            <p:nvPr/>
          </p:nvSpPr>
          <p:spPr bwMode="auto">
            <a:xfrm flipH="1">
              <a:off x="2395538"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6" name="Rectangle 43"/>
            <p:cNvSpPr>
              <a:spLocks noChangeArrowheads="1"/>
            </p:cNvSpPr>
            <p:nvPr/>
          </p:nvSpPr>
          <p:spPr bwMode="auto">
            <a:xfrm flipH="1">
              <a:off x="2047875" y="5822950"/>
              <a:ext cx="347663"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7" name="Rectangle 44"/>
            <p:cNvSpPr>
              <a:spLocks noChangeArrowheads="1"/>
            </p:cNvSpPr>
            <p:nvPr/>
          </p:nvSpPr>
          <p:spPr bwMode="auto">
            <a:xfrm flipH="1">
              <a:off x="1701800"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8" name="Rectangle 45"/>
            <p:cNvSpPr>
              <a:spLocks noChangeArrowheads="1"/>
            </p:cNvSpPr>
            <p:nvPr/>
          </p:nvSpPr>
          <p:spPr bwMode="auto">
            <a:xfrm flipH="1">
              <a:off x="1355725" y="5822950"/>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499" name="Freeform 46"/>
            <p:cNvSpPr>
              <a:spLocks noChangeArrowheads="1"/>
            </p:cNvSpPr>
            <p:nvPr/>
          </p:nvSpPr>
          <p:spPr bwMode="auto">
            <a:xfrm>
              <a:off x="1147763" y="5621338"/>
              <a:ext cx="207962" cy="538162"/>
            </a:xfrm>
            <a:custGeom>
              <a:avLst/>
              <a:gdLst>
                <a:gd name="T0" fmla="*/ 2147483647 w 144"/>
                <a:gd name="T1" fmla="*/ 2147483647 h 384"/>
                <a:gd name="T2" fmla="*/ 0 w 144"/>
                <a:gd name="T3" fmla="*/ 2147483647 h 384"/>
                <a:gd name="T4" fmla="*/ 0 w 144"/>
                <a:gd name="T5" fmla="*/ 0 h 384"/>
                <a:gd name="T6" fmla="*/ 2147483647 w 144"/>
                <a:gd name="T7" fmla="*/ 2147483647 h 384"/>
                <a:gd name="T8" fmla="*/ 2147483647 w 144"/>
                <a:gd name="T9" fmla="*/ 2147483647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sp>
          <p:nvSpPr>
            <p:cNvPr id="275500" name="Rectangle 47"/>
            <p:cNvSpPr>
              <a:spLocks noChangeArrowheads="1"/>
            </p:cNvSpPr>
            <p:nvPr/>
          </p:nvSpPr>
          <p:spPr bwMode="auto">
            <a:xfrm>
              <a:off x="3365500" y="52181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1" name="Rectangle 48"/>
            <p:cNvSpPr>
              <a:spLocks noChangeArrowheads="1"/>
            </p:cNvSpPr>
            <p:nvPr/>
          </p:nvSpPr>
          <p:spPr bwMode="auto">
            <a:xfrm>
              <a:off x="3365500" y="5554663"/>
              <a:ext cx="346075" cy="334962"/>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2" name="Rectangle 49"/>
            <p:cNvSpPr>
              <a:spLocks noChangeArrowheads="1"/>
            </p:cNvSpPr>
            <p:nvPr/>
          </p:nvSpPr>
          <p:spPr bwMode="auto">
            <a:xfrm>
              <a:off x="801688" y="5218113"/>
              <a:ext cx="346075" cy="403225"/>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3" name="Rectangle 50"/>
            <p:cNvSpPr>
              <a:spLocks noChangeArrowheads="1"/>
            </p:cNvSpPr>
            <p:nvPr/>
          </p:nvSpPr>
          <p:spPr bwMode="auto">
            <a:xfrm>
              <a:off x="801688" y="5621338"/>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04" name="Text Box 51"/>
            <p:cNvSpPr txBox="1">
              <a:spLocks noChangeArrowheads="1"/>
            </p:cNvSpPr>
            <p:nvPr/>
          </p:nvSpPr>
          <p:spPr bwMode="auto">
            <a:xfrm>
              <a:off x="1401763" y="5419725"/>
              <a:ext cx="1438275" cy="295275"/>
            </a:xfrm>
            <a:prstGeom prst="rect">
              <a:avLst/>
            </a:prstGeom>
            <a:noFill/>
            <a:ln w="9525">
              <a:noFill/>
              <a:round/>
              <a:headEnd/>
              <a:tailEnd/>
            </a:ln>
          </p:spPr>
          <p:txBody>
            <a:bodyPr wrap="none" lIns="82080" tIns="41040" rIns="82080" bIns="41040" anchor="ctr">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Memory pipeline</a:t>
              </a:r>
            </a:p>
          </p:txBody>
        </p:sp>
        <p:sp>
          <p:nvSpPr>
            <p:cNvPr id="275505" name="Line 52"/>
            <p:cNvSpPr>
              <a:spLocks noChangeShapeType="1"/>
            </p:cNvSpPr>
            <p:nvPr/>
          </p:nvSpPr>
          <p:spPr bwMode="auto">
            <a:xfrm flipH="1">
              <a:off x="1631950" y="5756275"/>
              <a:ext cx="1249363"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6" name="Line 53"/>
            <p:cNvSpPr>
              <a:spLocks noChangeShapeType="1"/>
            </p:cNvSpPr>
            <p:nvPr/>
          </p:nvSpPr>
          <p:spPr bwMode="auto">
            <a:xfrm>
              <a:off x="1771650" y="3940175"/>
              <a:ext cx="969963"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7" name="Line 54"/>
            <p:cNvSpPr>
              <a:spLocks noChangeShapeType="1"/>
            </p:cNvSpPr>
            <p:nvPr/>
          </p:nvSpPr>
          <p:spPr bwMode="auto">
            <a:xfrm flipV="1">
              <a:off x="663575" y="2459038"/>
              <a:ext cx="1588" cy="1214437"/>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08" name="Line 55"/>
            <p:cNvSpPr>
              <a:spLocks noChangeShapeType="1"/>
            </p:cNvSpPr>
            <p:nvPr/>
          </p:nvSpPr>
          <p:spPr bwMode="auto">
            <a:xfrm>
              <a:off x="3295650" y="2528888"/>
              <a:ext cx="1588" cy="1143000"/>
            </a:xfrm>
            <a:prstGeom prst="line">
              <a:avLst/>
            </a:prstGeom>
            <a:noFill/>
            <a:ln w="12600" cap="sq">
              <a:solidFill>
                <a:srgbClr val="000000"/>
              </a:solidFill>
              <a:miter lim="800000"/>
              <a:headEnd/>
              <a:tailEnd type="triangle" w="med" len="med"/>
            </a:ln>
          </p:spPr>
          <p:txBody>
            <a:bodyPr/>
            <a:lstStyle/>
            <a:p>
              <a:endParaRPr lang="zh-CN" altLang="en-US"/>
            </a:p>
          </p:txBody>
        </p:sp>
        <p:grpSp>
          <p:nvGrpSpPr>
            <p:cNvPr id="275509" name="Group 56"/>
            <p:cNvGrpSpPr>
              <a:grpSpLocks/>
            </p:cNvGrpSpPr>
            <p:nvPr/>
          </p:nvGrpSpPr>
          <p:grpSpPr bwMode="auto">
            <a:xfrm>
              <a:off x="1147763" y="914400"/>
              <a:ext cx="552450" cy="536575"/>
              <a:chOff x="723" y="576"/>
              <a:chExt cx="348" cy="338"/>
            </a:xfrm>
          </p:grpSpPr>
          <p:sp>
            <p:nvSpPr>
              <p:cNvPr id="275519" name="Rectangle 57"/>
              <p:cNvSpPr>
                <a:spLocks noChangeArrowheads="1"/>
              </p:cNvSpPr>
              <p:nvPr/>
            </p:nvSpPr>
            <p:spPr bwMode="auto">
              <a:xfrm flipH="1" flipV="1">
                <a:off x="854" y="576"/>
                <a:ext cx="217" cy="211"/>
              </a:xfrm>
              <a:prstGeom prst="rect">
                <a:avLst/>
              </a:prstGeom>
              <a:noFill/>
              <a:ln w="12600" cap="sq">
                <a:solidFill>
                  <a:srgbClr val="000000"/>
                </a:solidFill>
                <a:miter lim="800000"/>
                <a:headEnd/>
                <a:tailEnd/>
              </a:ln>
            </p:spPr>
            <p:txBody>
              <a:bodyPr rot="10800000" wrap="none" anchor="ctr"/>
              <a:lstStyle/>
              <a:p>
                <a:pPr>
                  <a:buClr>
                    <a:srgbClr val="000000"/>
                  </a:buClr>
                  <a:buSzPct val="100000"/>
                  <a:buFont typeface="Times New Roman" pitchFamily="18" charset="0"/>
                  <a:buNone/>
                </a:pPr>
                <a:endParaRPr lang="zh-CN" altLang="en-US"/>
              </a:p>
            </p:txBody>
          </p:sp>
          <p:sp>
            <p:nvSpPr>
              <p:cNvPr id="275520" name="Freeform 58"/>
              <p:cNvSpPr>
                <a:spLocks noChangeArrowheads="1"/>
              </p:cNvSpPr>
              <p:nvPr/>
            </p:nvSpPr>
            <p:spPr bwMode="auto">
              <a:xfrm flipV="1">
                <a:off x="723" y="576"/>
                <a:ext cx="130" cy="338"/>
              </a:xfrm>
              <a:custGeom>
                <a:avLst/>
                <a:gdLst>
                  <a:gd name="T0" fmla="*/ 5 w 144"/>
                  <a:gd name="T1" fmla="*/ 4 h 384"/>
                  <a:gd name="T2" fmla="*/ 0 w 144"/>
                  <a:gd name="T3" fmla="*/ 4 h 384"/>
                  <a:gd name="T4" fmla="*/ 0 w 144"/>
                  <a:gd name="T5" fmla="*/ 0 h 384"/>
                  <a:gd name="T6" fmla="*/ 5 w 144"/>
                  <a:gd name="T7" fmla="*/ 4 h 384"/>
                  <a:gd name="T8" fmla="*/ 5 w 144"/>
                  <a:gd name="T9" fmla="*/ 4 h 384"/>
                  <a:gd name="T10" fmla="*/ 0 60000 65536"/>
                  <a:gd name="T11" fmla="*/ 0 60000 65536"/>
                  <a:gd name="T12" fmla="*/ 0 60000 65536"/>
                  <a:gd name="T13" fmla="*/ 0 60000 65536"/>
                  <a:gd name="T14" fmla="*/ 0 60000 65536"/>
                  <a:gd name="T15" fmla="*/ 0 w 144"/>
                  <a:gd name="T16" fmla="*/ 0 h 384"/>
                  <a:gd name="T17" fmla="*/ 144 w 144"/>
                  <a:gd name="T18" fmla="*/ 384 h 384"/>
                </a:gdLst>
                <a:ahLst/>
                <a:cxnLst>
                  <a:cxn ang="T10">
                    <a:pos x="T0" y="T1"/>
                  </a:cxn>
                  <a:cxn ang="T11">
                    <a:pos x="T2" y="T3"/>
                  </a:cxn>
                  <a:cxn ang="T12">
                    <a:pos x="T4" y="T5"/>
                  </a:cxn>
                  <a:cxn ang="T13">
                    <a:pos x="T6" y="T7"/>
                  </a:cxn>
                  <a:cxn ang="T14">
                    <a:pos x="T8" y="T9"/>
                  </a:cxn>
                </a:cxnLst>
                <a:rect l="T15" t="T16" r="T17" b="T18"/>
                <a:pathLst>
                  <a:path w="144" h="384">
                    <a:moveTo>
                      <a:pt x="144" y="384"/>
                    </a:moveTo>
                    <a:lnTo>
                      <a:pt x="0" y="240"/>
                    </a:lnTo>
                    <a:lnTo>
                      <a:pt x="0" y="0"/>
                    </a:lnTo>
                    <a:lnTo>
                      <a:pt x="144" y="144"/>
                    </a:lnTo>
                    <a:lnTo>
                      <a:pt x="144" y="384"/>
                    </a:lnTo>
                    <a:close/>
                  </a:path>
                </a:pathLst>
              </a:custGeom>
              <a:noFill/>
              <a:ln w="12600">
                <a:solidFill>
                  <a:srgbClr val="000000"/>
                </a:solidFill>
                <a:round/>
                <a:headEnd/>
                <a:tailEnd/>
              </a:ln>
            </p:spPr>
            <p:txBody>
              <a:bodyPr wrap="none" anchor="ctr"/>
              <a:lstStyle/>
              <a:p>
                <a:endParaRPr lang="zh-CN" altLang="en-US"/>
              </a:p>
            </p:txBody>
          </p:sp>
        </p:grpSp>
        <p:sp>
          <p:nvSpPr>
            <p:cNvPr id="275510" name="Rectangle 59"/>
            <p:cNvSpPr>
              <a:spLocks noChangeArrowheads="1"/>
            </p:cNvSpPr>
            <p:nvPr/>
          </p:nvSpPr>
          <p:spPr bwMode="auto">
            <a:xfrm flipH="1">
              <a:off x="801688" y="1116013"/>
              <a:ext cx="346075" cy="336550"/>
            </a:xfrm>
            <a:prstGeom prst="rect">
              <a:avLst/>
            </a:prstGeom>
            <a:no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5511" name="AutoShape 60"/>
            <p:cNvSpPr>
              <a:spLocks noChangeArrowheads="1"/>
            </p:cNvSpPr>
            <p:nvPr/>
          </p:nvSpPr>
          <p:spPr bwMode="auto">
            <a:xfrm>
              <a:off x="1771650" y="914400"/>
              <a:ext cx="1385888" cy="336550"/>
            </a:xfrm>
            <a:prstGeom prst="roundRect">
              <a:avLst>
                <a:gd name="adj" fmla="val 16667"/>
              </a:avLst>
            </a:prstGeom>
            <a:solidFill>
              <a:srgbClr val="93F5FD"/>
            </a:solidFill>
            <a:ln w="12600" cap="sq">
              <a:solidFill>
                <a:srgbClr val="000000"/>
              </a:solidFill>
              <a:miter lim="800000"/>
              <a:headEnd/>
              <a:tailEnd/>
            </a:ln>
          </p:spPr>
          <p:txBody>
            <a:bodyPr wrap="none" lIns="82080" tIns="41040" rIns="82080" bIns="4104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000000"/>
                  </a:solidFill>
                </a:rPr>
                <a:t>Issue Pool</a:t>
              </a:r>
            </a:p>
          </p:txBody>
        </p:sp>
        <p:sp>
          <p:nvSpPr>
            <p:cNvPr id="275512" name="Line 61"/>
            <p:cNvSpPr>
              <a:spLocks noChangeShapeType="1"/>
            </p:cNvSpPr>
            <p:nvPr/>
          </p:nvSpPr>
          <p:spPr bwMode="auto">
            <a:xfrm flipH="1">
              <a:off x="1908175" y="2460625"/>
              <a:ext cx="835025" cy="1588"/>
            </a:xfrm>
            <a:prstGeom prst="line">
              <a:avLst/>
            </a:prstGeom>
            <a:noFill/>
            <a:ln w="12600" cap="sq">
              <a:solidFill>
                <a:srgbClr val="000000"/>
              </a:solidFill>
              <a:miter lim="800000"/>
              <a:headEnd/>
              <a:tailEnd type="triangle" w="med" len="med"/>
            </a:ln>
          </p:spPr>
          <p:txBody>
            <a:bodyPr/>
            <a:lstStyle/>
            <a:p>
              <a:endParaRPr lang="zh-CN" altLang="en-US"/>
            </a:p>
          </p:txBody>
        </p:sp>
        <p:sp>
          <p:nvSpPr>
            <p:cNvPr id="275513" name="Line 62"/>
            <p:cNvSpPr>
              <a:spLocks noChangeShapeType="1"/>
            </p:cNvSpPr>
            <p:nvPr/>
          </p:nvSpPr>
          <p:spPr bwMode="auto">
            <a:xfrm>
              <a:off x="1979613" y="1317625"/>
              <a:ext cx="1038225" cy="1588"/>
            </a:xfrm>
            <a:prstGeom prst="line">
              <a:avLst/>
            </a:prstGeom>
            <a:noFill/>
            <a:ln w="12600" cap="sq">
              <a:solidFill>
                <a:srgbClr val="000000"/>
              </a:solidFill>
              <a:miter lim="800000"/>
              <a:headEnd/>
              <a:tailEnd type="triangle" w="med" len="med"/>
            </a:ln>
          </p:spPr>
          <p:txBody>
            <a:bodyPr/>
            <a:lstStyle/>
            <a:p>
              <a:endParaRPr lang="zh-CN" altLang="en-US"/>
            </a:p>
          </p:txBody>
        </p:sp>
      </p:grpSp>
      <p:sp>
        <p:nvSpPr>
          <p:cNvPr id="275514" name="Text Box 63"/>
          <p:cNvSpPr txBox="1">
            <a:spLocks noChangeArrowheads="1"/>
          </p:cNvSpPr>
          <p:nvPr/>
        </p:nvSpPr>
        <p:spPr bwMode="auto">
          <a:xfrm>
            <a:off x="5164138" y="1116013"/>
            <a:ext cx="4092575" cy="1958975"/>
          </a:xfrm>
          <a:prstGeom prst="rect">
            <a:avLst/>
          </a:prstGeom>
          <a:noFill/>
          <a:ln w="9525">
            <a:noFill/>
            <a:round/>
            <a:headEnd/>
            <a:tailEnd/>
          </a:ln>
        </p:spPr>
        <p:txBody>
          <a:bodyPr lIns="90000" tIns="46800" rIns="90000" bIns="46800">
            <a:spAutoFit/>
          </a:bodyPr>
          <a:lstStyle/>
          <a:p>
            <a:pPr eaLnBrk="1" hangingPunct="1">
              <a:lnSpc>
                <a:spcPct val="90000"/>
              </a:lnSpc>
              <a:spcBef>
                <a:spcPts val="675"/>
              </a:spcBef>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Every cycle, one VLIW instruction from one active thread is launched into pipeline</a:t>
            </a:r>
          </a:p>
          <a:p>
            <a:pPr eaLnBrk="1" hangingPunct="1">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Instruction pipeline is 21 cycles long</a:t>
            </a:r>
          </a:p>
          <a:p>
            <a:pPr eaLnBrk="1" hangingPunct="1">
              <a:buClr>
                <a:srgbClr val="000000"/>
              </a:buClr>
              <a:buSzPct val="100000"/>
              <a:buFont typeface="Verdana"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Verdana" pitchFamily="34" charset="0"/>
              </a:rPr>
              <a:t> Memory operations incur ~150 cycles of latency</a:t>
            </a:r>
          </a:p>
        </p:txBody>
      </p:sp>
      <p:sp>
        <p:nvSpPr>
          <p:cNvPr id="230464" name="Text Box 64"/>
          <p:cNvSpPr txBox="1">
            <a:spLocks noChangeArrowheads="1"/>
          </p:cNvSpPr>
          <p:nvPr/>
        </p:nvSpPr>
        <p:spPr bwMode="auto">
          <a:xfrm>
            <a:off x="4471988" y="3975100"/>
            <a:ext cx="4546600" cy="1739900"/>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Verdana" pitchFamily="34" charset="0"/>
              </a:rPr>
              <a:t>Assuming a single thread issues one instruction every 21 cycles, and clock rate is 260 MHz…</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i="1">
                <a:solidFill>
                  <a:srgbClr val="000000"/>
                </a:solidFill>
                <a:latin typeface="Verdana" pitchFamily="34" charset="0"/>
              </a:rPr>
              <a:t>What is single-thread performance?</a:t>
            </a:r>
            <a:r>
              <a:rPr lang="en-US" altLang="zh-CN">
                <a:solidFill>
                  <a:srgbClr val="000000"/>
                </a:solidFill>
                <a:latin typeface="Verdana" pitchFamily="34" charset="0"/>
              </a:rPr>
              <a:t> </a:t>
            </a:r>
          </a:p>
          <a:p>
            <a:pPr marL="457200" lvl="1" indent="0"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563C1"/>
                </a:solidFill>
                <a:latin typeface="Verdana" pitchFamily="34" charset="0"/>
              </a:rPr>
              <a:t>Effective single-thread issue rate is 260/21 = 12.4 MIPS</a:t>
            </a:r>
          </a:p>
        </p:txBody>
      </p:sp>
      <p:sp>
        <p:nvSpPr>
          <p:cNvPr id="275516" name="Text Box 6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4E25A19-07D6-4AAB-B2FE-B2F24300196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5517" name="Text Box 6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5518" name="Text Box 6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7B644C4-DC92-4228-AD4F-9EA950C7AC4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MTA Pipeline</a:t>
            </a:r>
            <a:endParaRPr lang="zh-CN" altLang="en-US" dirty="0"/>
          </a:p>
        </p:txBody>
      </p:sp>
    </p:spTree>
    <p:extLst>
      <p:ext uri="{BB962C8B-B14F-4D97-AF65-F5344CB8AC3E}">
        <p14:creationId xmlns:p14="http://schemas.microsoft.com/office/powerpoint/2010/main" val="38410628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30464">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3046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304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0B2AB-AE5D-4B25-917C-5A65692CEE8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64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64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4311132-A497-4F86-84A5-4AEB4FC77C6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Coarse-Grain Multithreading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mtClean="0"/>
              <a:t>Tera MTA </a:t>
            </a:r>
            <a:r>
              <a:rPr lang="zh-CN" altLang="zh-CN" smtClean="0"/>
              <a:t>适用于大规模数据集并且数据本地性较低的应用</a:t>
            </a:r>
          </a:p>
          <a:p>
            <a:pPr lvl="1"/>
            <a:r>
              <a:rPr lang="zh-CN" altLang="zh-CN" smtClean="0"/>
              <a:t>没有数据</a:t>
            </a:r>
            <a:r>
              <a:rPr lang="en-US" altLang="zh-CN" smtClean="0"/>
              <a:t>Cache</a:t>
            </a:r>
          </a:p>
          <a:p>
            <a:pPr lvl="1"/>
            <a:r>
              <a:rPr lang="zh-CN" altLang="zh-CN" smtClean="0"/>
              <a:t>需要大量的并行线程以隐藏存储器访问延迟</a:t>
            </a:r>
            <a:endParaRPr lang="en-US" altLang="zh-CN" smtClean="0"/>
          </a:p>
          <a:p>
            <a:r>
              <a:rPr lang="zh-CN" altLang="zh-CN" smtClean="0"/>
              <a:t>其他数据本地性较好的应用</a:t>
            </a:r>
          </a:p>
          <a:p>
            <a:pPr lvl="1"/>
            <a:r>
              <a:rPr lang="zh-CN" altLang="zh-CN" smtClean="0"/>
              <a:t>如果</a:t>
            </a:r>
            <a:r>
              <a:rPr lang="en-US" altLang="zh-CN" smtClean="0"/>
              <a:t>Cache</a:t>
            </a:r>
            <a:r>
              <a:rPr lang="zh-CN" altLang="zh-CN" smtClean="0"/>
              <a:t>命中，流水线上的停顿较少</a:t>
            </a:r>
          </a:p>
          <a:p>
            <a:pPr lvl="1"/>
            <a:r>
              <a:rPr lang="zh-CN" altLang="zh-CN" smtClean="0"/>
              <a:t>仅需要添加较少的线程来隐藏偶尔</a:t>
            </a:r>
            <a:r>
              <a:rPr lang="en-US" altLang="zh-CN" smtClean="0"/>
              <a:t>Cache</a:t>
            </a:r>
            <a:r>
              <a:rPr lang="zh-CN" altLang="zh-CN" smtClean="0"/>
              <a:t>失效导致的延迟</a:t>
            </a:r>
          </a:p>
          <a:p>
            <a:pPr lvl="1"/>
            <a:r>
              <a:rPr lang="en-US" altLang="zh-CN" smtClean="0"/>
              <a:t>Cache</a:t>
            </a:r>
            <a:r>
              <a:rPr lang="zh-CN" altLang="zh-CN" smtClean="0"/>
              <a:t>失效时，将该线程换出</a:t>
            </a:r>
          </a:p>
          <a:p>
            <a:r>
              <a:rPr lang="zh-CN" altLang="zh-CN" smtClean="0"/>
              <a:t>当某一线程的执行存在长延迟操作时，选择另一线程执行，并切换线程上下文</a:t>
            </a:r>
          </a:p>
          <a:p>
            <a:endParaRPr lang="zh-CN" altLang="en-US" dirty="0"/>
          </a:p>
        </p:txBody>
      </p:sp>
    </p:spTree>
    <p:extLst>
      <p:ext uri="{BB962C8B-B14F-4D97-AF65-F5344CB8AC3E}">
        <p14:creationId xmlns:p14="http://schemas.microsoft.com/office/powerpoint/2010/main" val="3774643984"/>
      </p:ext>
    </p:extLst>
  </p:cSld>
  <p:clrMapOvr>
    <a:masterClrMapping/>
  </p:clrMapOvr>
  <p:transition spd="med"/>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1"/>
          <p:cNvSpPr txBox="1">
            <a:spLocks noChangeArrowheads="1"/>
          </p:cNvSpPr>
          <p:nvPr/>
        </p:nvSpPr>
        <p:spPr bwMode="auto">
          <a:xfrm>
            <a:off x="1879600" y="152400"/>
            <a:ext cx="5816600" cy="60960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277507" name="Text Box 2"/>
          <p:cNvSpPr txBox="1">
            <a:spLocks noChangeArrowheads="1"/>
          </p:cNvSpPr>
          <p:nvPr/>
        </p:nvSpPr>
        <p:spPr bwMode="auto">
          <a:xfrm>
            <a:off x="3302000" y="1549400"/>
            <a:ext cx="5626100" cy="4114800"/>
          </a:xfrm>
          <a:prstGeom prst="rect">
            <a:avLst/>
          </a:prstGeom>
          <a:noFill/>
          <a:ln w="9525">
            <a:noFill/>
            <a:round/>
            <a:headEnd/>
            <a:tailEnd/>
          </a:ln>
        </p:spPr>
        <p:txBody>
          <a:bodyPr lIns="82080" tIns="41040" rIns="82080" bIns="41040"/>
          <a:lstStyle/>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Modified SPARC chips</a:t>
            </a:r>
          </a:p>
          <a:p>
            <a:pPr marL="685800" lvl="1" indent="-228600" eaLnBrk="1" hangingPunct="1">
              <a:lnSpc>
                <a:spcPct val="90000"/>
              </a:lnSpc>
              <a:spcBef>
                <a:spcPts val="5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400">
                <a:solidFill>
                  <a:srgbClr val="000000"/>
                </a:solidFill>
              </a:rPr>
              <a:t>register windows hold different thread contexts</a:t>
            </a:r>
          </a:p>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Up to four threads per node</a:t>
            </a:r>
          </a:p>
          <a:p>
            <a:pPr marL="169863" indent="-169863" eaLnBrk="1" hangingPunct="1">
              <a:lnSpc>
                <a:spcPct val="90000"/>
              </a:lnSpc>
              <a:spcBef>
                <a:spcPts val="1000"/>
              </a:spcBef>
              <a:buClr>
                <a:srgbClr val="000000"/>
              </a:buClr>
              <a:buSzPct val="100000"/>
              <a:buFont typeface="Arial" pitchFamily="34" charset="0"/>
              <a:buChar char="•"/>
              <a:tabLst>
                <a:tab pos="855663" algn="l"/>
                <a:tab pos="1770063" algn="l"/>
                <a:tab pos="2684463" algn="l"/>
                <a:tab pos="3598863" algn="l"/>
                <a:tab pos="4513263" algn="l"/>
                <a:tab pos="5427663" algn="l"/>
                <a:tab pos="6342063" algn="l"/>
                <a:tab pos="7256463" algn="l"/>
                <a:tab pos="8170863" algn="l"/>
                <a:tab pos="9085263" algn="l"/>
                <a:tab pos="9999663" algn="l"/>
              </a:tabLst>
            </a:pPr>
            <a:r>
              <a:rPr lang="en-US" altLang="zh-CN" sz="2800">
                <a:solidFill>
                  <a:srgbClr val="000000"/>
                </a:solidFill>
              </a:rPr>
              <a:t>Thread switch on local cache miss</a:t>
            </a: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a:p>
            <a:pPr marL="169863" indent="-169863" eaLnBrk="1" hangingPunct="1">
              <a:lnSpc>
                <a:spcPct val="90000"/>
              </a:lnSpc>
              <a:spcBef>
                <a:spcPts val="1000"/>
              </a:spcBef>
              <a:buClr>
                <a:srgbClr val="000000"/>
              </a:buClr>
              <a:buSzPct val="100000"/>
              <a:buFont typeface="Arial" pitchFamily="34" charset="0"/>
              <a:buNone/>
              <a:tabLst>
                <a:tab pos="855663" algn="l"/>
                <a:tab pos="1770063" algn="l"/>
                <a:tab pos="2684463" algn="l"/>
                <a:tab pos="3598863" algn="l"/>
                <a:tab pos="4513263" algn="l"/>
                <a:tab pos="5427663" algn="l"/>
                <a:tab pos="6342063" algn="l"/>
                <a:tab pos="7256463" algn="l"/>
                <a:tab pos="8170863" algn="l"/>
                <a:tab pos="9085263" algn="l"/>
                <a:tab pos="9999663" algn="l"/>
              </a:tabLst>
            </a:pPr>
            <a:endParaRPr lang="en-US" altLang="zh-CN" sz="2800">
              <a:solidFill>
                <a:srgbClr val="000000"/>
              </a:solidFill>
            </a:endParaRPr>
          </a:p>
        </p:txBody>
      </p:sp>
      <p:pic>
        <p:nvPicPr>
          <p:cNvPr id="277508" name="Picture 3"/>
          <p:cNvPicPr>
            <a:picLocks noChangeAspect="1" noChangeArrowheads="1"/>
          </p:cNvPicPr>
          <p:nvPr/>
        </p:nvPicPr>
        <p:blipFill>
          <a:blip r:embed="rId3"/>
          <a:srcRect/>
          <a:stretch>
            <a:fillRect/>
          </a:stretch>
        </p:blipFill>
        <p:spPr bwMode="auto">
          <a:xfrm>
            <a:off x="6350" y="1082675"/>
            <a:ext cx="3302000" cy="4953000"/>
          </a:xfrm>
          <a:prstGeom prst="rect">
            <a:avLst/>
          </a:prstGeom>
          <a:noFill/>
          <a:ln w="9525">
            <a:noFill/>
            <a:round/>
            <a:headEnd/>
            <a:tailEnd/>
          </a:ln>
        </p:spPr>
      </p:pic>
      <p:sp>
        <p:nvSpPr>
          <p:cNvPr id="27750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06DBDE-5A57-4775-8A25-7796717A857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751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751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2C9A155-74FC-4FC6-A2D6-E7FE01E60FB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MIT Alewife (1990)</a:t>
            </a:r>
            <a:endParaRPr lang="zh-CN" altLang="en-US" dirty="0"/>
          </a:p>
        </p:txBody>
      </p:sp>
    </p:spTree>
    <p:extLst>
      <p:ext uri="{BB962C8B-B14F-4D97-AF65-F5344CB8AC3E}">
        <p14:creationId xmlns:p14="http://schemas.microsoft.com/office/powerpoint/2010/main" val="28493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Text Box 2"/>
          <p:cNvSpPr txBox="1">
            <a:spLocks noChangeArrowheads="1"/>
          </p:cNvSpPr>
          <p:nvPr/>
        </p:nvSpPr>
        <p:spPr bwMode="auto">
          <a:xfrm>
            <a:off x="311150" y="1231900"/>
            <a:ext cx="8574088" cy="4945063"/>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Commercial coarse-grain multithreading CPU</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Based on PowerPC with quad-issue in-order five-stage pipeline</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Each physical CPU supports two virtual CPUs</a:t>
            </a:r>
          </a:p>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a:solidFill>
                  <a:srgbClr val="000000"/>
                </a:solidFill>
              </a:rPr>
              <a:t>On L2 cache miss, pipeline is flushed and execution switches to second thread</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short pipeline minimizes flush penalty (4 cycles), small compared to memory access latency</a:t>
            </a:r>
          </a:p>
          <a:p>
            <a:pPr marL="685800" lvl="1" indent="-228600" eaLnBrk="1" hangingPunct="1">
              <a:lnSpc>
                <a:spcPct val="90000"/>
              </a:lnSpc>
              <a:spcBef>
                <a:spcPts val="5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a:solidFill>
                  <a:srgbClr val="000000"/>
                </a:solidFill>
              </a:rPr>
              <a:t>flush pipeline to simplify exception handling</a:t>
            </a:r>
          </a:p>
          <a:p>
            <a:pPr marL="228600" indent="-228600" eaLnBrk="1" hangingPunct="1">
              <a:lnSpc>
                <a:spcPct val="90000"/>
              </a:lnSpc>
              <a:spcBef>
                <a:spcPts val="1000"/>
              </a:spcBef>
              <a:buClr>
                <a:srgbClr val="000000"/>
              </a:buClr>
              <a:buSzPct val="100000"/>
              <a:buFont typeface="Arial"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800">
              <a:solidFill>
                <a:srgbClr val="000000"/>
              </a:solidFill>
            </a:endParaRPr>
          </a:p>
        </p:txBody>
      </p:sp>
      <p:sp>
        <p:nvSpPr>
          <p:cNvPr id="27853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3D97BE1-CA1C-4BC4-848C-01EE96D51AC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853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853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725E1A-07D6-457C-AC7C-D8935A48F23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IBM PowerPC RS64-IV (2000)</a:t>
            </a:r>
            <a:endParaRPr lang="zh-CN" altLang="en-US" dirty="0"/>
          </a:p>
        </p:txBody>
      </p:sp>
    </p:spTree>
    <p:extLst>
      <p:ext uri="{BB962C8B-B14F-4D97-AF65-F5344CB8AC3E}">
        <p14:creationId xmlns:p14="http://schemas.microsoft.com/office/powerpoint/2010/main" val="20683948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6954274-DDE3-437C-AA72-A42EEF58119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95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95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241F447-888D-463E-8BF8-052764CDE16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Oracle/Sun Niagara processors</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smtClean="0"/>
              <a:t>Target is datacenters running web servers and databases, with many concurrent requests</a:t>
            </a:r>
          </a:p>
          <a:p>
            <a:r>
              <a:rPr lang="en-US" altLang="zh-CN" smtClean="0"/>
              <a:t>Provide multiple simple cores each with multiple hardware threads, reduced energy/operation though much lower single thread performance</a:t>
            </a:r>
          </a:p>
          <a:p>
            <a:endParaRPr lang="en-US" altLang="zh-CN" smtClean="0"/>
          </a:p>
          <a:p>
            <a:r>
              <a:rPr lang="en-US" altLang="zh-CN" smtClean="0"/>
              <a:t>Niagara-1 [2004], 8 cores, 4 threads/core</a:t>
            </a:r>
          </a:p>
          <a:p>
            <a:r>
              <a:rPr lang="en-US" altLang="zh-CN" smtClean="0"/>
              <a:t>Niagara-2 [2007], 8 cores, 8 threads/core</a:t>
            </a:r>
          </a:p>
          <a:p>
            <a:r>
              <a:rPr lang="en-US" altLang="zh-CN" smtClean="0"/>
              <a:t>Niagara-3 [2009], 16 cores, 8 threads/core</a:t>
            </a:r>
          </a:p>
          <a:p>
            <a:r>
              <a:rPr lang="en-US" altLang="zh-CN" smtClean="0"/>
              <a:t>T4 [2011], 8 cores, 8 threads/core</a:t>
            </a:r>
          </a:p>
          <a:p>
            <a:r>
              <a:rPr lang="en-US" altLang="zh-CN" smtClean="0"/>
              <a:t>T5 [2012], 16 cores, 8 threads/core</a:t>
            </a:r>
          </a:p>
          <a:p>
            <a:endParaRPr lang="zh-CN" altLang="en-US" dirty="0"/>
          </a:p>
        </p:txBody>
      </p:sp>
    </p:spTree>
    <p:extLst>
      <p:ext uri="{BB962C8B-B14F-4D97-AF65-F5344CB8AC3E}">
        <p14:creationId xmlns:p14="http://schemas.microsoft.com/office/powerpoint/2010/main" val="1922890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9" name="Picture 2"/>
          <p:cNvPicPr>
            <a:picLocks noChangeAspect="1" noChangeArrowheads="1"/>
          </p:cNvPicPr>
          <p:nvPr/>
        </p:nvPicPr>
        <p:blipFill>
          <a:blip r:embed="rId3"/>
          <a:srcRect/>
          <a:stretch>
            <a:fillRect/>
          </a:stretch>
        </p:blipFill>
        <p:spPr bwMode="auto">
          <a:xfrm>
            <a:off x="4038600" y="2144713"/>
            <a:ext cx="5105400" cy="4403725"/>
          </a:xfrm>
          <a:prstGeom prst="rect">
            <a:avLst/>
          </a:prstGeom>
          <a:noFill/>
          <a:ln w="9525">
            <a:noFill/>
            <a:round/>
            <a:headEnd/>
            <a:tailEnd/>
          </a:ln>
        </p:spPr>
      </p:pic>
      <p:pic>
        <p:nvPicPr>
          <p:cNvPr id="280580" name="Picture 3"/>
          <p:cNvPicPr>
            <a:picLocks noChangeAspect="1" noChangeArrowheads="1"/>
          </p:cNvPicPr>
          <p:nvPr/>
        </p:nvPicPr>
        <p:blipFill>
          <a:blip r:embed="rId4"/>
          <a:srcRect/>
          <a:stretch>
            <a:fillRect/>
          </a:stretch>
        </p:blipFill>
        <p:spPr bwMode="auto">
          <a:xfrm>
            <a:off x="0" y="914400"/>
            <a:ext cx="4086225" cy="4113213"/>
          </a:xfrm>
          <a:prstGeom prst="rect">
            <a:avLst/>
          </a:prstGeom>
          <a:noFill/>
          <a:ln w="9525">
            <a:noFill/>
            <a:round/>
            <a:headEnd/>
            <a:tailEnd/>
          </a:ln>
        </p:spPr>
      </p:pic>
      <p:sp>
        <p:nvSpPr>
          <p:cNvPr id="28058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D31A9AF-1DB3-42EA-940F-4507EF8CAD8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058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058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2A6B4F0-0B55-46D0-9609-72C78F38A7B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287</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Oracle/Sun Niagara-3, “Rainbow Falls” 2009</a:t>
            </a:r>
            <a:endParaRPr lang="zh-CN" altLang="en-US" dirty="0"/>
          </a:p>
        </p:txBody>
      </p:sp>
    </p:spTree>
    <p:extLst>
      <p:ext uri="{BB962C8B-B14F-4D97-AF65-F5344CB8AC3E}">
        <p14:creationId xmlns:p14="http://schemas.microsoft.com/office/powerpoint/2010/main" val="974015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3" name="Picture 2"/>
          <p:cNvPicPr>
            <a:picLocks noChangeAspect="1" noChangeArrowheads="1"/>
          </p:cNvPicPr>
          <p:nvPr/>
        </p:nvPicPr>
        <p:blipFill>
          <a:blip r:embed="rId3"/>
          <a:srcRect/>
          <a:stretch>
            <a:fillRect/>
          </a:stretch>
        </p:blipFill>
        <p:spPr bwMode="auto">
          <a:xfrm>
            <a:off x="6918325" y="1117600"/>
            <a:ext cx="1973263" cy="2073275"/>
          </a:xfrm>
          <a:prstGeom prst="rect">
            <a:avLst/>
          </a:prstGeom>
          <a:noFill/>
          <a:ln w="9525">
            <a:noFill/>
            <a:round/>
            <a:headEnd/>
            <a:tailEnd/>
          </a:ln>
        </p:spPr>
      </p:pic>
      <p:pic>
        <p:nvPicPr>
          <p:cNvPr id="281604" name="Picture 3"/>
          <p:cNvPicPr>
            <a:picLocks noChangeAspect="1" noChangeArrowheads="1"/>
          </p:cNvPicPr>
          <p:nvPr/>
        </p:nvPicPr>
        <p:blipFill>
          <a:blip r:embed="rId4"/>
          <a:srcRect/>
          <a:stretch>
            <a:fillRect/>
          </a:stretch>
        </p:blipFill>
        <p:spPr bwMode="auto">
          <a:xfrm>
            <a:off x="274638" y="3289300"/>
            <a:ext cx="8639175" cy="3263900"/>
          </a:xfrm>
          <a:prstGeom prst="rect">
            <a:avLst/>
          </a:prstGeom>
          <a:noFill/>
          <a:ln w="9525">
            <a:noFill/>
            <a:round/>
            <a:headEnd/>
            <a:tailEnd/>
          </a:ln>
        </p:spPr>
      </p:pic>
      <p:grpSp>
        <p:nvGrpSpPr>
          <p:cNvPr id="2" name="Group 4"/>
          <p:cNvGrpSpPr>
            <a:grpSpLocks/>
          </p:cNvGrpSpPr>
          <p:nvPr/>
        </p:nvGrpSpPr>
        <p:grpSpPr bwMode="auto">
          <a:xfrm>
            <a:off x="365125" y="1208088"/>
            <a:ext cx="6365875" cy="2798762"/>
            <a:chOff x="230" y="761"/>
            <a:chExt cx="4010" cy="1763"/>
          </a:xfrm>
        </p:grpSpPr>
        <p:sp>
          <p:nvSpPr>
            <p:cNvPr id="281609" name="Text Box 5"/>
            <p:cNvSpPr txBox="1">
              <a:spLocks noChangeArrowheads="1"/>
            </p:cNvSpPr>
            <p:nvPr/>
          </p:nvSpPr>
          <p:spPr bwMode="auto">
            <a:xfrm>
              <a:off x="230" y="761"/>
              <a:ext cx="4010" cy="1227"/>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Single-threaded predecessor to Power 5.  8 execution units in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out-of-order engine, each may</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issue an instruction each cycle.</a:t>
              </a:r>
            </a:p>
          </p:txBody>
        </p:sp>
        <p:sp>
          <p:nvSpPr>
            <p:cNvPr id="513034" name="Line 6"/>
            <p:cNvSpPr>
              <a:spLocks noChangeShapeType="1"/>
            </p:cNvSpPr>
            <p:nvPr/>
          </p:nvSpPr>
          <p:spPr bwMode="auto">
            <a:xfrm>
              <a:off x="2930" y="1978"/>
              <a:ext cx="756" cy="546"/>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grpSp>
      <p:sp>
        <p:nvSpPr>
          <p:cNvPr id="28160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FC651F-DB07-48BB-8C7E-C1EC8CA5419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160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160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0E8743C-DB37-4670-9DB0-DA8E36EE2D3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288</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smtClean="0"/>
              <a:t>IBM Power 4</a:t>
            </a:r>
            <a:endParaRPr lang="zh-CN" altLang="en-US" dirty="0"/>
          </a:p>
        </p:txBody>
      </p:sp>
    </p:spTree>
    <p:extLst>
      <p:ext uri="{BB962C8B-B14F-4D97-AF65-F5344CB8AC3E}">
        <p14:creationId xmlns:p14="http://schemas.microsoft.com/office/powerpoint/2010/main" val="2735422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Effect transition="in" filter="dissolve">
                                      <p:cBhvr additive="repl">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1"/>
          <p:cNvPicPr>
            <a:picLocks noChangeAspect="1" noChangeArrowheads="1"/>
          </p:cNvPicPr>
          <p:nvPr/>
        </p:nvPicPr>
        <p:blipFill>
          <a:blip r:embed="rId3"/>
          <a:srcRect/>
          <a:stretch>
            <a:fillRect/>
          </a:stretch>
        </p:blipFill>
        <p:spPr bwMode="auto">
          <a:xfrm>
            <a:off x="250825" y="12700"/>
            <a:ext cx="8640763" cy="3265488"/>
          </a:xfrm>
          <a:prstGeom prst="rect">
            <a:avLst/>
          </a:prstGeom>
          <a:noFill/>
          <a:ln w="9525">
            <a:noFill/>
            <a:round/>
            <a:headEnd/>
            <a:tailEnd/>
          </a:ln>
        </p:spPr>
      </p:pic>
      <p:pic>
        <p:nvPicPr>
          <p:cNvPr id="282627" name="Picture 2"/>
          <p:cNvPicPr>
            <a:picLocks noChangeAspect="1" noChangeArrowheads="1"/>
          </p:cNvPicPr>
          <p:nvPr/>
        </p:nvPicPr>
        <p:blipFill>
          <a:blip r:embed="rId4"/>
          <a:srcRect/>
          <a:stretch>
            <a:fillRect/>
          </a:stretch>
        </p:blipFill>
        <p:spPr bwMode="auto">
          <a:xfrm>
            <a:off x="325438" y="3279775"/>
            <a:ext cx="8475662" cy="3459163"/>
          </a:xfrm>
          <a:prstGeom prst="rect">
            <a:avLst/>
          </a:prstGeom>
          <a:noFill/>
          <a:ln w="9525">
            <a:noFill/>
            <a:round/>
            <a:headEnd/>
            <a:tailEnd/>
          </a:ln>
        </p:spPr>
      </p:pic>
      <p:sp>
        <p:nvSpPr>
          <p:cNvPr id="282628" name="Text Box 3"/>
          <p:cNvSpPr txBox="1">
            <a:spLocks noChangeArrowheads="1"/>
          </p:cNvSpPr>
          <p:nvPr/>
        </p:nvSpPr>
        <p:spPr bwMode="auto">
          <a:xfrm>
            <a:off x="1443038" y="23813"/>
            <a:ext cx="1460500" cy="914400"/>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000" b="1">
                <a:solidFill>
                  <a:srgbClr val="0000FF"/>
                </a:solidFill>
                <a:latin typeface="Marker Felt" charset="0"/>
              </a:rPr>
              <a:t>Power 4</a:t>
            </a:r>
          </a:p>
        </p:txBody>
      </p:sp>
      <p:sp>
        <p:nvSpPr>
          <p:cNvPr id="282629" name="Text Box 4"/>
          <p:cNvSpPr txBox="1">
            <a:spLocks noChangeArrowheads="1"/>
          </p:cNvSpPr>
          <p:nvPr/>
        </p:nvSpPr>
        <p:spPr bwMode="auto">
          <a:xfrm>
            <a:off x="1889125" y="3281363"/>
            <a:ext cx="1460500" cy="914400"/>
          </a:xfrm>
          <a:prstGeom prst="rect">
            <a:avLst/>
          </a:prstGeom>
          <a:noFill/>
          <a:ln w="9525">
            <a:noFill/>
            <a:round/>
            <a:headEnd/>
            <a:tailEnd/>
          </a:ln>
        </p:spPr>
        <p:txBody>
          <a:bodyPr lIns="0" tIns="0" rIns="0" bIns="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000" b="1">
                <a:solidFill>
                  <a:srgbClr val="0000FF"/>
                </a:solidFill>
                <a:latin typeface="Marker Felt" charset="0"/>
              </a:rPr>
              <a:t>Power 5</a:t>
            </a:r>
          </a:p>
        </p:txBody>
      </p:sp>
      <p:sp>
        <p:nvSpPr>
          <p:cNvPr id="282630" name="Freeform 5"/>
          <p:cNvSpPr>
            <a:spLocks noChangeArrowheads="1"/>
          </p:cNvSpPr>
          <p:nvPr/>
        </p:nvSpPr>
        <p:spPr bwMode="auto">
          <a:xfrm>
            <a:off x="547688" y="4349750"/>
            <a:ext cx="727075" cy="725488"/>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282631" name="Freeform 6"/>
          <p:cNvSpPr>
            <a:spLocks noChangeArrowheads="1"/>
          </p:cNvSpPr>
          <p:nvPr/>
        </p:nvSpPr>
        <p:spPr bwMode="auto">
          <a:xfrm>
            <a:off x="1450975" y="4897438"/>
            <a:ext cx="727075" cy="725487"/>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515080" name="Line 7"/>
          <p:cNvSpPr>
            <a:spLocks noChangeShapeType="1"/>
          </p:cNvSpPr>
          <p:nvPr/>
        </p:nvSpPr>
        <p:spPr bwMode="auto">
          <a:xfrm flipV="1">
            <a:off x="501650" y="5084763"/>
            <a:ext cx="285750" cy="471487"/>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515081" name="Line 8"/>
          <p:cNvSpPr>
            <a:spLocks noChangeShapeType="1"/>
          </p:cNvSpPr>
          <p:nvPr/>
        </p:nvSpPr>
        <p:spPr bwMode="auto">
          <a:xfrm flipV="1">
            <a:off x="479425" y="5370513"/>
            <a:ext cx="903288" cy="209550"/>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282634" name="Freeform 9"/>
          <p:cNvSpPr>
            <a:spLocks noChangeArrowheads="1"/>
          </p:cNvSpPr>
          <p:nvPr/>
        </p:nvSpPr>
        <p:spPr bwMode="auto">
          <a:xfrm>
            <a:off x="8058150" y="4510088"/>
            <a:ext cx="725488" cy="725487"/>
          </a:xfrm>
          <a:custGeom>
            <a:avLst/>
            <a:gdLst>
              <a:gd name="T0" fmla="*/ 2147483647 w 9111"/>
              <a:gd name="T1" fmla="*/ 2147483647 h 9111"/>
              <a:gd name="T2" fmla="*/ 2147483647 w 9111"/>
              <a:gd name="T3" fmla="*/ 2147483647 h 9111"/>
              <a:gd name="T4" fmla="*/ 2147483647 w 9111"/>
              <a:gd name="T5" fmla="*/ 2147483647 h 9111"/>
              <a:gd name="T6" fmla="*/ 2147483647 w 9111"/>
              <a:gd name="T7" fmla="*/ 2147483647 h 9111"/>
              <a:gd name="T8" fmla="*/ 2147483647 w 9111"/>
              <a:gd name="T9" fmla="*/ 2147483647 h 9111"/>
              <a:gd name="T10" fmla="*/ 2147483647 w 9111"/>
              <a:gd name="T11" fmla="*/ 2147483647 h 9111"/>
              <a:gd name="T12" fmla="*/ 0 60000 65536"/>
              <a:gd name="T13" fmla="*/ 0 60000 65536"/>
              <a:gd name="T14" fmla="*/ 0 60000 65536"/>
              <a:gd name="T15" fmla="*/ 0 60000 65536"/>
              <a:gd name="T16" fmla="*/ 0 60000 65536"/>
              <a:gd name="T17" fmla="*/ 0 60000 65536"/>
              <a:gd name="T18" fmla="*/ 0 w 9111"/>
              <a:gd name="T19" fmla="*/ 0 h 9111"/>
              <a:gd name="T20" fmla="*/ 9111 w 9111"/>
              <a:gd name="T21" fmla="*/ 9111 h 9111"/>
            </a:gdLst>
            <a:ahLst/>
            <a:cxnLst>
              <a:cxn ang="T12">
                <a:pos x="T0" y="T1"/>
              </a:cxn>
              <a:cxn ang="T13">
                <a:pos x="T2" y="T3"/>
              </a:cxn>
              <a:cxn ang="T14">
                <a:pos x="T4" y="T5"/>
              </a:cxn>
              <a:cxn ang="T15">
                <a:pos x="T6" y="T7"/>
              </a:cxn>
              <a:cxn ang="T16">
                <a:pos x="T8" y="T9"/>
              </a:cxn>
              <a:cxn ang="T17">
                <a:pos x="T10" y="T11"/>
              </a:cxn>
            </a:cxnLst>
            <a:rect l="T18" t="T19" r="T20" b="T21"/>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38160" cap="sq">
            <a:solidFill>
              <a:srgbClr val="053DE8">
                <a:alpha val="54901"/>
              </a:srgbClr>
            </a:solidFill>
            <a:round/>
            <a:headEnd/>
            <a:tailEnd/>
          </a:ln>
        </p:spPr>
        <p:txBody>
          <a:bodyPr wrap="none" anchor="ctr"/>
          <a:lstStyle/>
          <a:p>
            <a:endParaRPr lang="zh-CN" altLang="en-US"/>
          </a:p>
        </p:txBody>
      </p:sp>
      <p:sp>
        <p:nvSpPr>
          <p:cNvPr id="515083" name="Line 10"/>
          <p:cNvSpPr>
            <a:spLocks noChangeShapeType="1"/>
          </p:cNvSpPr>
          <p:nvPr/>
        </p:nvSpPr>
        <p:spPr bwMode="auto">
          <a:xfrm>
            <a:off x="8401050" y="4000500"/>
            <a:ext cx="1588" cy="468313"/>
          </a:xfrm>
          <a:prstGeom prst="line">
            <a:avLst/>
          </a:prstGeom>
          <a:noFill/>
          <a:ln w="38160" cap="sq">
            <a:solidFill>
              <a:srgbClr val="0000FF"/>
            </a:solidFill>
            <a:miter lim="800000"/>
            <a:headEnd/>
            <a:tailEnd type="stealth" w="med" len="med"/>
          </a:ln>
          <a:effectLst>
            <a:outerShdw dist="76368" dir="2700000" algn="ctr" rotWithShape="0">
              <a:srgbClr val="E7E6E6">
                <a:alpha val="75014"/>
              </a:srgbClr>
            </a:outerShdw>
          </a:effectLst>
        </p:spPr>
        <p:txBody>
          <a:bodyPr/>
          <a:lstStyle/>
          <a:p>
            <a:pPr>
              <a:defRPr/>
            </a:pPr>
            <a:endParaRPr lang="zh-CN" altLang="en-US"/>
          </a:p>
        </p:txBody>
      </p:sp>
      <p:sp>
        <p:nvSpPr>
          <p:cNvPr id="282636" name="Text Box 11"/>
          <p:cNvSpPr txBox="1">
            <a:spLocks noChangeArrowheads="1"/>
          </p:cNvSpPr>
          <p:nvPr/>
        </p:nvSpPr>
        <p:spPr bwMode="auto">
          <a:xfrm>
            <a:off x="381000" y="5638800"/>
            <a:ext cx="2578100" cy="9477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FF"/>
                </a:solidFill>
              </a:rPr>
              <a:t>2 fetch (PC),</a:t>
            </a:r>
            <a:br>
              <a:rPr lang="en-US" altLang="zh-CN" sz="2800" b="1">
                <a:solidFill>
                  <a:srgbClr val="0000FF"/>
                </a:solidFill>
              </a:rPr>
            </a:br>
            <a:r>
              <a:rPr lang="en-US" altLang="zh-CN" sz="2800" b="1">
                <a:solidFill>
                  <a:srgbClr val="0000FF"/>
                </a:solidFill>
              </a:rPr>
              <a:t>2 initial decodes</a:t>
            </a:r>
          </a:p>
        </p:txBody>
      </p:sp>
      <p:sp>
        <p:nvSpPr>
          <p:cNvPr id="282637" name="Text Box 12"/>
          <p:cNvSpPr txBox="1">
            <a:spLocks noChangeArrowheads="1"/>
          </p:cNvSpPr>
          <p:nvPr/>
        </p:nvSpPr>
        <p:spPr bwMode="auto">
          <a:xfrm>
            <a:off x="7162800" y="2971800"/>
            <a:ext cx="2225675" cy="1190625"/>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FF"/>
                </a:solidFill>
              </a:rPr>
              <a:t>2 commits (architected register sets)</a:t>
            </a:r>
          </a:p>
        </p:txBody>
      </p:sp>
      <p:sp>
        <p:nvSpPr>
          <p:cNvPr id="282638" name="Text Box 1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D7BCFFA-C7CD-497F-A66D-744D05CAEE9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2639" name="Text Box 1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2640" name="Text Box 1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CB3C111-8B0E-49F9-B5B9-C9004897047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289</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8064953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p:cNvSpPr txBox="1">
            <a:spLocks noChangeArrowheads="1"/>
          </p:cNvSpPr>
          <p:nvPr/>
        </p:nvSpPr>
        <p:spPr bwMode="auto">
          <a:xfrm>
            <a:off x="468313" y="404813"/>
            <a:ext cx="7886700" cy="819150"/>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200" b="1">
              <a:solidFill>
                <a:srgbClr val="FF0000"/>
              </a:solidFill>
              <a:latin typeface="Calibri Light" pitchFamily="34" charset="0"/>
            </a:endParaRPr>
          </a:p>
        </p:txBody>
      </p:sp>
      <p:sp>
        <p:nvSpPr>
          <p:cNvPr id="87043" name="Text Box 2"/>
          <p:cNvSpPr txBox="1">
            <a:spLocks noChangeArrowheads="1"/>
          </p:cNvSpPr>
          <p:nvPr/>
        </p:nvSpPr>
        <p:spPr bwMode="auto">
          <a:xfrm>
            <a:off x="395288" y="1363663"/>
            <a:ext cx="7886700" cy="5162550"/>
          </a:xfrm>
          <a:prstGeom prst="rect">
            <a:avLst/>
          </a:prstGeom>
          <a:noFill/>
          <a:ln w="9525">
            <a:noFill/>
            <a:round/>
            <a:headEnd/>
            <a:tailEnd/>
          </a:ln>
        </p:spPr>
        <p:txBody>
          <a:bodyPr/>
          <a:lstStyle/>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a:solidFill>
                <a:srgbClr val="000000"/>
              </a:solidFill>
            </a:endParaRPr>
          </a:p>
        </p:txBody>
      </p:sp>
      <p:sp>
        <p:nvSpPr>
          <p:cNvPr id="870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34F81D-B369-4D83-B0BB-670610AACCB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70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70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4F0C8B6-661D-49C0-B4F2-068A91A681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zh-CN" altLang="zh-CN" sz="1200">
              <a:solidFill>
                <a:srgbClr val="898989"/>
              </a:solidFill>
            </a:endParaRPr>
          </a:p>
        </p:txBody>
      </p:sp>
      <p:sp>
        <p:nvSpPr>
          <p:cNvPr id="87047" name="标题 2"/>
          <p:cNvSpPr>
            <a:spLocks noGrp="1"/>
          </p:cNvSpPr>
          <p:nvPr>
            <p:ph type="title"/>
          </p:nvPr>
        </p:nvSpPr>
        <p:spPr/>
        <p:txBody>
          <a:bodyPr/>
          <a:lstStyle/>
          <a:p>
            <a:r>
              <a:rPr lang="zh-CN" altLang="zh-CN" sz="3200" smtClean="0"/>
              <a:t>循环间相关（</a:t>
            </a:r>
            <a:r>
              <a:rPr lang="en-US" altLang="zh-CN" sz="3200" smtClean="0"/>
              <a:t>4/4</a:t>
            </a:r>
            <a:r>
              <a:rPr lang="zh-CN" altLang="zh-CN" sz="3200" smtClean="0"/>
              <a:t>）</a:t>
            </a:r>
            <a:r>
              <a:rPr lang="en-US" altLang="zh-CN" sz="3200" smtClean="0"/>
              <a:t>-Dependence Distance</a:t>
            </a:r>
            <a:endParaRPr lang="zh-CN" altLang="en-US" sz="3200" smtClean="0"/>
          </a:p>
        </p:txBody>
      </p:sp>
      <p:sp>
        <p:nvSpPr>
          <p:cNvPr id="87048" name="内容占位符 3"/>
          <p:cNvSpPr>
            <a:spLocks noGrp="1"/>
          </p:cNvSpPr>
          <p:nvPr>
            <p:ph idx="4294967295"/>
          </p:nvPr>
        </p:nvSpPr>
        <p:spPr>
          <a:xfrm>
            <a:off x="628650" y="1271574"/>
            <a:ext cx="8280400" cy="5003800"/>
          </a:xfrm>
        </p:spPr>
        <p:txBody>
          <a:bodyPr/>
          <a:lstStyle/>
          <a:p>
            <a:pPr marL="0" indent="0">
              <a:buFont typeface="Arial" panose="020B0604020202020204" pitchFamily="34" charset="0"/>
              <a:buNone/>
            </a:pPr>
            <a:r>
              <a:rPr lang="zh-CN" altLang="zh-CN" sz="2400" dirty="0" smtClean="0"/>
              <a:t>通常循环间</a:t>
            </a:r>
            <a:r>
              <a:rPr lang="zh-CN" altLang="en-US" sz="2400" dirty="0" smtClean="0"/>
              <a:t>相关呈现为递推关系</a:t>
            </a:r>
            <a:endParaRPr lang="en-US" altLang="zh-CN" sz="2400" dirty="0" smtClean="0"/>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=1; </a:t>
            </a:r>
            <a:r>
              <a:rPr lang="en-US" altLang="zh-CN" sz="2400" dirty="0" err="1" smtClean="0"/>
              <a:t>i</a:t>
            </a:r>
            <a:r>
              <a:rPr lang="en-US" altLang="zh-CN" sz="2400" dirty="0" smtClean="0"/>
              <a:t>&lt;N; </a:t>
            </a:r>
            <a:r>
              <a:rPr lang="en-US" altLang="zh-CN" sz="2400" dirty="0" err="1" smtClean="0"/>
              <a:t>i</a:t>
            </a:r>
            <a:r>
              <a:rPr lang="en-US" altLang="zh-CN" sz="2400" dirty="0" smtClean="0"/>
              <a:t>++) A[</a:t>
            </a:r>
            <a:r>
              <a:rPr lang="en-US" altLang="zh-CN" sz="2400" dirty="0" err="1" smtClean="0"/>
              <a:t>i</a:t>
            </a:r>
            <a:r>
              <a:rPr lang="en-US" altLang="zh-CN" sz="2400" dirty="0" smtClean="0"/>
              <a:t>] = A[i-1] + B[</a:t>
            </a:r>
            <a:r>
              <a:rPr lang="en-US" altLang="zh-CN" sz="2400" dirty="0" err="1" smtClean="0"/>
              <a:t>i</a:t>
            </a:r>
            <a:r>
              <a:rPr lang="en-US" altLang="zh-CN" sz="2400" dirty="0" smtClean="0"/>
              <a:t>];</a:t>
            </a:r>
          </a:p>
          <a:p>
            <a:pPr marL="0" indent="0">
              <a:buFont typeface="Arial" panose="020B0604020202020204" pitchFamily="34" charset="0"/>
              <a:buNone/>
            </a:pPr>
            <a:r>
              <a:rPr lang="zh-CN" altLang="zh-CN" sz="2400" dirty="0" smtClean="0"/>
              <a:t>相关的距离可能大于</a:t>
            </a:r>
            <a:r>
              <a:rPr lang="en-US" altLang="zh-CN" sz="2400" dirty="0" smtClean="0"/>
              <a:t>1</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=4; </a:t>
            </a:r>
            <a:r>
              <a:rPr lang="en-US" altLang="zh-CN" sz="2400" dirty="0" err="1" smtClean="0"/>
              <a:t>i</a:t>
            </a:r>
            <a:r>
              <a:rPr lang="en-US" altLang="zh-CN" sz="2400" dirty="0" smtClean="0"/>
              <a:t>&lt;N; </a:t>
            </a:r>
            <a:r>
              <a:rPr lang="en-US" altLang="zh-CN" sz="2400" dirty="0" err="1" smtClean="0"/>
              <a:t>i</a:t>
            </a:r>
            <a:r>
              <a:rPr lang="en-US" altLang="zh-CN" sz="2400" dirty="0" smtClean="0"/>
              <a:t>++) A[</a:t>
            </a:r>
            <a:r>
              <a:rPr lang="en-US" altLang="zh-CN" sz="2400" dirty="0" err="1" smtClean="0"/>
              <a:t>i</a:t>
            </a:r>
            <a:r>
              <a:rPr lang="en-US" altLang="zh-CN" sz="2400" dirty="0" smtClean="0"/>
              <a:t>] = A[i-4] + B[</a:t>
            </a:r>
            <a:r>
              <a:rPr lang="en-US" altLang="zh-CN" sz="2400" dirty="0" err="1" smtClean="0"/>
              <a:t>i</a:t>
            </a:r>
            <a:r>
              <a:rPr lang="en-US" altLang="zh-CN" sz="2400" dirty="0" smtClean="0"/>
              <a:t>];</a:t>
            </a:r>
          </a:p>
          <a:p>
            <a:pPr marL="0" indent="0">
              <a:buFont typeface="Arial" panose="020B0604020202020204" pitchFamily="34" charset="0"/>
              <a:buNone/>
            </a:pPr>
            <a:r>
              <a:rPr lang="zh-CN" altLang="zh-CN" sz="2400" dirty="0" smtClean="0"/>
              <a:t>可以通过循环展开增加循环内的并行性</a:t>
            </a:r>
          </a:p>
          <a:p>
            <a:pPr marL="0" indent="0">
              <a:buFont typeface="Arial" panose="020B0604020202020204" pitchFamily="34" charset="0"/>
              <a:buNone/>
            </a:pPr>
            <a:r>
              <a:rPr lang="en-US" altLang="zh-CN" sz="2400" dirty="0" smtClean="0"/>
              <a:t>            for (</a:t>
            </a:r>
            <a:r>
              <a:rPr lang="en-US" altLang="zh-CN" sz="2400" dirty="0" err="1" smtClean="0"/>
              <a:t>i</a:t>
            </a:r>
            <a:r>
              <a:rPr lang="en-US" altLang="zh-CN" sz="2400" dirty="0" smtClean="0"/>
              <a:t>=4; </a:t>
            </a:r>
            <a:r>
              <a:rPr lang="en-US" altLang="zh-CN" sz="2400" dirty="0" err="1" smtClean="0"/>
              <a:t>i</a:t>
            </a:r>
            <a:r>
              <a:rPr lang="en-US" altLang="zh-CN" sz="2400" dirty="0" smtClean="0"/>
              <a:t>&lt;N; </a:t>
            </a:r>
            <a:r>
              <a:rPr lang="en-US" altLang="zh-CN" sz="2400" dirty="0" err="1" smtClean="0"/>
              <a:t>i</a:t>
            </a:r>
            <a:r>
              <a:rPr lang="en-US" altLang="zh-CN" sz="2400" dirty="0" smtClean="0"/>
              <a:t>=i+4) </a:t>
            </a:r>
          </a:p>
          <a:p>
            <a:pPr marL="0" indent="0">
              <a:buFont typeface="Arial" panose="020B0604020202020204" pitchFamily="34" charset="0"/>
              <a:buNone/>
            </a:pPr>
            <a:r>
              <a:rPr lang="en-US" altLang="zh-CN" sz="2400" dirty="0" smtClean="0"/>
              <a:t>            {     A[</a:t>
            </a:r>
            <a:r>
              <a:rPr lang="en-US" altLang="zh-CN" sz="2400" dirty="0" err="1" smtClean="0"/>
              <a:t>i</a:t>
            </a:r>
            <a:r>
              <a:rPr lang="en-US" altLang="zh-CN" sz="2400" dirty="0" smtClean="0"/>
              <a:t>]  = A[i-4] + B[</a:t>
            </a:r>
            <a:r>
              <a:rPr lang="en-US" altLang="zh-CN" sz="2400" dirty="0" err="1" smtClean="0"/>
              <a:t>i</a:t>
            </a:r>
            <a:r>
              <a:rPr lang="en-US" altLang="zh-CN" sz="2400" dirty="0" smtClean="0"/>
              <a:t>];</a:t>
            </a:r>
          </a:p>
          <a:p>
            <a:pPr marL="0" indent="0">
              <a:buFont typeface="Arial" panose="020B0604020202020204" pitchFamily="34" charset="0"/>
              <a:buNone/>
            </a:pPr>
            <a:r>
              <a:rPr lang="en-US" altLang="zh-CN" sz="2400" dirty="0" smtClean="0"/>
              <a:t>                   A[i+1] = A[i-3] + B[i+1];</a:t>
            </a:r>
          </a:p>
          <a:p>
            <a:pPr marL="0" indent="0">
              <a:buFont typeface="Arial" panose="020B0604020202020204" pitchFamily="34" charset="0"/>
              <a:buNone/>
            </a:pPr>
            <a:r>
              <a:rPr lang="en-US" altLang="zh-CN" sz="2400" dirty="0" smtClean="0"/>
              <a:t>                   A[i+2] = A[i-2] + B[i+2];</a:t>
            </a:r>
          </a:p>
          <a:p>
            <a:pPr marL="0" indent="0">
              <a:buFont typeface="Arial" panose="020B0604020202020204" pitchFamily="34" charset="0"/>
              <a:buNone/>
            </a:pPr>
            <a:r>
              <a:rPr lang="en-US" altLang="zh-CN" sz="2400" dirty="0" smtClean="0"/>
              <a:t>                   A[i+3] = A[i-1] + B[i+3];</a:t>
            </a:r>
          </a:p>
          <a:p>
            <a:pPr marL="0" indent="0">
              <a:buFont typeface="Arial" panose="020B0604020202020204" pitchFamily="34" charset="0"/>
              <a:buNone/>
            </a:pPr>
            <a:r>
              <a:rPr lang="en-US" altLang="zh-CN" sz="2400" dirty="0" smtClean="0"/>
              <a:t>             }</a:t>
            </a:r>
          </a:p>
          <a:p>
            <a:pPr marL="0" indent="0">
              <a:buFont typeface="Arial" panose="020B0604020202020204" pitchFamily="34" charset="0"/>
              <a:buNone/>
            </a:pPr>
            <a:endParaRPr lang="zh-CN" altLang="en-US" sz="2400" dirty="0" smtClean="0"/>
          </a:p>
        </p:txBody>
      </p:sp>
    </p:spTree>
    <p:extLst>
      <p:ext uri="{BB962C8B-B14F-4D97-AF65-F5344CB8AC3E}">
        <p14:creationId xmlns:p14="http://schemas.microsoft.com/office/powerpoint/2010/main" val="33411466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1" name="Picture 2"/>
          <p:cNvPicPr>
            <a:picLocks noChangeAspect="1" noChangeArrowheads="1"/>
          </p:cNvPicPr>
          <p:nvPr/>
        </p:nvPicPr>
        <p:blipFill>
          <a:blip r:embed="rId3"/>
          <a:srcRect/>
          <a:stretch>
            <a:fillRect/>
          </a:stretch>
        </p:blipFill>
        <p:spPr bwMode="auto">
          <a:xfrm>
            <a:off x="39688" y="1474788"/>
            <a:ext cx="9036050" cy="3478212"/>
          </a:xfrm>
          <a:prstGeom prst="rect">
            <a:avLst/>
          </a:prstGeom>
          <a:noFill/>
          <a:ln w="9525">
            <a:noFill/>
            <a:round/>
            <a:headEnd/>
            <a:tailEnd/>
          </a:ln>
        </p:spPr>
      </p:pic>
      <p:sp>
        <p:nvSpPr>
          <p:cNvPr id="283652" name="Text Box 3"/>
          <p:cNvSpPr txBox="1">
            <a:spLocks noChangeArrowheads="1"/>
          </p:cNvSpPr>
          <p:nvPr/>
        </p:nvSpPr>
        <p:spPr bwMode="auto">
          <a:xfrm>
            <a:off x="304800" y="5181600"/>
            <a:ext cx="8474075" cy="1373188"/>
          </a:xfrm>
          <a:prstGeom prst="rect">
            <a:avLst/>
          </a:prstGeom>
          <a:noFill/>
          <a:ln w="9525">
            <a:noFill/>
            <a:round/>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b="1">
                <a:solidFill>
                  <a:srgbClr val="000000"/>
                </a:solidFill>
              </a:rPr>
              <a:t>Why only 2 threads? With 4, one of the shared resources (physical registers, cache, memory bandwidth) would be prone to bottleneck </a:t>
            </a:r>
          </a:p>
        </p:txBody>
      </p:sp>
      <p:pic>
        <p:nvPicPr>
          <p:cNvPr id="283653" name="Picture 4"/>
          <p:cNvPicPr>
            <a:picLocks noChangeAspect="1" noChangeArrowheads="1"/>
          </p:cNvPicPr>
          <p:nvPr/>
        </p:nvPicPr>
        <p:blipFill>
          <a:blip r:embed="rId4"/>
          <a:srcRect/>
          <a:stretch>
            <a:fillRect/>
          </a:stretch>
        </p:blipFill>
        <p:spPr bwMode="auto">
          <a:xfrm>
            <a:off x="6477000" y="0"/>
            <a:ext cx="2667000" cy="1771650"/>
          </a:xfrm>
          <a:prstGeom prst="rect">
            <a:avLst/>
          </a:prstGeom>
          <a:noFill/>
          <a:ln w="9525">
            <a:noFill/>
            <a:round/>
            <a:headEnd/>
            <a:tailEnd/>
          </a:ln>
        </p:spPr>
      </p:pic>
      <p:sp>
        <p:nvSpPr>
          <p:cNvPr id="28365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3E33C32-C836-4403-B8D9-E72EE695F14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365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365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86E296-F24E-406F-9CB2-A28772260AA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Power 5 data flow ...</a:t>
            </a:r>
            <a:endParaRPr lang="zh-CN" altLang="en-US" dirty="0"/>
          </a:p>
        </p:txBody>
      </p:sp>
    </p:spTree>
    <p:extLst>
      <p:ext uri="{BB962C8B-B14F-4D97-AF65-F5344CB8AC3E}">
        <p14:creationId xmlns:p14="http://schemas.microsoft.com/office/powerpoint/2010/main" val="235905097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FDA590D-42EF-47F6-9E71-99D57E2FCF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46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46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36AE1D-2A83-4155-808E-5ECE458279C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291</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Changes in Power 5 to support SMT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smtClean="0"/>
              <a:t>Increased associativity of L1 instruction cache and the instruction address translation buffers </a:t>
            </a:r>
          </a:p>
          <a:p>
            <a:r>
              <a:rPr lang="en-US" altLang="zh-CN" smtClean="0"/>
              <a:t>Added per-thread load and store queues </a:t>
            </a:r>
          </a:p>
          <a:p>
            <a:r>
              <a:rPr lang="en-US" altLang="zh-CN" smtClean="0"/>
              <a:t>Increased size of the L2 (1.92 vs. 1.44 MB) and L3 caches</a:t>
            </a:r>
          </a:p>
          <a:p>
            <a:r>
              <a:rPr lang="en-US" altLang="zh-CN" smtClean="0"/>
              <a:t>Added separate instruction prefetch and buffering per thread</a:t>
            </a:r>
          </a:p>
          <a:p>
            <a:r>
              <a:rPr lang="en-US" altLang="zh-CN" smtClean="0"/>
              <a:t>Increased the number of virtual registers from 152 to 240</a:t>
            </a:r>
          </a:p>
          <a:p>
            <a:r>
              <a:rPr lang="en-US" altLang="zh-CN" smtClean="0"/>
              <a:t>Increased the size of several issue queues</a:t>
            </a:r>
          </a:p>
          <a:p>
            <a:r>
              <a:rPr lang="en-US" altLang="zh-CN" smtClean="0"/>
              <a:t>The Power5 core is about 24% larger than the Power4 core because of the addition of SMT support</a:t>
            </a:r>
          </a:p>
          <a:p>
            <a:endParaRPr lang="zh-CN" altLang="en-US" dirty="0"/>
          </a:p>
        </p:txBody>
      </p:sp>
    </p:spTree>
    <p:extLst>
      <p:ext uri="{BB962C8B-B14F-4D97-AF65-F5344CB8AC3E}">
        <p14:creationId xmlns:p14="http://schemas.microsoft.com/office/powerpoint/2010/main" val="3738509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25C8B2-F0A8-4F45-9306-DB832907D21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57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57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E1A6E77-9091-4427-9EDB-82FF659274A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Pentium-4 Hyperthreading (2002)</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smtClean="0"/>
              <a:t>First commercial SMT design (2-way SMT)</a:t>
            </a:r>
          </a:p>
          <a:p>
            <a:pPr lvl="1"/>
            <a:r>
              <a:rPr lang="en-US" altLang="zh-CN" smtClean="0"/>
              <a:t>Hyperthreading == SMT</a:t>
            </a:r>
          </a:p>
          <a:p>
            <a:r>
              <a:rPr lang="en-US" altLang="zh-CN" smtClean="0"/>
              <a:t>Logical processors share nearly all resources of the physical processor</a:t>
            </a:r>
          </a:p>
          <a:p>
            <a:pPr lvl="1"/>
            <a:r>
              <a:rPr lang="en-US" altLang="zh-CN" smtClean="0"/>
              <a:t>Caches, execution units, branch predictors</a:t>
            </a:r>
          </a:p>
          <a:p>
            <a:r>
              <a:rPr lang="en-US" altLang="zh-CN" smtClean="0"/>
              <a:t>Die area overhead of hyperthreading  ~ 5%</a:t>
            </a:r>
          </a:p>
          <a:p>
            <a:r>
              <a:rPr lang="en-US" altLang="zh-CN" smtClean="0"/>
              <a:t>When one logical processor is stalled, the other can make progress</a:t>
            </a:r>
          </a:p>
          <a:p>
            <a:pPr lvl="1"/>
            <a:r>
              <a:rPr lang="en-US" altLang="zh-CN" smtClean="0"/>
              <a:t>No logical processor can use all entries in queues when two threads are active</a:t>
            </a:r>
          </a:p>
          <a:p>
            <a:r>
              <a:rPr lang="en-US" altLang="zh-CN" smtClean="0"/>
              <a:t>Processor running only one active software thread runs at approximately same speed with or without hyperthreading</a:t>
            </a:r>
          </a:p>
          <a:p>
            <a:r>
              <a:rPr lang="en-US" altLang="zh-CN" smtClean="0"/>
              <a:t>Hyperthreading dropped on OoO P6 based followons  to Pentium-4 (Pentium-M, Core Duo, Core 2 Duo), until revived with Nehalem generation machines in 2008.</a:t>
            </a:r>
          </a:p>
          <a:p>
            <a:r>
              <a:rPr lang="en-US" altLang="zh-CN" smtClean="0"/>
              <a:t>Intel Atom (in-order x86 core) has two-way vertical multithreading</a:t>
            </a:r>
          </a:p>
          <a:p>
            <a:endParaRPr lang="en-US" altLang="zh-CN" smtClean="0"/>
          </a:p>
          <a:p>
            <a:endParaRPr lang="zh-CN" altLang="en-US" dirty="0"/>
          </a:p>
        </p:txBody>
      </p:sp>
    </p:spTree>
    <p:extLst>
      <p:ext uri="{BB962C8B-B14F-4D97-AF65-F5344CB8AC3E}">
        <p14:creationId xmlns:p14="http://schemas.microsoft.com/office/powerpoint/2010/main" val="19320081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36E7289-DA1E-4CB6-A3E4-D636549CF58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67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67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F2301F-2BFA-4BDF-9CF5-694D22E5572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Initial Performance of SMT</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smtClean="0"/>
              <a:t>Pentium 4 Extreme SMT yields 1.01 speedup for SPECint_rate benchmark and 1.07 for SPECfp_rate</a:t>
            </a:r>
          </a:p>
          <a:p>
            <a:pPr lvl="1"/>
            <a:r>
              <a:rPr lang="en-US" altLang="zh-CN" smtClean="0"/>
              <a:t>Pentium 4 is dual threaded SMT</a:t>
            </a:r>
          </a:p>
          <a:p>
            <a:pPr lvl="1"/>
            <a:r>
              <a:rPr lang="en-US" altLang="zh-CN" smtClean="0"/>
              <a:t>SPECRate requires that each SPEC benchmark be run against a vendor-selected number of copies of the same benchmark</a:t>
            </a:r>
          </a:p>
          <a:p>
            <a:r>
              <a:rPr lang="en-US" altLang="zh-CN" smtClean="0"/>
              <a:t>Running on Pentium 4 each of 26 SPEC benchmarks paired with every other (262 runs) speed-ups from 0.90 to 1.58; average was 1.20</a:t>
            </a:r>
          </a:p>
          <a:p>
            <a:r>
              <a:rPr lang="en-US" altLang="zh-CN" smtClean="0"/>
              <a:t>Power 5, 8-processor server 1.23 faster for SPECint_rate with SMT, 1.16 faster for SPECfp_rate</a:t>
            </a:r>
          </a:p>
          <a:p>
            <a:r>
              <a:rPr lang="en-US" altLang="zh-CN" smtClean="0"/>
              <a:t>Power 5 running 2 copies of each app speedup between 0.89 and 1.41</a:t>
            </a:r>
          </a:p>
          <a:p>
            <a:pPr lvl="1"/>
            <a:r>
              <a:rPr lang="en-US" altLang="zh-CN" smtClean="0"/>
              <a:t>Most gained some</a:t>
            </a:r>
          </a:p>
          <a:p>
            <a:pPr lvl="1"/>
            <a:r>
              <a:rPr lang="en-US" altLang="zh-CN" smtClean="0"/>
              <a:t>Fl.Pt. apps had most cache conflicts and least gains</a:t>
            </a:r>
          </a:p>
          <a:p>
            <a:endParaRPr lang="en-US" altLang="zh-CN" smtClean="0"/>
          </a:p>
          <a:p>
            <a:endParaRPr lang="zh-CN" altLang="en-US" dirty="0"/>
          </a:p>
        </p:txBody>
      </p:sp>
    </p:spTree>
    <p:extLst>
      <p:ext uri="{BB962C8B-B14F-4D97-AF65-F5344CB8AC3E}">
        <p14:creationId xmlns:p14="http://schemas.microsoft.com/office/powerpoint/2010/main" val="3955093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1"/>
          <p:cNvPicPr>
            <a:picLocks noChangeAspect="1" noChangeArrowheads="1"/>
          </p:cNvPicPr>
          <p:nvPr/>
        </p:nvPicPr>
        <p:blipFill>
          <a:blip r:embed="rId3"/>
          <a:srcRect/>
          <a:stretch>
            <a:fillRect/>
          </a:stretch>
        </p:blipFill>
        <p:spPr bwMode="auto">
          <a:xfrm>
            <a:off x="476250" y="1282700"/>
            <a:ext cx="8331200" cy="5499100"/>
          </a:xfrm>
          <a:prstGeom prst="rect">
            <a:avLst/>
          </a:prstGeom>
          <a:noFill/>
          <a:ln w="9525">
            <a:noFill/>
            <a:round/>
            <a:headEnd/>
            <a:tailEnd/>
          </a:ln>
        </p:spPr>
      </p:pic>
      <p:sp>
        <p:nvSpPr>
          <p:cNvPr id="287747" name="Rectangle 2"/>
          <p:cNvSpPr>
            <a:spLocks noChangeArrowheads="1"/>
          </p:cNvSpPr>
          <p:nvPr/>
        </p:nvSpPr>
        <p:spPr bwMode="auto">
          <a:xfrm>
            <a:off x="2214563" y="2424113"/>
            <a:ext cx="2335212"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18 - 60</a:t>
            </a:r>
          </a:p>
        </p:txBody>
      </p:sp>
      <p:sp>
        <p:nvSpPr>
          <p:cNvPr id="287748" name="Rectangle 3"/>
          <p:cNvSpPr>
            <a:spLocks noChangeArrowheads="1"/>
          </p:cNvSpPr>
          <p:nvPr/>
        </p:nvSpPr>
        <p:spPr bwMode="auto">
          <a:xfrm>
            <a:off x="5434013" y="1871663"/>
            <a:ext cx="187642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75 - 150</a:t>
            </a:r>
          </a:p>
        </p:txBody>
      </p:sp>
      <p:sp>
        <p:nvSpPr>
          <p:cNvPr id="287749" name="Rectangle 4"/>
          <p:cNvSpPr>
            <a:spLocks noChangeArrowheads="1"/>
          </p:cNvSpPr>
          <p:nvPr/>
        </p:nvSpPr>
        <p:spPr bwMode="auto">
          <a:xfrm rot="-5400000">
            <a:off x="119856" y="3645695"/>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775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EBAC67-9728-4A64-B144-192C751AB1A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775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775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37C0D4-7F5D-457E-8049-396B394BD1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Upper Limit to ILP: Ideal Machine</a:t>
            </a:r>
            <a:endParaRPr lang="zh-CN" altLang="en-US" dirty="0"/>
          </a:p>
        </p:txBody>
      </p:sp>
    </p:spTree>
    <p:extLst>
      <p:ext uri="{BB962C8B-B14F-4D97-AF65-F5344CB8AC3E}">
        <p14:creationId xmlns:p14="http://schemas.microsoft.com/office/powerpoint/2010/main" val="3629463281"/>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p:cNvGraphicFramePr>
            <a:graphicFrameLocks noChangeAspect="1"/>
          </p:cNvGraphicFramePr>
          <p:nvPr/>
        </p:nvGraphicFramePr>
        <p:xfrm>
          <a:off x="481013" y="684213"/>
          <a:ext cx="8331200" cy="5473700"/>
        </p:xfrm>
        <a:graphic>
          <a:graphicData uri="http://schemas.openxmlformats.org/presentationml/2006/ole">
            <mc:AlternateContent xmlns:mc="http://schemas.openxmlformats.org/markup-compatibility/2006">
              <mc:Choice xmlns:v="urn:schemas-microsoft-com:vml" Requires="v">
                <p:oleObj spid="_x0000_s60523" r:id="rId4" imgW="8343900" imgH="5486400" progId="">
                  <p:embed/>
                </p:oleObj>
              </mc:Choice>
              <mc:Fallback>
                <p:oleObj r:id="rId4" imgW="8343900" imgH="548640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684213"/>
                        <a:ext cx="8331200" cy="54737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1203" name="Rectangle 2"/>
          <p:cNvSpPr>
            <a:spLocks noChangeArrowheads="1"/>
          </p:cNvSpPr>
          <p:nvPr/>
        </p:nvSpPr>
        <p:spPr bwMode="auto">
          <a:xfrm>
            <a:off x="685800" y="5486400"/>
            <a:ext cx="8001000" cy="4572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51205" name="Text Box 4"/>
          <p:cNvSpPr txBox="1">
            <a:spLocks noChangeArrowheads="1"/>
          </p:cNvSpPr>
          <p:nvPr/>
        </p:nvSpPr>
        <p:spPr bwMode="auto">
          <a:xfrm>
            <a:off x="1257300" y="1201738"/>
            <a:ext cx="3886200" cy="2066925"/>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a:solidFill>
                  <a:srgbClr val="000000"/>
                </a:solidFill>
              </a:rPr>
              <a:t>	</a:t>
            </a:r>
            <a:r>
              <a:rPr lang="en-US" altLang="zh-CN" sz="2000">
                <a:solidFill>
                  <a:srgbClr val="000000"/>
                </a:solidFill>
              </a:rPr>
              <a:t>Change from Infinite window to examine to 2000 and maximum issue of 64 instructions per clock cycle</a:t>
            </a:r>
          </a:p>
        </p:txBody>
      </p:sp>
      <p:sp>
        <p:nvSpPr>
          <p:cNvPr id="51206" name="Rectangle 5"/>
          <p:cNvSpPr>
            <a:spLocks noChangeArrowheads="1"/>
          </p:cNvSpPr>
          <p:nvPr/>
        </p:nvSpPr>
        <p:spPr bwMode="auto">
          <a:xfrm>
            <a:off x="5800725" y="5581650"/>
            <a:ext cx="893763" cy="363538"/>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Profile</a:t>
            </a:r>
          </a:p>
        </p:txBody>
      </p:sp>
      <p:sp>
        <p:nvSpPr>
          <p:cNvPr id="51207" name="Rectangle 6"/>
          <p:cNvSpPr>
            <a:spLocks noChangeArrowheads="1"/>
          </p:cNvSpPr>
          <p:nvPr/>
        </p:nvSpPr>
        <p:spPr bwMode="auto">
          <a:xfrm>
            <a:off x="4310063" y="5581650"/>
            <a:ext cx="1246187" cy="363538"/>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BHT (512)</a:t>
            </a:r>
          </a:p>
        </p:txBody>
      </p:sp>
      <p:sp>
        <p:nvSpPr>
          <p:cNvPr id="51208" name="Rectangle 7"/>
          <p:cNvSpPr>
            <a:spLocks noChangeArrowheads="1"/>
          </p:cNvSpPr>
          <p:nvPr/>
        </p:nvSpPr>
        <p:spPr bwMode="auto">
          <a:xfrm>
            <a:off x="2070100" y="5581650"/>
            <a:ext cx="1998663" cy="363538"/>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Pick Cor. or BHT</a:t>
            </a:r>
          </a:p>
        </p:txBody>
      </p:sp>
      <p:sp>
        <p:nvSpPr>
          <p:cNvPr id="51209" name="Rectangle 8"/>
          <p:cNvSpPr>
            <a:spLocks noChangeArrowheads="1"/>
          </p:cNvSpPr>
          <p:nvPr/>
        </p:nvSpPr>
        <p:spPr bwMode="auto">
          <a:xfrm>
            <a:off x="871538" y="5581650"/>
            <a:ext cx="954087" cy="363538"/>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Perfect</a:t>
            </a:r>
          </a:p>
        </p:txBody>
      </p:sp>
      <p:sp>
        <p:nvSpPr>
          <p:cNvPr id="51210" name="Rectangle 9"/>
          <p:cNvSpPr>
            <a:spLocks noChangeArrowheads="1"/>
          </p:cNvSpPr>
          <p:nvPr/>
        </p:nvSpPr>
        <p:spPr bwMode="auto">
          <a:xfrm>
            <a:off x="6935788" y="5581650"/>
            <a:ext cx="1657350" cy="363538"/>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No prediction</a:t>
            </a:r>
          </a:p>
        </p:txBody>
      </p:sp>
      <p:sp>
        <p:nvSpPr>
          <p:cNvPr id="51211" name="Rectangle 10"/>
          <p:cNvSpPr>
            <a:spLocks noChangeArrowheads="1"/>
          </p:cNvSpPr>
          <p:nvPr/>
        </p:nvSpPr>
        <p:spPr bwMode="auto">
          <a:xfrm>
            <a:off x="6424613" y="1014413"/>
            <a:ext cx="1706562"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15 - 45</a:t>
            </a:r>
          </a:p>
        </p:txBody>
      </p:sp>
      <p:sp>
        <p:nvSpPr>
          <p:cNvPr id="51212" name="Rectangle 11"/>
          <p:cNvSpPr>
            <a:spLocks noChangeArrowheads="1"/>
          </p:cNvSpPr>
          <p:nvPr/>
        </p:nvSpPr>
        <p:spPr bwMode="auto">
          <a:xfrm>
            <a:off x="2843213" y="3090863"/>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6 - 12</a:t>
            </a:r>
          </a:p>
        </p:txBody>
      </p:sp>
      <p:sp>
        <p:nvSpPr>
          <p:cNvPr id="51213" name="Rectangle 12"/>
          <p:cNvSpPr>
            <a:spLocks noChangeArrowheads="1"/>
          </p:cNvSpPr>
          <p:nvPr/>
        </p:nvSpPr>
        <p:spPr bwMode="auto">
          <a:xfrm rot="-5400000">
            <a:off x="119856" y="3645695"/>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51214" name="Text Box 1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0662638-B40E-44FA-B426-842D875414F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51215" name="Text Box 1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1216" name="Text Box 1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39D034-1BFD-4965-83D5-D856AE97DD7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More Realistic HW: Branch Impact</a:t>
            </a:r>
            <a:endParaRPr lang="zh-CN" altLang="en-US" dirty="0"/>
          </a:p>
        </p:txBody>
      </p:sp>
    </p:spTree>
    <p:extLst>
      <p:ext uri="{BB962C8B-B14F-4D97-AF65-F5344CB8AC3E}">
        <p14:creationId xmlns:p14="http://schemas.microsoft.com/office/powerpoint/2010/main" val="160618654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1"/>
          <p:cNvGraphicFramePr>
            <a:graphicFrameLocks noChangeAspect="1"/>
          </p:cNvGraphicFramePr>
          <p:nvPr/>
        </p:nvGraphicFramePr>
        <p:xfrm>
          <a:off x="354013" y="860425"/>
          <a:ext cx="8305800" cy="5461000"/>
        </p:xfrm>
        <a:graphic>
          <a:graphicData uri="http://schemas.openxmlformats.org/presentationml/2006/ole">
            <mc:AlternateContent xmlns:mc="http://schemas.openxmlformats.org/markup-compatibility/2006">
              <mc:Choice xmlns:v="urn:schemas-microsoft-com:vml" Requires="v">
                <p:oleObj spid="_x0000_s61547" r:id="rId4" imgW="8318500" imgH="5473700" progId="">
                  <p:embed/>
                </p:oleObj>
              </mc:Choice>
              <mc:Fallback>
                <p:oleObj r:id="rId4" imgW="8318500" imgH="547370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860425"/>
                        <a:ext cx="8305800" cy="546100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2228" name="Text Box 3"/>
          <p:cNvSpPr txBox="1">
            <a:spLocks noChangeArrowheads="1"/>
          </p:cNvSpPr>
          <p:nvPr/>
        </p:nvSpPr>
        <p:spPr bwMode="auto">
          <a:xfrm>
            <a:off x="1136650" y="1228725"/>
            <a:ext cx="3619500" cy="1287463"/>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a:solidFill>
                  <a:srgbClr val="000000"/>
                </a:solidFill>
              </a:rPr>
              <a:t>	</a:t>
            </a:r>
            <a:r>
              <a:rPr lang="en-US" altLang="zh-CN" sz="2400">
                <a:solidFill>
                  <a:srgbClr val="000000"/>
                </a:solidFill>
              </a:rPr>
              <a:t>Change  2000 instr window, 64 instr issue, 8K 2 level Prediction</a:t>
            </a:r>
          </a:p>
        </p:txBody>
      </p:sp>
      <p:sp>
        <p:nvSpPr>
          <p:cNvPr id="52229" name="Rectangle 4"/>
          <p:cNvSpPr>
            <a:spLocks noChangeArrowheads="1"/>
          </p:cNvSpPr>
          <p:nvPr/>
        </p:nvSpPr>
        <p:spPr bwMode="auto">
          <a:xfrm>
            <a:off x="1863725" y="2881313"/>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5 - 15</a:t>
            </a:r>
          </a:p>
        </p:txBody>
      </p:sp>
      <p:sp>
        <p:nvSpPr>
          <p:cNvPr id="52230" name="Rectangle 5"/>
          <p:cNvSpPr>
            <a:spLocks noChangeArrowheads="1"/>
          </p:cNvSpPr>
          <p:nvPr/>
        </p:nvSpPr>
        <p:spPr bwMode="auto">
          <a:xfrm>
            <a:off x="6092825" y="881063"/>
            <a:ext cx="1706563"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11 - 45</a:t>
            </a:r>
          </a:p>
        </p:txBody>
      </p:sp>
      <p:sp>
        <p:nvSpPr>
          <p:cNvPr id="52231" name="Rectangle 6"/>
          <p:cNvSpPr>
            <a:spLocks noChangeArrowheads="1"/>
          </p:cNvSpPr>
          <p:nvPr/>
        </p:nvSpPr>
        <p:spPr bwMode="auto">
          <a:xfrm rot="-5400000">
            <a:off x="54769" y="3398044"/>
            <a:ext cx="860425" cy="576263"/>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52232" name="Rectangle 7"/>
          <p:cNvSpPr>
            <a:spLocks noChangeArrowheads="1"/>
          </p:cNvSpPr>
          <p:nvPr/>
        </p:nvSpPr>
        <p:spPr bwMode="auto">
          <a:xfrm>
            <a:off x="1905000" y="5562600"/>
            <a:ext cx="5486400" cy="8382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52233" name="Rectangle 8"/>
          <p:cNvSpPr>
            <a:spLocks noChangeArrowheads="1"/>
          </p:cNvSpPr>
          <p:nvPr/>
        </p:nvSpPr>
        <p:spPr bwMode="auto">
          <a:xfrm>
            <a:off x="5010150" y="5765800"/>
            <a:ext cx="519113"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64</a:t>
            </a:r>
          </a:p>
        </p:txBody>
      </p:sp>
      <p:sp>
        <p:nvSpPr>
          <p:cNvPr id="52234" name="Rectangle 9"/>
          <p:cNvSpPr>
            <a:spLocks noChangeArrowheads="1"/>
          </p:cNvSpPr>
          <p:nvPr/>
        </p:nvSpPr>
        <p:spPr bwMode="auto">
          <a:xfrm>
            <a:off x="6456363" y="5765800"/>
            <a:ext cx="941387" cy="454025"/>
          </a:xfrm>
          <a:prstGeom prst="rect">
            <a:avLst/>
          </a:prstGeom>
          <a:solidFill>
            <a:srgbClr val="3399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None</a:t>
            </a:r>
          </a:p>
        </p:txBody>
      </p:sp>
      <p:sp>
        <p:nvSpPr>
          <p:cNvPr id="52235" name="Rectangle 10"/>
          <p:cNvSpPr>
            <a:spLocks noChangeArrowheads="1"/>
          </p:cNvSpPr>
          <p:nvPr/>
        </p:nvSpPr>
        <p:spPr bwMode="auto">
          <a:xfrm>
            <a:off x="3225800" y="5765800"/>
            <a:ext cx="688975"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256</a:t>
            </a:r>
          </a:p>
        </p:txBody>
      </p:sp>
      <p:sp>
        <p:nvSpPr>
          <p:cNvPr id="52236" name="Rectangle 11"/>
          <p:cNvSpPr>
            <a:spLocks noChangeArrowheads="1"/>
          </p:cNvSpPr>
          <p:nvPr/>
        </p:nvSpPr>
        <p:spPr bwMode="auto">
          <a:xfrm>
            <a:off x="1846263" y="5765800"/>
            <a:ext cx="1182687" cy="454025"/>
          </a:xfrm>
          <a:prstGeom prst="rect">
            <a:avLst/>
          </a:prstGeom>
          <a:solidFill>
            <a:srgbClr val="CC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Infinite</a:t>
            </a:r>
          </a:p>
        </p:txBody>
      </p:sp>
      <p:sp>
        <p:nvSpPr>
          <p:cNvPr id="52237" name="Rectangle 12"/>
          <p:cNvSpPr>
            <a:spLocks noChangeArrowheads="1"/>
          </p:cNvSpPr>
          <p:nvPr/>
        </p:nvSpPr>
        <p:spPr bwMode="auto">
          <a:xfrm>
            <a:off x="5732463" y="5765800"/>
            <a:ext cx="519112" cy="454025"/>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32</a:t>
            </a:r>
          </a:p>
        </p:txBody>
      </p:sp>
      <p:sp>
        <p:nvSpPr>
          <p:cNvPr id="52238" name="Rectangle 13"/>
          <p:cNvSpPr>
            <a:spLocks noChangeArrowheads="1"/>
          </p:cNvSpPr>
          <p:nvPr/>
        </p:nvSpPr>
        <p:spPr bwMode="auto">
          <a:xfrm>
            <a:off x="4117975" y="5765800"/>
            <a:ext cx="688975" cy="454025"/>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128</a:t>
            </a:r>
          </a:p>
        </p:txBody>
      </p:sp>
      <p:sp>
        <p:nvSpPr>
          <p:cNvPr id="52239" name="Text Box 1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DFB4191-8AF8-4C64-8209-511B0F06B42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52240" name="Text Box 1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2241" name="Text Box 1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671516-444C-40FE-9B63-08601BDA1D6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296</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More Realistic HW: Register Impact (rename regs)</a:t>
            </a:r>
            <a:endParaRPr lang="zh-CN" altLang="en-US" dirty="0"/>
          </a:p>
        </p:txBody>
      </p:sp>
    </p:spTree>
    <p:extLst>
      <p:ext uri="{BB962C8B-B14F-4D97-AF65-F5344CB8AC3E}">
        <p14:creationId xmlns:p14="http://schemas.microsoft.com/office/powerpoint/2010/main" val="2910111270"/>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70" name="Picture 1"/>
          <p:cNvPicPr>
            <a:picLocks noChangeAspect="1" noChangeArrowheads="1"/>
          </p:cNvPicPr>
          <p:nvPr/>
        </p:nvPicPr>
        <p:blipFill>
          <a:blip r:embed="rId3"/>
          <a:srcRect/>
          <a:stretch>
            <a:fillRect/>
          </a:stretch>
        </p:blipFill>
        <p:spPr bwMode="auto">
          <a:xfrm>
            <a:off x="496888" y="655460"/>
            <a:ext cx="8496300" cy="5384800"/>
          </a:xfrm>
          <a:prstGeom prst="rect">
            <a:avLst/>
          </a:prstGeom>
          <a:noFill/>
          <a:ln w="9525">
            <a:noFill/>
            <a:round/>
            <a:headEnd/>
            <a:tailEnd/>
          </a:ln>
        </p:spPr>
      </p:pic>
      <p:sp>
        <p:nvSpPr>
          <p:cNvPr id="288772" name="Text Box 3"/>
          <p:cNvSpPr txBox="1">
            <a:spLocks noChangeArrowheads="1"/>
          </p:cNvSpPr>
          <p:nvPr/>
        </p:nvSpPr>
        <p:spPr bwMode="auto">
          <a:xfrm>
            <a:off x="1741488" y="1481138"/>
            <a:ext cx="3657600" cy="1216025"/>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a:solidFill>
                  <a:srgbClr val="000000"/>
                </a:solidFill>
              </a:rPr>
              <a:t>	</a:t>
            </a:r>
            <a:r>
              <a:rPr lang="en-US" altLang="zh-CN" sz="2000">
                <a:solidFill>
                  <a:srgbClr val="000000"/>
                </a:solidFill>
              </a:rPr>
              <a:t>Change  2000 instr window, 64 instr issue, 8K 2 level Prediction, 256 renaming registers</a:t>
            </a:r>
          </a:p>
        </p:txBody>
      </p:sp>
      <p:sp>
        <p:nvSpPr>
          <p:cNvPr id="288773" name="Rectangle 4"/>
          <p:cNvSpPr>
            <a:spLocks noChangeArrowheads="1"/>
          </p:cNvSpPr>
          <p:nvPr/>
        </p:nvSpPr>
        <p:spPr bwMode="auto">
          <a:xfrm>
            <a:off x="5803900" y="1484313"/>
            <a:ext cx="1538288" cy="1185862"/>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4 - 45</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(Fortran,</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 heap)</a:t>
            </a:r>
          </a:p>
        </p:txBody>
      </p:sp>
      <p:sp>
        <p:nvSpPr>
          <p:cNvPr id="288774" name="Rectangle 5"/>
          <p:cNvSpPr>
            <a:spLocks noChangeArrowheads="1"/>
          </p:cNvSpPr>
          <p:nvPr/>
        </p:nvSpPr>
        <p:spPr bwMode="auto">
          <a:xfrm>
            <a:off x="2222500" y="2951163"/>
            <a:ext cx="199707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4 - 9</a:t>
            </a:r>
          </a:p>
        </p:txBody>
      </p:sp>
      <p:sp>
        <p:nvSpPr>
          <p:cNvPr id="288775" name="Rectangle 6"/>
          <p:cNvSpPr>
            <a:spLocks noChangeArrowheads="1"/>
          </p:cNvSpPr>
          <p:nvPr/>
        </p:nvSpPr>
        <p:spPr bwMode="auto">
          <a:xfrm rot="-5400000">
            <a:off x="70644" y="3334544"/>
            <a:ext cx="860425" cy="576263"/>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8776" name="Rectangle 7"/>
          <p:cNvSpPr>
            <a:spLocks noChangeArrowheads="1"/>
          </p:cNvSpPr>
          <p:nvPr/>
        </p:nvSpPr>
        <p:spPr bwMode="auto">
          <a:xfrm>
            <a:off x="1524000" y="5257800"/>
            <a:ext cx="6934200" cy="6096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88777" name="Rectangle 8"/>
          <p:cNvSpPr>
            <a:spLocks noChangeArrowheads="1"/>
          </p:cNvSpPr>
          <p:nvPr/>
        </p:nvSpPr>
        <p:spPr bwMode="auto">
          <a:xfrm>
            <a:off x="7015163" y="5327650"/>
            <a:ext cx="941387"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None</a:t>
            </a:r>
          </a:p>
        </p:txBody>
      </p:sp>
      <p:sp>
        <p:nvSpPr>
          <p:cNvPr id="288778" name="Rectangle 9"/>
          <p:cNvSpPr>
            <a:spLocks noChangeArrowheads="1"/>
          </p:cNvSpPr>
          <p:nvPr/>
        </p:nvSpPr>
        <p:spPr bwMode="auto">
          <a:xfrm>
            <a:off x="2735263" y="5327650"/>
            <a:ext cx="2792412" cy="820738"/>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Global/Stack perf;</a:t>
            </a:r>
            <a:br>
              <a:rPr lang="en-US" altLang="zh-CN" sz="2400" b="1">
                <a:solidFill>
                  <a:srgbClr val="000000"/>
                </a:solidFill>
                <a:latin typeface="Arial" pitchFamily="34" charset="0"/>
              </a:rPr>
            </a:br>
            <a:r>
              <a:rPr lang="en-US" altLang="zh-CN" sz="2400" b="1">
                <a:solidFill>
                  <a:srgbClr val="000000"/>
                </a:solidFill>
                <a:latin typeface="Arial" pitchFamily="34" charset="0"/>
              </a:rPr>
              <a:t>heap conflicts</a:t>
            </a:r>
          </a:p>
        </p:txBody>
      </p:sp>
      <p:sp>
        <p:nvSpPr>
          <p:cNvPr id="288779" name="Rectangle 10"/>
          <p:cNvSpPr>
            <a:spLocks noChangeArrowheads="1"/>
          </p:cNvSpPr>
          <p:nvPr/>
        </p:nvSpPr>
        <p:spPr bwMode="auto">
          <a:xfrm>
            <a:off x="1408113" y="5327650"/>
            <a:ext cx="1214437" cy="454025"/>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Perfect</a:t>
            </a:r>
          </a:p>
        </p:txBody>
      </p:sp>
      <p:sp>
        <p:nvSpPr>
          <p:cNvPr id="288780" name="Rectangle 11"/>
          <p:cNvSpPr>
            <a:spLocks noChangeArrowheads="1"/>
          </p:cNvSpPr>
          <p:nvPr/>
        </p:nvSpPr>
        <p:spPr bwMode="auto">
          <a:xfrm>
            <a:off x="5635625" y="5327650"/>
            <a:ext cx="1265238" cy="820738"/>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Inspec.</a:t>
            </a:r>
            <a:br>
              <a:rPr lang="en-US" altLang="zh-CN" sz="2400" b="1">
                <a:solidFill>
                  <a:srgbClr val="000000"/>
                </a:solidFill>
                <a:latin typeface="Arial" pitchFamily="34" charset="0"/>
              </a:rPr>
            </a:br>
            <a:r>
              <a:rPr lang="en-US" altLang="zh-CN" sz="2400" b="1">
                <a:solidFill>
                  <a:srgbClr val="000000"/>
                </a:solidFill>
                <a:latin typeface="Arial" pitchFamily="34" charset="0"/>
              </a:rPr>
              <a:t>Assem.</a:t>
            </a:r>
          </a:p>
        </p:txBody>
      </p:sp>
      <p:sp>
        <p:nvSpPr>
          <p:cNvPr id="288781" name="Text Box 1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AEAF119-A102-482F-8D15-711662AF9FE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8782" name="Text Box 1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8783" name="Text Box 1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52E5589-0062-4CE3-BBCA-8D83A4FABA3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More Realistic HW: Alias Impact</a:t>
            </a:r>
            <a:endParaRPr lang="zh-CN" altLang="en-US" dirty="0"/>
          </a:p>
        </p:txBody>
      </p:sp>
    </p:spTree>
    <p:extLst>
      <p:ext uri="{BB962C8B-B14F-4D97-AF65-F5344CB8AC3E}">
        <p14:creationId xmlns:p14="http://schemas.microsoft.com/office/powerpoint/2010/main" val="1289187004"/>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1"/>
          <p:cNvPicPr>
            <a:picLocks noChangeAspect="1" noChangeArrowheads="1"/>
          </p:cNvPicPr>
          <p:nvPr/>
        </p:nvPicPr>
        <p:blipFill>
          <a:blip r:embed="rId3"/>
          <a:srcRect/>
          <a:stretch>
            <a:fillRect/>
          </a:stretch>
        </p:blipFill>
        <p:spPr bwMode="auto">
          <a:xfrm>
            <a:off x="254000" y="747713"/>
            <a:ext cx="8623300" cy="5524500"/>
          </a:xfrm>
          <a:prstGeom prst="rect">
            <a:avLst/>
          </a:prstGeom>
          <a:noFill/>
          <a:ln w="9525">
            <a:noFill/>
            <a:round/>
            <a:headEnd/>
            <a:tailEnd/>
          </a:ln>
        </p:spPr>
      </p:pic>
      <p:sp>
        <p:nvSpPr>
          <p:cNvPr id="289796" name="Text Box 3"/>
          <p:cNvSpPr txBox="1">
            <a:spLocks noChangeArrowheads="1"/>
          </p:cNvSpPr>
          <p:nvPr/>
        </p:nvSpPr>
        <p:spPr bwMode="auto">
          <a:xfrm>
            <a:off x="1104900" y="1143000"/>
            <a:ext cx="4114800" cy="1325563"/>
          </a:xfrm>
          <a:prstGeom prst="rect">
            <a:avLst/>
          </a:prstGeom>
          <a:noFill/>
          <a:ln w="9525">
            <a:noFill/>
            <a:round/>
            <a:headEnd/>
            <a:tailEnd/>
          </a:ln>
        </p:spPr>
        <p:txBody>
          <a:bodyPr lIns="90360" tIns="44280" rIns="90360" bIns="44280"/>
          <a:lstStyle/>
          <a:p>
            <a:pPr marL="228600" indent="-227013" eaLnBrk="1" hangingPunct="1">
              <a:lnSpc>
                <a:spcPct val="90000"/>
              </a:lnSpc>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a:solidFill>
                  <a:srgbClr val="000000"/>
                </a:solidFill>
              </a:rPr>
              <a:t>	</a:t>
            </a:r>
            <a:r>
              <a:rPr lang="en-US" altLang="zh-CN" sz="2000">
                <a:solidFill>
                  <a:srgbClr val="000000"/>
                </a:solidFill>
              </a:rPr>
              <a:t>Perfect disambiguation (HW), 1K Selective Prediction, 16 entry return, 64 registers, issue as many as window</a:t>
            </a:r>
          </a:p>
        </p:txBody>
      </p:sp>
      <p:sp>
        <p:nvSpPr>
          <p:cNvPr id="289797" name="Rectangle 4"/>
          <p:cNvSpPr>
            <a:spLocks noChangeArrowheads="1"/>
          </p:cNvSpPr>
          <p:nvPr/>
        </p:nvSpPr>
        <p:spPr bwMode="auto">
          <a:xfrm>
            <a:off x="2519363" y="3492500"/>
            <a:ext cx="2165350"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Integer: 6 - 12</a:t>
            </a:r>
          </a:p>
        </p:txBody>
      </p:sp>
      <p:sp>
        <p:nvSpPr>
          <p:cNvPr id="289798" name="Rectangle 5"/>
          <p:cNvSpPr>
            <a:spLocks noChangeArrowheads="1"/>
          </p:cNvSpPr>
          <p:nvPr/>
        </p:nvSpPr>
        <p:spPr bwMode="auto">
          <a:xfrm>
            <a:off x="5662613" y="1758950"/>
            <a:ext cx="1538287"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FP: 8 - 45</a:t>
            </a:r>
          </a:p>
        </p:txBody>
      </p:sp>
      <p:sp>
        <p:nvSpPr>
          <p:cNvPr id="289799" name="Rectangle 6"/>
          <p:cNvSpPr>
            <a:spLocks noChangeArrowheads="1"/>
          </p:cNvSpPr>
          <p:nvPr/>
        </p:nvSpPr>
        <p:spPr bwMode="auto">
          <a:xfrm rot="-5400000">
            <a:off x="-32544" y="3361532"/>
            <a:ext cx="860425" cy="576262"/>
          </a:xfrm>
          <a:prstGeom prst="rect">
            <a:avLst/>
          </a:prstGeom>
          <a:noFill/>
          <a:ln w="9525">
            <a:noFill/>
            <a:round/>
            <a:headEnd/>
            <a:tailEnd/>
          </a:ln>
        </p:spPr>
        <p:txBody>
          <a:bodyPr wrap="none" lIns="90360" tIns="44280" rIns="90360" bIns="44280">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IPC</a:t>
            </a:r>
          </a:p>
        </p:txBody>
      </p:sp>
      <p:sp>
        <p:nvSpPr>
          <p:cNvPr id="289800" name="Rectangle 7"/>
          <p:cNvSpPr>
            <a:spLocks noChangeArrowheads="1"/>
          </p:cNvSpPr>
          <p:nvPr/>
        </p:nvSpPr>
        <p:spPr bwMode="auto">
          <a:xfrm>
            <a:off x="1295400" y="5562600"/>
            <a:ext cx="7010400" cy="609600"/>
          </a:xfrm>
          <a:prstGeom prst="rect">
            <a:avLst/>
          </a:prstGeom>
          <a:solidFill>
            <a:srgbClr val="FFFFFF"/>
          </a:solid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289801" name="Rectangle 8"/>
          <p:cNvSpPr>
            <a:spLocks noChangeArrowheads="1"/>
          </p:cNvSpPr>
          <p:nvPr/>
        </p:nvSpPr>
        <p:spPr bwMode="auto">
          <a:xfrm>
            <a:off x="4449763" y="5580063"/>
            <a:ext cx="519112" cy="454025"/>
          </a:xfrm>
          <a:prstGeom prst="rect">
            <a:avLst/>
          </a:prstGeom>
          <a:solidFill>
            <a:srgbClr val="FFFF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64</a:t>
            </a:r>
          </a:p>
        </p:txBody>
      </p:sp>
      <p:sp>
        <p:nvSpPr>
          <p:cNvPr id="289802" name="Rectangle 9"/>
          <p:cNvSpPr>
            <a:spLocks noChangeArrowheads="1"/>
          </p:cNvSpPr>
          <p:nvPr/>
        </p:nvSpPr>
        <p:spPr bwMode="auto">
          <a:xfrm>
            <a:off x="5954713" y="5580063"/>
            <a:ext cx="519112" cy="454025"/>
          </a:xfrm>
          <a:prstGeom prst="rect">
            <a:avLst/>
          </a:prstGeom>
          <a:solidFill>
            <a:srgbClr val="3399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16</a:t>
            </a:r>
          </a:p>
        </p:txBody>
      </p:sp>
      <p:sp>
        <p:nvSpPr>
          <p:cNvPr id="289803" name="Rectangle 10"/>
          <p:cNvSpPr>
            <a:spLocks noChangeArrowheads="1"/>
          </p:cNvSpPr>
          <p:nvPr/>
        </p:nvSpPr>
        <p:spPr bwMode="auto">
          <a:xfrm>
            <a:off x="2605088" y="5580063"/>
            <a:ext cx="688975"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256</a:t>
            </a:r>
          </a:p>
        </p:txBody>
      </p:sp>
      <p:sp>
        <p:nvSpPr>
          <p:cNvPr id="289804" name="Rectangle 11"/>
          <p:cNvSpPr>
            <a:spLocks noChangeArrowheads="1"/>
          </p:cNvSpPr>
          <p:nvPr/>
        </p:nvSpPr>
        <p:spPr bwMode="auto">
          <a:xfrm>
            <a:off x="1195388" y="5580063"/>
            <a:ext cx="1182687" cy="454025"/>
          </a:xfrm>
          <a:prstGeom prst="rect">
            <a:avLst/>
          </a:prstGeom>
          <a:solidFill>
            <a:srgbClr val="FF00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000000"/>
                </a:solidFill>
                <a:latin typeface="Arial" pitchFamily="34" charset="0"/>
              </a:rPr>
              <a:t>Infinite</a:t>
            </a:r>
          </a:p>
        </p:txBody>
      </p:sp>
      <p:sp>
        <p:nvSpPr>
          <p:cNvPr id="289805" name="Rectangle 12"/>
          <p:cNvSpPr>
            <a:spLocks noChangeArrowheads="1"/>
          </p:cNvSpPr>
          <p:nvPr/>
        </p:nvSpPr>
        <p:spPr bwMode="auto">
          <a:xfrm>
            <a:off x="5202238" y="5580063"/>
            <a:ext cx="519112" cy="454025"/>
          </a:xfrm>
          <a:prstGeom prst="rect">
            <a:avLst/>
          </a:prstGeom>
          <a:solidFill>
            <a:srgbClr val="DC0081"/>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32</a:t>
            </a:r>
          </a:p>
        </p:txBody>
      </p:sp>
      <p:sp>
        <p:nvSpPr>
          <p:cNvPr id="289806" name="Rectangle 13"/>
          <p:cNvSpPr>
            <a:spLocks noChangeArrowheads="1"/>
          </p:cNvSpPr>
          <p:nvPr/>
        </p:nvSpPr>
        <p:spPr bwMode="auto">
          <a:xfrm>
            <a:off x="3527425" y="5580063"/>
            <a:ext cx="688975" cy="454025"/>
          </a:xfrm>
          <a:prstGeom prst="rect">
            <a:avLst/>
          </a:prstGeom>
          <a:solidFill>
            <a:srgbClr val="0000FF"/>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128</a:t>
            </a:r>
          </a:p>
        </p:txBody>
      </p:sp>
      <p:sp>
        <p:nvSpPr>
          <p:cNvPr id="289807" name="Rectangle 14"/>
          <p:cNvSpPr>
            <a:spLocks noChangeArrowheads="1"/>
          </p:cNvSpPr>
          <p:nvPr/>
        </p:nvSpPr>
        <p:spPr bwMode="auto">
          <a:xfrm>
            <a:off x="6707188" y="5580063"/>
            <a:ext cx="350837" cy="454025"/>
          </a:xfrm>
          <a:prstGeom prst="rect">
            <a:avLst/>
          </a:prstGeom>
          <a:solidFill>
            <a:srgbClr val="6633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8</a:t>
            </a:r>
          </a:p>
        </p:txBody>
      </p:sp>
      <p:sp>
        <p:nvSpPr>
          <p:cNvPr id="289808" name="Rectangle 15"/>
          <p:cNvSpPr>
            <a:spLocks noChangeArrowheads="1"/>
          </p:cNvSpPr>
          <p:nvPr/>
        </p:nvSpPr>
        <p:spPr bwMode="auto">
          <a:xfrm>
            <a:off x="7291388" y="5580063"/>
            <a:ext cx="350837" cy="454025"/>
          </a:xfrm>
          <a:prstGeom prst="rect">
            <a:avLst/>
          </a:prstGeom>
          <a:solidFill>
            <a:srgbClr val="009900"/>
          </a:solid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b="1">
                <a:solidFill>
                  <a:srgbClr val="000000"/>
                </a:solidFill>
                <a:latin typeface="Arial" pitchFamily="34" charset="0"/>
              </a:rPr>
              <a:t>4</a:t>
            </a:r>
          </a:p>
        </p:txBody>
      </p:sp>
      <p:sp>
        <p:nvSpPr>
          <p:cNvPr id="289809" name="Text Box 1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96E4B16-825C-4A12-9DB2-0502DBF021B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9810" name="Text Box 1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9811" name="Text Box 1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43E5B7-D0B0-4DDB-A0FA-51F4D02A8C8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298</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Realistic HW for ‘9X: Window Impact</a:t>
            </a:r>
            <a:endParaRPr lang="zh-CN" altLang="en-US" dirty="0"/>
          </a:p>
        </p:txBody>
      </p:sp>
    </p:spTree>
    <p:extLst>
      <p:ext uri="{BB962C8B-B14F-4D97-AF65-F5344CB8AC3E}">
        <p14:creationId xmlns:p14="http://schemas.microsoft.com/office/powerpoint/2010/main" val="2646712416"/>
      </p:ext>
    </p:extLst>
  </p:cSld>
  <p:clrMapOvr>
    <a:masterClrMapping/>
  </p:clrMapOvr>
  <p:transition>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3"/>
          <p:cNvSpPr>
            <a:spLocks noGrp="1"/>
          </p:cNvSpPr>
          <p:nvPr>
            <p:ph type="title"/>
          </p:nvPr>
        </p:nvSpPr>
        <p:spPr/>
        <p:txBody>
          <a:bodyPr/>
          <a:lstStyle/>
          <a:p>
            <a:r>
              <a:rPr lang="zh-CN" altLang="en-US" smtClean="0"/>
              <a:t>系统结构的</a:t>
            </a:r>
            <a:r>
              <a:rPr lang="en-US" altLang="zh-CN" smtClean="0"/>
              <a:t>Flynn</a:t>
            </a:r>
            <a:r>
              <a:rPr lang="zh-CN" altLang="en-US" smtClean="0"/>
              <a:t>分类</a:t>
            </a:r>
            <a:r>
              <a:rPr lang="en-US" altLang="zh-CN" smtClean="0"/>
              <a:t> (1966)</a:t>
            </a:r>
            <a:endParaRPr lang="zh-CN" altLang="en-US" smtClean="0"/>
          </a:p>
        </p:txBody>
      </p:sp>
      <p:sp>
        <p:nvSpPr>
          <p:cNvPr id="60419" name="内容占位符 4"/>
          <p:cNvSpPr>
            <a:spLocks noGrp="1"/>
          </p:cNvSpPr>
          <p:nvPr>
            <p:ph idx="1"/>
          </p:nvPr>
        </p:nvSpPr>
        <p:spPr/>
        <p:txBody>
          <a:bodyPr>
            <a:normAutofit fontScale="70000" lnSpcReduction="20000"/>
          </a:bodyPr>
          <a:lstStyle/>
          <a:p>
            <a:r>
              <a:rPr lang="en-US" altLang="zh-CN" dirty="0" smtClean="0"/>
              <a:t>SISD: Single instruction stream, single data stream </a:t>
            </a:r>
          </a:p>
          <a:p>
            <a:pPr lvl="1"/>
            <a:r>
              <a:rPr lang="zh-CN" altLang="en-US" dirty="0" smtClean="0"/>
              <a:t>单处理器模式</a:t>
            </a:r>
            <a:endParaRPr lang="en-US" altLang="zh-CN" dirty="0" smtClean="0"/>
          </a:p>
          <a:p>
            <a:r>
              <a:rPr lang="en-US" altLang="zh-CN" dirty="0" smtClean="0"/>
              <a:t>SIMD: Single instruction stream, multiple data streams</a:t>
            </a:r>
          </a:p>
          <a:p>
            <a:pPr lvl="1"/>
            <a:r>
              <a:rPr lang="zh-CN" altLang="en-US" dirty="0" smtClean="0"/>
              <a:t>相同的指令作用在不同的数据</a:t>
            </a:r>
            <a:endParaRPr lang="en-US" altLang="zh-CN" dirty="0" smtClean="0"/>
          </a:p>
          <a:p>
            <a:pPr lvl="1"/>
            <a:r>
              <a:rPr lang="zh-CN" altLang="en-US" dirty="0" smtClean="0"/>
              <a:t>可用来挖掘数据级并行</a:t>
            </a:r>
            <a:r>
              <a:rPr lang="en-US" altLang="zh-CN" dirty="0" smtClean="0"/>
              <a:t>(Data Level Parallelism)</a:t>
            </a:r>
          </a:p>
          <a:p>
            <a:pPr lvl="1"/>
            <a:r>
              <a:rPr lang="en-US" altLang="zh-CN" dirty="0" smtClean="0"/>
              <a:t> </a:t>
            </a:r>
            <a:r>
              <a:rPr lang="zh-CN" altLang="en-US" dirty="0" smtClean="0"/>
              <a:t>如：</a:t>
            </a:r>
            <a:r>
              <a:rPr lang="en-US" altLang="zh-CN" dirty="0" smtClean="0"/>
              <a:t>Vector processors, SIMD instructions, and Graphics processing units </a:t>
            </a:r>
          </a:p>
          <a:p>
            <a:r>
              <a:rPr lang="en-US" altLang="zh-CN" dirty="0" smtClean="0"/>
              <a:t>MISD: Multiple instruction streams, single data stream</a:t>
            </a:r>
          </a:p>
          <a:p>
            <a:pPr lvl="1"/>
            <a:r>
              <a:rPr lang="en-US" altLang="zh-CN" dirty="0" smtClean="0"/>
              <a:t>No commercial implementation</a:t>
            </a:r>
          </a:p>
          <a:p>
            <a:r>
              <a:rPr lang="en-US" altLang="zh-CN" dirty="0" smtClean="0"/>
              <a:t>MIMD: Multiple instruction streams, multiple data streams</a:t>
            </a:r>
          </a:p>
          <a:p>
            <a:pPr lvl="1"/>
            <a:r>
              <a:rPr lang="zh-CN" altLang="en-US" dirty="0" smtClean="0"/>
              <a:t>通用性最强的一种结构，可用来挖掘线程级并行、数据级并行</a:t>
            </a:r>
            <a:r>
              <a:rPr lang="en-US" altLang="zh-CN" dirty="0" smtClean="0"/>
              <a:t>…..</a:t>
            </a:r>
          </a:p>
          <a:p>
            <a:pPr lvl="1"/>
            <a:r>
              <a:rPr lang="en-US" altLang="zh-CN" dirty="0" smtClean="0"/>
              <a:t> </a:t>
            </a:r>
            <a:r>
              <a:rPr lang="zh-CN" altLang="en-US" dirty="0" smtClean="0"/>
              <a:t>组织方式可以是松耦合方式也可以是紧耦合方式</a:t>
            </a:r>
          </a:p>
        </p:txBody>
      </p:sp>
    </p:spTree>
    <p:extLst>
      <p:ext uri="{BB962C8B-B14F-4D97-AF65-F5344CB8AC3E}">
        <p14:creationId xmlns:p14="http://schemas.microsoft.com/office/powerpoint/2010/main" val="274278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A6A70A-50A1-4791-B102-7CC5E01E933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011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011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541469F-7339-43D0-A9CE-31A82796E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zh-CN" altLang="zh-CN" sz="1200">
              <a:solidFill>
                <a:srgbClr val="898989"/>
              </a:solidFill>
            </a:endParaRPr>
          </a:p>
        </p:txBody>
      </p:sp>
      <p:sp>
        <p:nvSpPr>
          <p:cNvPr id="90117" name="标题 1"/>
          <p:cNvSpPr>
            <a:spLocks noGrp="1"/>
          </p:cNvSpPr>
          <p:nvPr>
            <p:ph type="title"/>
          </p:nvPr>
        </p:nvSpPr>
        <p:spPr/>
        <p:txBody>
          <a:bodyPr/>
          <a:lstStyle/>
          <a:p>
            <a:r>
              <a:rPr lang="en-US" altLang="zh-CN" smtClean="0"/>
              <a:t>5</a:t>
            </a:r>
            <a:r>
              <a:rPr lang="zh-CN" altLang="zh-CN" smtClean="0"/>
              <a:t>.</a:t>
            </a:r>
            <a:r>
              <a:rPr lang="en-US" altLang="zh-CN" smtClean="0"/>
              <a:t>3</a:t>
            </a:r>
            <a:r>
              <a:rPr lang="zh-CN" altLang="zh-CN" smtClean="0"/>
              <a:t> 硬件方案: 指令级并行 </a:t>
            </a:r>
            <a:endParaRPr lang="zh-CN" altLang="en-US" smtClean="0"/>
          </a:p>
        </p:txBody>
      </p:sp>
      <p:sp>
        <p:nvSpPr>
          <p:cNvPr id="3" name="内容占位符 2"/>
          <p:cNvSpPr>
            <a:spLocks noGrp="1"/>
          </p:cNvSpPr>
          <p:nvPr>
            <p:ph idx="1"/>
          </p:nvPr>
        </p:nvSpPr>
        <p:spPr>
          <a:xfrm>
            <a:off x="457199" y="1258432"/>
            <a:ext cx="8626979" cy="5051833"/>
          </a:xfrm>
        </p:spPr>
        <p:txBody>
          <a:bodyPr>
            <a:normAutofit fontScale="92500"/>
          </a:bodyPr>
          <a:lstStyle/>
          <a:p>
            <a:r>
              <a:rPr lang="zh-CN" altLang="zh-CN" dirty="0" smtClean="0"/>
              <a:t>为什么要使用硬件调度方案</a:t>
            </a:r>
            <a:r>
              <a:rPr lang="en-US" altLang="zh-CN" dirty="0" smtClean="0"/>
              <a:t>?</a:t>
            </a:r>
          </a:p>
          <a:p>
            <a:pPr lvl="1"/>
            <a:r>
              <a:rPr lang="zh-CN" altLang="zh-CN" dirty="0" smtClean="0"/>
              <a:t>在编译时无法确定的相关，可以通过硬件调度来优化</a:t>
            </a:r>
          </a:p>
          <a:p>
            <a:pPr lvl="1"/>
            <a:r>
              <a:rPr lang="zh-CN" altLang="zh-CN" dirty="0" smtClean="0"/>
              <a:t>编译器简单</a:t>
            </a:r>
          </a:p>
          <a:p>
            <a:pPr lvl="1"/>
            <a:r>
              <a:rPr lang="zh-CN" altLang="zh-CN" dirty="0" smtClean="0"/>
              <a:t>代码在不同组织结构的机器上，同样可以有效的运行</a:t>
            </a:r>
          </a:p>
          <a:p>
            <a:r>
              <a:rPr lang="zh-CN" altLang="zh-CN" dirty="0" smtClean="0"/>
              <a:t>基本思想</a:t>
            </a:r>
            <a:r>
              <a:rPr lang="en-US" altLang="zh-CN" dirty="0" smtClean="0"/>
              <a:t>: </a:t>
            </a:r>
            <a:r>
              <a:rPr lang="zh-CN" altLang="zh-CN" dirty="0" smtClean="0"/>
              <a:t>允许 </a:t>
            </a:r>
            <a:r>
              <a:rPr lang="en-US" altLang="zh-CN" dirty="0" smtClean="0"/>
              <a:t>stall</a:t>
            </a:r>
            <a:r>
              <a:rPr lang="zh-CN" altLang="zh-CN" dirty="0" smtClean="0"/>
              <a:t>后的指令继续向前流动</a:t>
            </a:r>
          </a:p>
          <a:p>
            <a:pPr marL="0" indent="0">
              <a:buNone/>
            </a:pPr>
            <a:r>
              <a:rPr lang="zh-CN" altLang="zh-CN" dirty="0" smtClean="0"/>
              <a:t>		</a:t>
            </a:r>
            <a:r>
              <a:rPr lang="en-US" altLang="zh-CN" dirty="0" smtClean="0"/>
              <a:t>DIVD	F0,F2,F4</a:t>
            </a:r>
          </a:p>
          <a:p>
            <a:pPr marL="0" indent="0">
              <a:buNone/>
            </a:pPr>
            <a:r>
              <a:rPr lang="en-US" altLang="zh-CN" dirty="0" smtClean="0"/>
              <a:t>		ADDD	F10,F0,F8</a:t>
            </a:r>
          </a:p>
          <a:p>
            <a:pPr marL="0" indent="0">
              <a:buNone/>
            </a:pPr>
            <a:r>
              <a:rPr lang="en-US" altLang="zh-CN" dirty="0" smtClean="0"/>
              <a:t>		SUBD	F12,F8,F14</a:t>
            </a:r>
          </a:p>
          <a:p>
            <a:pPr lvl="1"/>
            <a:r>
              <a:rPr lang="zh-CN" altLang="zh-CN" dirty="0" smtClean="0"/>
              <a:t>允许乱序执行（</a:t>
            </a:r>
            <a:r>
              <a:rPr lang="en-US" altLang="zh-CN" dirty="0" smtClean="0"/>
              <a:t>out-of-order execution）</a:t>
            </a:r>
            <a:r>
              <a:rPr lang="zh-CN" altLang="zh-CN" dirty="0" smtClean="0"/>
              <a:t> </a:t>
            </a:r>
            <a:r>
              <a:rPr lang="en-US" altLang="zh-CN" dirty="0" smtClean="0"/>
              <a:t>=&gt; out-of-order completion</a:t>
            </a:r>
          </a:p>
          <a:p>
            <a:endParaRPr lang="zh-CN" altLang="en-US" dirty="0"/>
          </a:p>
        </p:txBody>
      </p:sp>
    </p:spTree>
    <p:extLst>
      <p:ext uri="{BB962C8B-B14F-4D97-AF65-F5344CB8AC3E}">
        <p14:creationId xmlns:p14="http://schemas.microsoft.com/office/powerpoint/2010/main" val="227348387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 Box 2"/>
          <p:cNvSpPr txBox="1">
            <a:spLocks noChangeArrowheads="1"/>
          </p:cNvSpPr>
          <p:nvPr/>
        </p:nvSpPr>
        <p:spPr bwMode="auto">
          <a:xfrm>
            <a:off x="276225" y="1163638"/>
            <a:ext cx="8402638" cy="4351337"/>
          </a:xfrm>
          <a:prstGeom prst="rect">
            <a:avLst/>
          </a:prstGeom>
          <a:noFill/>
          <a:ln w="9525">
            <a:noFill/>
            <a:round/>
            <a:headEnd/>
            <a:tailEnd/>
          </a:ln>
        </p:spPr>
        <p:txBody>
          <a:bodyPr/>
          <a:lstStyle/>
          <a:p>
            <a:pPr marL="228600" indent="-228600" eaLnBrk="1" hangingPunct="1">
              <a:lnSpc>
                <a:spcPct val="90000"/>
              </a:lnSpc>
              <a:spcBef>
                <a:spcPts val="1000"/>
              </a:spcBef>
              <a:buClr>
                <a:srgbClr val="000000"/>
              </a:buClr>
              <a:buSzPct val="100000"/>
              <a:buFont typeface="Arial"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800">
                <a:solidFill>
                  <a:srgbClr val="000000"/>
                </a:solidFill>
              </a:rPr>
              <a:t>记分牌的基本概念示意图</a:t>
            </a:r>
          </a:p>
        </p:txBody>
      </p:sp>
      <p:pic>
        <p:nvPicPr>
          <p:cNvPr id="92164" name="Picture 3"/>
          <p:cNvPicPr>
            <a:picLocks noChangeAspect="1" noChangeArrowheads="1"/>
          </p:cNvPicPr>
          <p:nvPr/>
        </p:nvPicPr>
        <p:blipFill>
          <a:blip r:embed="rId3"/>
          <a:srcRect/>
          <a:stretch>
            <a:fillRect/>
          </a:stretch>
        </p:blipFill>
        <p:spPr bwMode="auto">
          <a:xfrm>
            <a:off x="1014413" y="1914525"/>
            <a:ext cx="6705600" cy="3956050"/>
          </a:xfrm>
          <a:prstGeom prst="rect">
            <a:avLst/>
          </a:prstGeom>
          <a:noFill/>
          <a:ln w="9525">
            <a:noFill/>
            <a:round/>
            <a:headEnd/>
            <a:tailEnd/>
          </a:ln>
        </p:spPr>
      </p:pic>
      <p:sp>
        <p:nvSpPr>
          <p:cNvPr id="9216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BDE61A4-0456-4BA8-9A98-F3CFB3B2460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216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1C615F8-CFB3-4B89-BA0E-658B18F9681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硬件方案之一: 记分牌</a:t>
            </a:r>
            <a:endParaRPr lang="zh-CN" altLang="en-US" dirty="0"/>
          </a:p>
        </p:txBody>
      </p:sp>
    </p:spTree>
    <p:extLst>
      <p:ext uri="{BB962C8B-B14F-4D97-AF65-F5344CB8AC3E}">
        <p14:creationId xmlns:p14="http://schemas.microsoft.com/office/powerpoint/2010/main" val="39644716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84BD6DD-05FE-4E2D-9131-BFDCD5C8210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31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31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1C5BD9-D52F-4FF0-962A-14E3988C64B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记分牌技术要点</a:t>
            </a:r>
            <a:r>
              <a:rPr lang="en-US" altLang="zh-CN" smtClean="0"/>
              <a:t>(1/2)</a:t>
            </a:r>
            <a:endParaRPr lang="zh-CN" altLang="en-US" dirty="0"/>
          </a:p>
        </p:txBody>
      </p:sp>
      <p:sp>
        <p:nvSpPr>
          <p:cNvPr id="3" name="内容占位符 2"/>
          <p:cNvSpPr>
            <a:spLocks noGrp="1"/>
          </p:cNvSpPr>
          <p:nvPr>
            <p:ph idx="1"/>
          </p:nvPr>
        </p:nvSpPr>
        <p:spPr>
          <a:xfrm>
            <a:off x="457200" y="1258432"/>
            <a:ext cx="3765176" cy="5051833"/>
          </a:xfrm>
        </p:spPr>
        <p:txBody>
          <a:bodyPr>
            <a:normAutofit fontScale="47500" lnSpcReduction="20000"/>
          </a:bodyPr>
          <a:lstStyle/>
          <a:p>
            <a:pPr>
              <a:lnSpc>
                <a:spcPct val="120000"/>
              </a:lnSpc>
            </a:pPr>
            <a:r>
              <a:rPr lang="en-US" altLang="zh-CN" dirty="0" smtClean="0"/>
              <a:t>Out-of-order execution </a:t>
            </a:r>
            <a:r>
              <a:rPr lang="zh-CN" altLang="zh-CN" dirty="0" smtClean="0"/>
              <a:t>将</a:t>
            </a:r>
            <a:r>
              <a:rPr lang="en-US" altLang="zh-CN" dirty="0" smtClean="0"/>
              <a:t>ID </a:t>
            </a:r>
            <a:r>
              <a:rPr lang="zh-CN" altLang="zh-CN" dirty="0" smtClean="0"/>
              <a:t>段分为:</a:t>
            </a:r>
          </a:p>
          <a:p>
            <a:pPr lvl="1">
              <a:lnSpc>
                <a:spcPct val="120000"/>
              </a:lnSpc>
            </a:pPr>
            <a:r>
              <a:rPr lang="en-US" altLang="zh-CN" dirty="0" smtClean="0"/>
              <a:t>Issue—</a:t>
            </a:r>
            <a:r>
              <a:rPr lang="zh-CN" altLang="zh-CN" dirty="0" smtClean="0"/>
              <a:t>译码，检测结构相关</a:t>
            </a:r>
          </a:p>
          <a:p>
            <a:pPr lvl="1">
              <a:lnSpc>
                <a:spcPct val="120000"/>
              </a:lnSpc>
            </a:pPr>
            <a:r>
              <a:rPr lang="en-US" altLang="zh-CN" dirty="0" smtClean="0"/>
              <a:t>Read operands—</a:t>
            </a:r>
            <a:r>
              <a:rPr lang="zh-CN" altLang="zh-CN" dirty="0" smtClean="0"/>
              <a:t>等待到无数据相关时，读操作数</a:t>
            </a:r>
          </a:p>
          <a:p>
            <a:pPr>
              <a:lnSpc>
                <a:spcPct val="120000"/>
              </a:lnSpc>
            </a:pPr>
            <a:r>
              <a:rPr lang="zh-CN" altLang="zh-CN" dirty="0" smtClean="0"/>
              <a:t>起源于1963年推出的</a:t>
            </a:r>
            <a:r>
              <a:rPr lang="en-US" altLang="zh-CN" dirty="0" smtClean="0"/>
              <a:t>CDC6600</a:t>
            </a:r>
          </a:p>
          <a:p>
            <a:pPr lvl="1">
              <a:lnSpc>
                <a:spcPct val="120000"/>
              </a:lnSpc>
            </a:pPr>
            <a:r>
              <a:rPr lang="en-US" altLang="zh-CN" dirty="0" smtClean="0"/>
              <a:t>4 FPU</a:t>
            </a:r>
          </a:p>
          <a:p>
            <a:pPr lvl="1">
              <a:lnSpc>
                <a:spcPct val="120000"/>
              </a:lnSpc>
            </a:pPr>
            <a:r>
              <a:rPr lang="en-US" altLang="zh-CN" dirty="0" smtClean="0"/>
              <a:t>2 Memory Reference</a:t>
            </a:r>
          </a:p>
          <a:p>
            <a:pPr lvl="1">
              <a:lnSpc>
                <a:spcPct val="120000"/>
              </a:lnSpc>
            </a:pPr>
            <a:r>
              <a:rPr lang="en-US" altLang="zh-CN" dirty="0" smtClean="0"/>
              <a:t>4 IU</a:t>
            </a:r>
          </a:p>
          <a:p>
            <a:pPr>
              <a:lnSpc>
                <a:spcPct val="120000"/>
              </a:lnSpc>
            </a:pPr>
            <a:r>
              <a:rPr lang="zh-CN" altLang="zh-CN" dirty="0" smtClean="0"/>
              <a:t>集中相关检查，互锁机制解决相关</a:t>
            </a:r>
          </a:p>
          <a:p>
            <a:pPr>
              <a:lnSpc>
                <a:spcPct val="120000"/>
              </a:lnSpc>
            </a:pPr>
            <a:r>
              <a:rPr lang="en-US" altLang="zh-CN" dirty="0" smtClean="0"/>
              <a:t>CDC 6600: </a:t>
            </a:r>
            <a:r>
              <a:rPr lang="zh-CN" altLang="zh-CN" dirty="0" smtClean="0"/>
              <a:t>顺序发射，乱序执行，乱序完成，</a:t>
            </a:r>
            <a:r>
              <a:rPr lang="en-US" altLang="zh-CN" dirty="0" smtClean="0"/>
              <a:t>CDC6600</a:t>
            </a:r>
            <a:r>
              <a:rPr lang="zh-CN" altLang="zh-CN" dirty="0" smtClean="0"/>
              <a:t>流水线没有采用定向技术，只实现非精确中断</a:t>
            </a:r>
          </a:p>
          <a:p>
            <a:pPr>
              <a:lnSpc>
                <a:spcPct val="120000"/>
              </a:lnSpc>
            </a:pPr>
            <a:r>
              <a:rPr lang="en-US" altLang="zh-CN" dirty="0" smtClean="0"/>
              <a:t>Load /store</a:t>
            </a:r>
            <a:r>
              <a:rPr lang="zh-CN" altLang="zh-CN" dirty="0" smtClean="0"/>
              <a:t>结构</a:t>
            </a:r>
          </a:p>
          <a:p>
            <a:pPr>
              <a:lnSpc>
                <a:spcPct val="120000"/>
              </a:lnSpc>
            </a:pPr>
            <a:r>
              <a:rPr lang="zh-CN" altLang="zh-CN" dirty="0" smtClean="0"/>
              <a:t>采用这种技术的微处理器企业</a:t>
            </a:r>
          </a:p>
          <a:p>
            <a:pPr lvl="1">
              <a:lnSpc>
                <a:spcPct val="120000"/>
              </a:lnSpc>
            </a:pPr>
            <a:r>
              <a:rPr lang="en-US" altLang="zh-CN" dirty="0" smtClean="0"/>
              <a:t>MIPS，HP， IBM</a:t>
            </a:r>
          </a:p>
          <a:p>
            <a:pPr lvl="1">
              <a:lnSpc>
                <a:spcPct val="120000"/>
              </a:lnSpc>
            </a:pPr>
            <a:r>
              <a:rPr lang="en-US" altLang="zh-CN" dirty="0" smtClean="0"/>
              <a:t>Sun </a:t>
            </a:r>
            <a:r>
              <a:rPr lang="zh-CN" altLang="zh-CN" dirty="0" smtClean="0"/>
              <a:t>公司的</a:t>
            </a:r>
            <a:r>
              <a:rPr lang="en-US" altLang="zh-CN" dirty="0" err="1" smtClean="0"/>
              <a:t>UltraSparc</a:t>
            </a:r>
            <a:endParaRPr lang="en-US" altLang="zh-CN" dirty="0" smtClean="0"/>
          </a:p>
          <a:p>
            <a:pPr lvl="1">
              <a:lnSpc>
                <a:spcPct val="120000"/>
              </a:lnSpc>
            </a:pPr>
            <a:r>
              <a:rPr lang="en-US" altLang="zh-CN" dirty="0" smtClean="0"/>
              <a:t>DEC Alpha</a:t>
            </a:r>
          </a:p>
          <a:p>
            <a:pPr>
              <a:lnSpc>
                <a:spcPct val="120000"/>
              </a:lnSpc>
            </a:pPr>
            <a:endParaRPr lang="zh-CN" altLang="en-US" dirty="0"/>
          </a:p>
        </p:txBody>
      </p:sp>
      <p:pic>
        <p:nvPicPr>
          <p:cNvPr id="134145" name="Picture 1"/>
          <p:cNvPicPr>
            <a:picLocks noChangeAspect="1" noChangeArrowheads="1"/>
          </p:cNvPicPr>
          <p:nvPr/>
        </p:nvPicPr>
        <p:blipFill>
          <a:blip r:embed="rId3"/>
          <a:srcRect/>
          <a:stretch>
            <a:fillRect/>
          </a:stretch>
        </p:blipFill>
        <p:spPr bwMode="auto">
          <a:xfrm>
            <a:off x="4251694" y="1523999"/>
            <a:ext cx="4892306" cy="3559735"/>
          </a:xfrm>
          <a:prstGeom prst="rect">
            <a:avLst/>
          </a:prstGeom>
          <a:noFill/>
          <a:ln w="9525">
            <a:noFill/>
            <a:miter lim="800000"/>
            <a:headEnd/>
            <a:tailEnd/>
          </a:ln>
          <a:effectLst/>
        </p:spPr>
      </p:pic>
    </p:spTree>
    <p:extLst>
      <p:ext uri="{BB962C8B-B14F-4D97-AF65-F5344CB8AC3E}">
        <p14:creationId xmlns:p14="http://schemas.microsoft.com/office/powerpoint/2010/main" val="33399308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p:cNvSpPr txBox="1">
            <a:spLocks noChangeArrowheads="1"/>
          </p:cNvSpPr>
          <p:nvPr/>
        </p:nvSpPr>
        <p:spPr bwMode="auto">
          <a:xfrm>
            <a:off x="379413" y="234950"/>
            <a:ext cx="8281987" cy="64293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dirty="0">
              <a:solidFill>
                <a:srgbClr val="FF0000"/>
              </a:solidFill>
              <a:latin typeface="Calibri Light" pitchFamily="34" charset="0"/>
            </a:endParaRPr>
          </a:p>
        </p:txBody>
      </p:sp>
      <p:sp>
        <p:nvSpPr>
          <p:cNvPr id="942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7CC4212-2557-4B7C-829F-1EA4223E726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42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42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D1CF029-4920-4413-A2AD-EF918461BE4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记分牌技术要点(2/2)</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Out-of-order completion =&gt; WAR, WAW hazards?</a:t>
            </a:r>
          </a:p>
          <a:p>
            <a:pPr>
              <a:lnSpc>
                <a:spcPct val="120000"/>
              </a:lnSpc>
            </a:pPr>
            <a:r>
              <a:rPr lang="en-US" altLang="zh-CN" dirty="0" smtClean="0"/>
              <a:t>WAR</a:t>
            </a:r>
            <a:r>
              <a:rPr lang="zh-CN" altLang="zh-CN" dirty="0" smtClean="0"/>
              <a:t>的一般解决方案</a:t>
            </a:r>
          </a:p>
          <a:p>
            <a:pPr lvl="1">
              <a:lnSpc>
                <a:spcPct val="120000"/>
              </a:lnSpc>
            </a:pPr>
            <a:r>
              <a:rPr lang="zh-CN" altLang="zh-CN" dirty="0" smtClean="0"/>
              <a:t> 对操作排队</a:t>
            </a:r>
          </a:p>
          <a:p>
            <a:pPr lvl="1">
              <a:lnSpc>
                <a:spcPct val="120000"/>
              </a:lnSpc>
            </a:pPr>
            <a:r>
              <a:rPr lang="zh-CN" altLang="zh-CN" dirty="0" smtClean="0"/>
              <a:t>仅在读操作数阶段读寄存器</a:t>
            </a:r>
          </a:p>
          <a:p>
            <a:pPr>
              <a:lnSpc>
                <a:spcPct val="120000"/>
              </a:lnSpc>
            </a:pPr>
            <a:r>
              <a:rPr lang="zh-CN" altLang="zh-CN" dirty="0" smtClean="0"/>
              <a:t> 对</a:t>
            </a:r>
            <a:r>
              <a:rPr lang="en-US" altLang="zh-CN" dirty="0" smtClean="0"/>
              <a:t>WAW</a:t>
            </a:r>
            <a:r>
              <a:rPr lang="zh-CN" altLang="zh-CN" dirty="0" smtClean="0"/>
              <a:t>而言, 检测到相关后，停止发射前一条指令，直到前一条指令完成</a:t>
            </a:r>
          </a:p>
          <a:p>
            <a:pPr>
              <a:lnSpc>
                <a:spcPct val="120000"/>
              </a:lnSpc>
            </a:pPr>
            <a:r>
              <a:rPr lang="zh-CN" altLang="zh-CN" dirty="0" smtClean="0"/>
              <a:t>要提高效率，需要有多条指令进入执行阶段</a:t>
            </a:r>
            <a:r>
              <a:rPr lang="en-US" altLang="zh-CN" dirty="0" smtClean="0"/>
              <a:t>=&gt;</a:t>
            </a:r>
            <a:r>
              <a:rPr lang="zh-CN" altLang="zh-CN" dirty="0" smtClean="0"/>
              <a:t>必须有多个执行部件或执行部件是流水化的</a:t>
            </a:r>
          </a:p>
          <a:p>
            <a:pPr>
              <a:lnSpc>
                <a:spcPct val="120000"/>
              </a:lnSpc>
            </a:pPr>
            <a:r>
              <a:rPr lang="zh-CN" altLang="zh-CN" dirty="0" smtClean="0"/>
              <a:t>记分牌保存相关操作和状态</a:t>
            </a:r>
          </a:p>
          <a:p>
            <a:pPr>
              <a:lnSpc>
                <a:spcPct val="120000"/>
              </a:lnSpc>
            </a:pPr>
            <a:r>
              <a:rPr lang="zh-CN" altLang="zh-CN" dirty="0" smtClean="0"/>
              <a:t>记分牌用四段代替</a:t>
            </a:r>
            <a:r>
              <a:rPr lang="en-US" altLang="zh-CN" dirty="0" smtClean="0"/>
              <a:t>ID, EX, WB </a:t>
            </a:r>
            <a:r>
              <a:rPr lang="zh-CN" altLang="zh-CN" dirty="0" smtClean="0"/>
              <a:t>三段</a:t>
            </a:r>
          </a:p>
          <a:p>
            <a:pPr>
              <a:lnSpc>
                <a:spcPct val="120000"/>
              </a:lnSpc>
            </a:pPr>
            <a:endParaRPr lang="zh-CN" altLang="en-US" dirty="0"/>
          </a:p>
        </p:txBody>
      </p:sp>
    </p:spTree>
    <p:extLst>
      <p:ext uri="{BB962C8B-B14F-4D97-AF65-F5344CB8AC3E}">
        <p14:creationId xmlns:p14="http://schemas.microsoft.com/office/powerpoint/2010/main" val="37353488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p:cNvSpPr txBox="1">
            <a:spLocks noChangeArrowheads="1"/>
          </p:cNvSpPr>
          <p:nvPr/>
        </p:nvSpPr>
        <p:spPr bwMode="auto">
          <a:xfrm>
            <a:off x="468313" y="444500"/>
            <a:ext cx="8401050" cy="85407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pic>
        <p:nvPicPr>
          <p:cNvPr id="95235" name="Picture 2"/>
          <p:cNvPicPr>
            <a:picLocks noChangeAspect="1" noChangeArrowheads="1"/>
          </p:cNvPicPr>
          <p:nvPr/>
        </p:nvPicPr>
        <p:blipFill>
          <a:blip r:embed="rId3"/>
          <a:srcRect/>
          <a:stretch>
            <a:fillRect/>
          </a:stretch>
        </p:blipFill>
        <p:spPr bwMode="auto">
          <a:xfrm>
            <a:off x="685800" y="1304925"/>
            <a:ext cx="7543800" cy="4630738"/>
          </a:xfrm>
          <a:prstGeom prst="rect">
            <a:avLst/>
          </a:prstGeom>
          <a:noFill/>
          <a:ln w="9525">
            <a:noFill/>
            <a:round/>
            <a:headEnd/>
            <a:tailEnd/>
          </a:ln>
        </p:spPr>
      </p:pic>
      <p:sp>
        <p:nvSpPr>
          <p:cNvPr id="952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EBA1D7-B1C9-44FC-990C-5A2168ED29A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52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52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23A1366-2002-458A-BDF0-9A5A940C94A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带有记分牌控制的</a:t>
            </a:r>
            <a:r>
              <a:rPr lang="en-US" altLang="zh-CN" smtClean="0"/>
              <a:t>DLX</a:t>
            </a:r>
            <a:endParaRPr lang="zh-CN" altLang="en-US" dirty="0"/>
          </a:p>
        </p:txBody>
      </p:sp>
    </p:spTree>
    <p:extLst>
      <p:ext uri="{BB962C8B-B14F-4D97-AF65-F5344CB8AC3E}">
        <p14:creationId xmlns:p14="http://schemas.microsoft.com/office/powerpoint/2010/main" val="12343705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62E11C-B1A8-48B7-A8E0-5A23E1910D4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626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626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07DA7D-9FF5-472F-9E3D-24A0F76058A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35</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a:t>
            </a:r>
            <a:r>
              <a:rPr lang="en-US" altLang="zh-CN" smtClean="0"/>
              <a:t>(</a:t>
            </a:r>
            <a:r>
              <a:rPr lang="zh-CN" altLang="zh-CN" smtClean="0"/>
              <a:t>1/2)</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1.Issue—</a:t>
            </a:r>
            <a:r>
              <a:rPr lang="zh-CN" altLang="zh-CN" dirty="0" smtClean="0"/>
              <a:t>指令译码，检测结构相关</a:t>
            </a:r>
          </a:p>
          <a:p>
            <a:pPr lvl="1">
              <a:lnSpc>
                <a:spcPct val="120000"/>
              </a:lnSpc>
            </a:pPr>
            <a:r>
              <a:rPr lang="zh-CN" altLang="zh-CN" dirty="0" smtClean="0"/>
              <a:t> 如果当前指令所使用的功能部件空闲，并且没有其他活动的指令使用相同的目的寄存器（</a:t>
            </a:r>
            <a:r>
              <a:rPr lang="en-US" altLang="zh-CN" dirty="0" smtClean="0"/>
              <a:t>WAW), </a:t>
            </a:r>
            <a:r>
              <a:rPr lang="zh-CN" altLang="zh-CN" dirty="0" smtClean="0"/>
              <a:t>记分牌发射该指令到功能部件，并更新记分牌内部数据，如果有结构相关或</a:t>
            </a:r>
            <a:r>
              <a:rPr lang="en-US" altLang="zh-CN" dirty="0" smtClean="0"/>
              <a:t>WAW</a:t>
            </a:r>
            <a:r>
              <a:rPr lang="zh-CN" altLang="zh-CN" dirty="0" smtClean="0"/>
              <a:t>相关，则该指令的发射暂停，并且也不发射后继指令，直到相关解除</a:t>
            </a:r>
            <a:r>
              <a:rPr lang="en-US" altLang="zh-CN" dirty="0" smtClean="0"/>
              <a:t>. </a:t>
            </a:r>
          </a:p>
          <a:p>
            <a:pPr>
              <a:lnSpc>
                <a:spcPct val="120000"/>
              </a:lnSpc>
            </a:pPr>
            <a:r>
              <a:rPr lang="en-US" altLang="zh-CN" dirty="0" smtClean="0"/>
              <a:t>2. Read operands—</a:t>
            </a:r>
            <a:r>
              <a:rPr lang="zh-CN" altLang="zh-CN" dirty="0" smtClean="0"/>
              <a:t>没有数据相关时，读操作数</a:t>
            </a:r>
          </a:p>
          <a:p>
            <a:pPr lvl="1">
              <a:lnSpc>
                <a:spcPct val="120000"/>
              </a:lnSpc>
            </a:pPr>
            <a:r>
              <a:rPr lang="zh-CN" altLang="zh-CN" dirty="0" smtClean="0"/>
              <a:t>如果先前已发射的正在运行的指令不对当前指令的源操作数寄存器进行写操作，或者一个正在工作的功能部件已经完成了对该寄存器的写操作，则该操作数有效。操作数有效时，记分牌控制功能部件读操作数，准备执行。</a:t>
            </a:r>
          </a:p>
          <a:p>
            <a:pPr lvl="1">
              <a:lnSpc>
                <a:spcPct val="120000"/>
              </a:lnSpc>
            </a:pPr>
            <a:r>
              <a:rPr lang="zh-CN" altLang="zh-CN" dirty="0" smtClean="0"/>
              <a:t>记分牌在这一步动态地解决了</a:t>
            </a:r>
            <a:r>
              <a:rPr lang="en-US" altLang="zh-CN" dirty="0" smtClean="0"/>
              <a:t>RAW</a:t>
            </a:r>
            <a:r>
              <a:rPr lang="zh-CN" altLang="zh-CN" dirty="0" smtClean="0"/>
              <a:t>相关，指令可能会乱序执行。</a:t>
            </a:r>
          </a:p>
          <a:p>
            <a:pPr>
              <a:lnSpc>
                <a:spcPct val="120000"/>
              </a:lnSpc>
            </a:pPr>
            <a:endParaRPr lang="zh-CN" altLang="en-US" dirty="0"/>
          </a:p>
        </p:txBody>
      </p:sp>
    </p:spTree>
    <p:extLst>
      <p:ext uri="{BB962C8B-B14F-4D97-AF65-F5344CB8AC3E}">
        <p14:creationId xmlns:p14="http://schemas.microsoft.com/office/powerpoint/2010/main" val="354618237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p:cNvSpPr txBox="1">
            <a:spLocks noChangeArrowheads="1"/>
          </p:cNvSpPr>
          <p:nvPr/>
        </p:nvSpPr>
        <p:spPr bwMode="auto">
          <a:xfrm>
            <a:off x="482600" y="428625"/>
            <a:ext cx="8350250" cy="64293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972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D46E6B-BE8A-4929-BC1D-7F1F42A89EC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72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72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7A5E88F-5CC0-489A-8B66-D82B5B361BD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36</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记分牌控制的四阶段（2</a:t>
            </a:r>
            <a:r>
              <a:rPr lang="en-US" altLang="zh-CN" smtClean="0"/>
              <a:t>/2）</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3.Execution—</a:t>
            </a:r>
            <a:r>
              <a:rPr lang="zh-CN" altLang="zh-CN" dirty="0" smtClean="0"/>
              <a:t>取到操作数后执行 </a:t>
            </a:r>
            <a:r>
              <a:rPr lang="en-US" altLang="zh-CN" dirty="0" smtClean="0"/>
              <a:t>(EX)</a:t>
            </a:r>
          </a:p>
          <a:p>
            <a:pPr lvl="1"/>
            <a:r>
              <a:rPr lang="en-US" altLang="zh-CN" dirty="0" smtClean="0"/>
              <a:t> 	</a:t>
            </a:r>
            <a:r>
              <a:rPr lang="zh-CN" altLang="zh-CN" dirty="0" smtClean="0"/>
              <a:t>接收到操作数后，功能部件开始执行</a:t>
            </a:r>
            <a:r>
              <a:rPr lang="en-US" altLang="zh-CN" dirty="0" smtClean="0"/>
              <a:t>. </a:t>
            </a:r>
            <a:r>
              <a:rPr lang="zh-CN" altLang="zh-CN" dirty="0" smtClean="0"/>
              <a:t>当计算出结果后，它通知记分牌，可以结束该条指令的执行</a:t>
            </a:r>
            <a:r>
              <a:rPr lang="en-US" altLang="zh-CN" dirty="0" smtClean="0"/>
              <a:t>. </a:t>
            </a:r>
          </a:p>
          <a:p>
            <a:r>
              <a:rPr lang="en-US" altLang="zh-CN" dirty="0" smtClean="0"/>
              <a:t>4.Write result—finish execution (WB)</a:t>
            </a:r>
          </a:p>
          <a:p>
            <a:pPr lvl="1">
              <a:lnSpc>
                <a:spcPct val="120000"/>
              </a:lnSpc>
            </a:pPr>
            <a:r>
              <a:rPr lang="en-US" altLang="zh-CN" dirty="0" smtClean="0"/>
              <a:t> 	</a:t>
            </a:r>
            <a:r>
              <a:rPr lang="zh-CN" altLang="zh-CN" dirty="0" smtClean="0"/>
              <a:t>一旦记分牌得到功能部件执行完毕的信息后，记分牌检测</a:t>
            </a:r>
            <a:r>
              <a:rPr lang="en-US" altLang="zh-CN" dirty="0" smtClean="0"/>
              <a:t>WAR</a:t>
            </a:r>
            <a:r>
              <a:rPr lang="zh-CN" altLang="zh-CN" dirty="0" smtClean="0"/>
              <a:t>相关，如果没有</a:t>
            </a:r>
            <a:r>
              <a:rPr lang="en-US" altLang="zh-CN" dirty="0" smtClean="0"/>
              <a:t>WAR</a:t>
            </a:r>
            <a:r>
              <a:rPr lang="zh-CN" altLang="zh-CN" dirty="0" smtClean="0"/>
              <a:t>相关，就写结果，如果有</a:t>
            </a:r>
            <a:r>
              <a:rPr lang="en-US" altLang="zh-CN" dirty="0" smtClean="0"/>
              <a:t>WAR </a:t>
            </a:r>
            <a:r>
              <a:rPr lang="zh-CN" altLang="zh-CN" dirty="0" smtClean="0"/>
              <a:t>相关，则暂停该条指令。</a:t>
            </a:r>
          </a:p>
          <a:p>
            <a:pPr lvl="1"/>
            <a:r>
              <a:rPr lang="zh-CN" altLang="zh-CN" dirty="0" smtClean="0"/>
              <a:t>	</a:t>
            </a:r>
            <a:r>
              <a:rPr lang="en-US" altLang="zh-CN" dirty="0" smtClean="0"/>
              <a:t>Example:</a:t>
            </a:r>
          </a:p>
          <a:p>
            <a:pPr marL="457200" lvl="1" indent="0">
              <a:buNone/>
            </a:pPr>
            <a:r>
              <a:rPr lang="en-US" altLang="zh-CN" dirty="0" smtClean="0"/>
              <a:t> 			DIVD	F0,F2,F4</a:t>
            </a:r>
          </a:p>
          <a:p>
            <a:pPr marL="457200" lvl="1" indent="0">
              <a:buNone/>
            </a:pPr>
            <a:r>
              <a:rPr lang="en-US" altLang="zh-CN" dirty="0" smtClean="0"/>
              <a:t> 			ADDD	F10,F0,F8</a:t>
            </a:r>
          </a:p>
          <a:p>
            <a:pPr marL="457200" lvl="1" indent="0">
              <a:buNone/>
            </a:pPr>
            <a:r>
              <a:rPr lang="en-US" altLang="zh-CN" dirty="0" smtClean="0"/>
              <a:t> 			SUBD	F8,F8,F14</a:t>
            </a:r>
          </a:p>
          <a:p>
            <a:pPr lvl="1"/>
            <a:r>
              <a:rPr lang="en-US" altLang="zh-CN" dirty="0" smtClean="0"/>
              <a:t> 	CDC 6600 scoreboard </a:t>
            </a:r>
            <a:r>
              <a:rPr lang="zh-CN" altLang="zh-CN" dirty="0" smtClean="0"/>
              <a:t>将暂停 </a:t>
            </a:r>
            <a:r>
              <a:rPr lang="en-US" altLang="zh-CN" dirty="0" smtClean="0"/>
              <a:t>SUBD </a:t>
            </a:r>
            <a:r>
              <a:rPr lang="zh-CN" altLang="zh-CN" dirty="0" smtClean="0"/>
              <a:t>直到</a:t>
            </a:r>
            <a:r>
              <a:rPr lang="en-US" altLang="zh-CN" dirty="0" smtClean="0"/>
              <a:t>ADDD </a:t>
            </a:r>
            <a:r>
              <a:rPr lang="zh-CN" altLang="zh-CN" dirty="0" smtClean="0"/>
              <a:t>读取操作数后，才进入</a:t>
            </a:r>
            <a:r>
              <a:rPr lang="en-US" altLang="zh-CN" dirty="0" smtClean="0"/>
              <a:t>WR</a:t>
            </a:r>
            <a:r>
              <a:rPr lang="zh-CN" altLang="zh-CN" dirty="0" smtClean="0"/>
              <a:t>段处理。</a:t>
            </a:r>
          </a:p>
          <a:p>
            <a:endParaRPr lang="zh-CN" altLang="en-US" dirty="0"/>
          </a:p>
        </p:txBody>
      </p:sp>
    </p:spTree>
    <p:extLst>
      <p:ext uri="{BB962C8B-B14F-4D97-AF65-F5344CB8AC3E}">
        <p14:creationId xmlns:p14="http://schemas.microsoft.com/office/powerpoint/2010/main" val="46937326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1"/>
          <p:cNvSpPr txBox="1">
            <a:spLocks noChangeArrowheads="1"/>
          </p:cNvSpPr>
          <p:nvPr/>
        </p:nvSpPr>
        <p:spPr bwMode="auto">
          <a:xfrm>
            <a:off x="628650" y="190500"/>
            <a:ext cx="8385175" cy="71278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dirty="0">
              <a:solidFill>
                <a:srgbClr val="FF0000"/>
              </a:solidFill>
              <a:latin typeface="Calibri Light" pitchFamily="34" charset="0"/>
            </a:endParaRPr>
          </a:p>
        </p:txBody>
      </p:sp>
      <p:sp>
        <p:nvSpPr>
          <p:cNvPr id="98307" name="Text Box 2"/>
          <p:cNvSpPr txBox="1">
            <a:spLocks noChangeArrowheads="1"/>
          </p:cNvSpPr>
          <p:nvPr/>
        </p:nvSpPr>
        <p:spPr bwMode="auto">
          <a:xfrm>
            <a:off x="463648" y="897549"/>
            <a:ext cx="8385175" cy="5462588"/>
          </a:xfrm>
          <a:prstGeom prst="rect">
            <a:avLst/>
          </a:prstGeom>
          <a:noFill/>
          <a:ln w="9525">
            <a:noFill/>
            <a:round/>
            <a:headEnd/>
            <a:tailEnd/>
          </a:ln>
        </p:spPr>
        <p:txBody>
          <a:bodyPr/>
          <a:lstStyle/>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1.Instruction status</a:t>
            </a:r>
            <a:r>
              <a:rPr lang="en-US" altLang="zh-CN" sz="2400" dirty="0">
                <a:solidFill>
                  <a:srgbClr val="000000"/>
                </a:solidFill>
              </a:rPr>
              <a:t>—</a:t>
            </a:r>
            <a:r>
              <a:rPr lang="zh-CN" altLang="zh-CN" sz="2400" dirty="0">
                <a:solidFill>
                  <a:srgbClr val="000000"/>
                </a:solidFill>
              </a:rPr>
              <a:t>记录正在执行的各条指令</a:t>
            </a:r>
            <a:r>
              <a:rPr lang="zh-CN" altLang="en-US" sz="2400" dirty="0">
                <a:solidFill>
                  <a:srgbClr val="000000"/>
                </a:solidFill>
              </a:rPr>
              <a:t>所</a:t>
            </a:r>
            <a:r>
              <a:rPr lang="zh-CN" altLang="zh-CN" sz="2400" dirty="0">
                <a:solidFill>
                  <a:srgbClr val="000000"/>
                </a:solidFill>
              </a:rPr>
              <a:t>处</a:t>
            </a:r>
            <a:r>
              <a:rPr lang="zh-CN" altLang="en-US" sz="2400" dirty="0">
                <a:solidFill>
                  <a:srgbClr val="000000"/>
                </a:solidFill>
              </a:rPr>
              <a:t>的状态步</a:t>
            </a:r>
            <a:endParaRPr lang="zh-CN" altLang="zh-CN" sz="2400" dirty="0">
              <a:solidFill>
                <a:srgbClr val="000000"/>
              </a:solidFill>
            </a:endParaRP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2.Functional unit status</a:t>
            </a:r>
            <a:r>
              <a:rPr lang="en-US" altLang="zh-CN" sz="2400" dirty="0">
                <a:solidFill>
                  <a:srgbClr val="000000"/>
                </a:solidFill>
              </a:rPr>
              <a:t>—</a:t>
            </a:r>
            <a:r>
              <a:rPr lang="zh-CN" altLang="zh-CN" sz="2400" dirty="0">
                <a:solidFill>
                  <a:srgbClr val="000000"/>
                </a:solidFill>
              </a:rPr>
              <a:t>记录功能部件(</a:t>
            </a:r>
            <a:r>
              <a:rPr lang="en-US" altLang="zh-CN" sz="2400" dirty="0">
                <a:solidFill>
                  <a:srgbClr val="000000"/>
                </a:solidFill>
              </a:rPr>
              <a:t>FU)</a:t>
            </a:r>
            <a:r>
              <a:rPr lang="zh-CN" altLang="zh-CN" sz="2400" dirty="0">
                <a:solidFill>
                  <a:srgbClr val="000000"/>
                </a:solidFill>
              </a:rPr>
              <a:t>的状态。用9个域记录每个功能部件的</a:t>
            </a:r>
            <a:r>
              <a:rPr lang="en-US" altLang="zh-CN" sz="2400" dirty="0">
                <a:solidFill>
                  <a:srgbClr val="000000"/>
                </a:solidFill>
              </a:rPr>
              <a:t>9</a:t>
            </a:r>
            <a:r>
              <a:rPr lang="zh-CN" altLang="zh-CN" sz="2400" dirty="0">
                <a:solidFill>
                  <a:srgbClr val="000000"/>
                </a:solidFill>
              </a:rPr>
              <a:t>个参量：</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		</a:t>
            </a:r>
            <a:r>
              <a:rPr lang="en-US" altLang="zh-CN" sz="2000" dirty="0">
                <a:solidFill>
                  <a:srgbClr val="5B9BD5"/>
                </a:solidFill>
              </a:rPr>
              <a:t>Busy</a:t>
            </a:r>
            <a:r>
              <a:rPr lang="en-US" altLang="zh-CN" sz="2000" dirty="0">
                <a:solidFill>
                  <a:srgbClr val="000000"/>
                </a:solidFill>
              </a:rPr>
              <a:t>—</a:t>
            </a:r>
            <a:r>
              <a:rPr lang="zh-CN" altLang="zh-CN" sz="2000" dirty="0">
                <a:solidFill>
                  <a:srgbClr val="000000"/>
                </a:solidFill>
              </a:rPr>
              <a:t>指示该部件是否空闲</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Op</a:t>
            </a:r>
            <a:r>
              <a:rPr lang="en-US" altLang="zh-CN" sz="2000" dirty="0">
                <a:solidFill>
                  <a:srgbClr val="000000"/>
                </a:solidFill>
              </a:rPr>
              <a:t>—</a:t>
            </a:r>
            <a:r>
              <a:rPr lang="zh-CN" altLang="zh-CN" sz="2000" dirty="0">
                <a:solidFill>
                  <a:srgbClr val="000000"/>
                </a:solidFill>
              </a:rPr>
              <a:t>该部件所完成的操作</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Fi</a:t>
            </a:r>
            <a:r>
              <a:rPr lang="en-US" altLang="zh-CN" sz="2000" dirty="0">
                <a:solidFill>
                  <a:srgbClr val="000000"/>
                </a:solidFill>
              </a:rPr>
              <a:t>—</a:t>
            </a:r>
            <a:r>
              <a:rPr lang="zh-CN" altLang="zh-CN" sz="2000" dirty="0">
                <a:solidFill>
                  <a:srgbClr val="000000"/>
                </a:solidFill>
              </a:rPr>
              <a:t>其目的寄存器编号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Fj, </a:t>
            </a:r>
            <a:r>
              <a:rPr lang="en-US" altLang="zh-CN" sz="2000" dirty="0" err="1">
                <a:solidFill>
                  <a:srgbClr val="5B9BD5"/>
                </a:solidFill>
              </a:rPr>
              <a:t>Fk</a:t>
            </a:r>
            <a:r>
              <a:rPr lang="en-US" altLang="zh-CN" sz="2000" dirty="0">
                <a:solidFill>
                  <a:srgbClr val="000000"/>
                </a:solidFill>
              </a:rPr>
              <a:t>—</a:t>
            </a:r>
            <a:r>
              <a:rPr lang="zh-CN" altLang="zh-CN" sz="2000" dirty="0">
                <a:solidFill>
                  <a:srgbClr val="000000"/>
                </a:solidFill>
              </a:rPr>
              <a:t>源寄存器编号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Qj</a:t>
            </a:r>
            <a:r>
              <a:rPr lang="en-US" altLang="zh-CN" sz="2000" dirty="0">
                <a:solidFill>
                  <a:srgbClr val="5B9BD5"/>
                </a:solidFill>
              </a:rPr>
              <a:t>, </a:t>
            </a:r>
            <a:r>
              <a:rPr lang="en-US" altLang="zh-CN" sz="2000" dirty="0" err="1">
                <a:solidFill>
                  <a:srgbClr val="5B9BD5"/>
                </a:solidFill>
              </a:rPr>
              <a:t>Qk</a:t>
            </a:r>
            <a:r>
              <a:rPr lang="en-US" altLang="zh-CN" sz="2000" dirty="0">
                <a:solidFill>
                  <a:srgbClr val="000000"/>
                </a:solidFill>
              </a:rPr>
              <a:t>—</a:t>
            </a:r>
            <a:r>
              <a:rPr lang="zh-CN" altLang="zh-CN" sz="2000" dirty="0">
                <a:solidFill>
                  <a:srgbClr val="000000"/>
                </a:solidFill>
              </a:rPr>
              <a:t>产生源操作数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的</a:t>
            </a:r>
            <a:r>
              <a:rPr lang="zh-CN" altLang="zh-CN" sz="2000" dirty="0">
                <a:solidFill>
                  <a:srgbClr val="000000"/>
                </a:solidFill>
                <a:latin typeface="+mj-ea"/>
                <a:ea typeface="+mj-ea"/>
              </a:rPr>
              <a:t>功能部件</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Rj</a:t>
            </a:r>
            <a:r>
              <a:rPr lang="en-US" altLang="zh-CN" sz="2000" dirty="0">
                <a:solidFill>
                  <a:srgbClr val="5B9BD5"/>
                </a:solidFill>
              </a:rPr>
              <a:t>, </a:t>
            </a:r>
            <a:r>
              <a:rPr lang="en-US" altLang="zh-CN" sz="2000" dirty="0" err="1">
                <a:solidFill>
                  <a:srgbClr val="5B9BD5"/>
                </a:solidFill>
              </a:rPr>
              <a:t>Rk</a:t>
            </a:r>
            <a:r>
              <a:rPr lang="en-US" altLang="zh-CN" sz="2000" dirty="0">
                <a:solidFill>
                  <a:srgbClr val="000000"/>
                </a:solidFill>
              </a:rPr>
              <a:t>—</a:t>
            </a:r>
            <a:r>
              <a:rPr lang="zh-CN" altLang="zh-CN" sz="2000" dirty="0">
                <a:solidFill>
                  <a:srgbClr val="000000"/>
                </a:solidFill>
              </a:rPr>
              <a:t>标识源操作数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是否就绪的标志</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3.Register result status</a:t>
            </a:r>
            <a:r>
              <a:rPr lang="en-US" altLang="zh-CN" sz="2400" dirty="0">
                <a:solidFill>
                  <a:srgbClr val="000000"/>
                </a:solidFill>
              </a:rPr>
              <a:t>—</a:t>
            </a:r>
            <a:r>
              <a:rPr lang="zh-CN" altLang="zh-CN" sz="2400" dirty="0">
                <a:solidFill>
                  <a:srgbClr val="000000"/>
                </a:solidFill>
              </a:rPr>
              <a:t>如果存在功能部件对某一寄存器进行写操作，指示具体是哪个功能部件对该寄存器进行写操作。如果没有指令对该寄存器进行写操作，则该域 为</a:t>
            </a:r>
            <a:r>
              <a:rPr lang="en-US" altLang="zh-CN" sz="2400" dirty="0">
                <a:solidFill>
                  <a:srgbClr val="000000"/>
                </a:solidFill>
              </a:rPr>
              <a:t>Blank</a:t>
            </a:r>
          </a:p>
        </p:txBody>
      </p:sp>
      <p:sp>
        <p:nvSpPr>
          <p:cNvPr id="9830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166FA4-E47E-42F6-A2BC-191C3261769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830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831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4F20327-D8CB-42B8-9369-99DF7FCCC5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37</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记分牌的结构</a:t>
            </a:r>
            <a:endParaRPr lang="zh-CN" altLang="en-US" dirty="0"/>
          </a:p>
        </p:txBody>
      </p:sp>
    </p:spTree>
    <p:extLst>
      <p:ext uri="{BB962C8B-B14F-4D97-AF65-F5344CB8AC3E}">
        <p14:creationId xmlns:p14="http://schemas.microsoft.com/office/powerpoint/2010/main" val="12825156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2"/>
          <p:cNvSpPr txBox="1">
            <a:spLocks noChangeArrowheads="1"/>
          </p:cNvSpPr>
          <p:nvPr/>
        </p:nvSpPr>
        <p:spPr bwMode="auto">
          <a:xfrm>
            <a:off x="628650" y="1825625"/>
            <a:ext cx="7886700" cy="4351338"/>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grpSp>
        <p:nvGrpSpPr>
          <p:cNvPr id="99332" name="Group 3"/>
          <p:cNvGrpSpPr>
            <a:grpSpLocks/>
          </p:cNvGrpSpPr>
          <p:nvPr/>
        </p:nvGrpSpPr>
        <p:grpSpPr bwMode="auto">
          <a:xfrm>
            <a:off x="539750" y="1231900"/>
            <a:ext cx="7759700" cy="4800600"/>
            <a:chOff x="520" y="984"/>
            <a:chExt cx="4719" cy="2875"/>
          </a:xfrm>
        </p:grpSpPr>
        <p:grpSp>
          <p:nvGrpSpPr>
            <p:cNvPr id="99337" name="Group 4"/>
            <p:cNvGrpSpPr>
              <a:grpSpLocks/>
            </p:cNvGrpSpPr>
            <p:nvPr/>
          </p:nvGrpSpPr>
          <p:grpSpPr bwMode="auto">
            <a:xfrm>
              <a:off x="520" y="984"/>
              <a:ext cx="911" cy="2871"/>
              <a:chOff x="520" y="984"/>
              <a:chExt cx="911" cy="2871"/>
            </a:xfrm>
          </p:grpSpPr>
          <p:sp>
            <p:nvSpPr>
              <p:cNvPr id="99350" name="Rectangle 5"/>
              <p:cNvSpPr>
                <a:spLocks noChangeArrowheads="1"/>
              </p:cNvSpPr>
              <p:nvPr/>
            </p:nvSpPr>
            <p:spPr bwMode="auto">
              <a:xfrm>
                <a:off x="528" y="2143"/>
                <a:ext cx="903" cy="368"/>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Read operands</a:t>
                </a:r>
              </a:p>
            </p:txBody>
          </p:sp>
          <p:sp>
            <p:nvSpPr>
              <p:cNvPr id="99351" name="Rectangle 6"/>
              <p:cNvSpPr>
                <a:spLocks noChangeArrowheads="1"/>
              </p:cNvSpPr>
              <p:nvPr/>
            </p:nvSpPr>
            <p:spPr bwMode="auto">
              <a:xfrm>
                <a:off x="528" y="2517"/>
                <a:ext cx="903" cy="402"/>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Execution complete</a:t>
                </a:r>
              </a:p>
            </p:txBody>
          </p:sp>
          <p:sp>
            <p:nvSpPr>
              <p:cNvPr id="99352" name="Rectangle 7"/>
              <p:cNvSpPr>
                <a:spLocks noChangeArrowheads="1"/>
              </p:cNvSpPr>
              <p:nvPr/>
            </p:nvSpPr>
            <p:spPr bwMode="auto">
              <a:xfrm>
                <a:off x="520" y="984"/>
                <a:ext cx="903"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Instruction status</a:t>
                </a:r>
              </a:p>
            </p:txBody>
          </p:sp>
          <p:sp>
            <p:nvSpPr>
              <p:cNvPr id="99353" name="Rectangle 8"/>
              <p:cNvSpPr>
                <a:spLocks noChangeArrowheads="1"/>
              </p:cNvSpPr>
              <p:nvPr/>
            </p:nvSpPr>
            <p:spPr bwMode="auto">
              <a:xfrm>
                <a:off x="528" y="2928"/>
                <a:ext cx="903" cy="9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Write result</a:t>
                </a:r>
              </a:p>
            </p:txBody>
          </p:sp>
          <p:sp>
            <p:nvSpPr>
              <p:cNvPr id="99354" name="Rectangle 9"/>
              <p:cNvSpPr>
                <a:spLocks noChangeArrowheads="1"/>
              </p:cNvSpPr>
              <p:nvPr/>
            </p:nvSpPr>
            <p:spPr bwMode="auto">
              <a:xfrm>
                <a:off x="528" y="1328"/>
                <a:ext cx="903" cy="80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Issue</a:t>
                </a:r>
              </a:p>
            </p:txBody>
          </p:sp>
        </p:grpSp>
        <p:grpSp>
          <p:nvGrpSpPr>
            <p:cNvPr id="99338" name="Group 10"/>
            <p:cNvGrpSpPr>
              <a:grpSpLocks/>
            </p:cNvGrpSpPr>
            <p:nvPr/>
          </p:nvGrpSpPr>
          <p:grpSpPr bwMode="auto">
            <a:xfrm>
              <a:off x="2552" y="988"/>
              <a:ext cx="2687" cy="2871"/>
              <a:chOff x="2552" y="988"/>
              <a:chExt cx="2687" cy="2871"/>
            </a:xfrm>
          </p:grpSpPr>
          <p:sp>
            <p:nvSpPr>
              <p:cNvPr id="99345" name="Rectangle 11"/>
              <p:cNvSpPr>
                <a:spLocks noChangeArrowheads="1"/>
              </p:cNvSpPr>
              <p:nvPr/>
            </p:nvSpPr>
            <p:spPr bwMode="auto">
              <a:xfrm>
                <a:off x="2552" y="988"/>
                <a:ext cx="2679"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Bookkeeping</a:t>
                </a:r>
              </a:p>
            </p:txBody>
          </p:sp>
          <p:sp>
            <p:nvSpPr>
              <p:cNvPr id="99346" name="Rectangle 12"/>
              <p:cNvSpPr>
                <a:spLocks noChangeArrowheads="1"/>
              </p:cNvSpPr>
              <p:nvPr/>
            </p:nvSpPr>
            <p:spPr bwMode="auto">
              <a:xfrm>
                <a:off x="2560" y="2147"/>
                <a:ext cx="2679" cy="368"/>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Rj</a:t>
                </a:r>
                <a:r>
                  <a:rPr lang="en-US" altLang="zh-CN">
                    <a:solidFill>
                      <a:srgbClr val="000000"/>
                    </a:solidFill>
                    <a:latin typeface="Symbol" pitchFamily="18" charset="2"/>
                  </a:rPr>
                  <a:t></a:t>
                </a:r>
                <a:r>
                  <a:rPr lang="en-US" altLang="zh-CN">
                    <a:solidFill>
                      <a:srgbClr val="000000"/>
                    </a:solidFill>
                    <a:latin typeface="Arial" pitchFamily="34" charset="0"/>
                  </a:rPr>
                  <a:t> No; Rk</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7" name="Rectangle 13"/>
              <p:cNvSpPr>
                <a:spLocks noChangeArrowheads="1"/>
              </p:cNvSpPr>
              <p:nvPr/>
            </p:nvSpPr>
            <p:spPr bwMode="auto">
              <a:xfrm>
                <a:off x="2560" y="2521"/>
                <a:ext cx="2679" cy="402"/>
              </a:xfrm>
              <a:prstGeom prst="rect">
                <a:avLst/>
              </a:prstGeom>
              <a:solidFill>
                <a:srgbClr val="FFFFFF"/>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99348" name="Rectangle 14"/>
              <p:cNvSpPr>
                <a:spLocks noChangeArrowheads="1"/>
              </p:cNvSpPr>
              <p:nvPr/>
            </p:nvSpPr>
            <p:spPr bwMode="auto">
              <a:xfrm>
                <a:off x="2560" y="2932"/>
                <a:ext cx="2679" cy="92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Symbol" pitchFamily="18" charset="2"/>
                  </a:rPr>
                  <a:t></a:t>
                </a:r>
                <a:r>
                  <a:rPr lang="en-US" altLang="zh-CN">
                    <a:solidFill>
                      <a:srgbClr val="000000"/>
                    </a:solidFill>
                    <a:latin typeface="Arial" pitchFamily="34" charset="0"/>
                  </a:rPr>
                  <a:t>f(if Qj(f)=FU then Rj(f)</a:t>
                </a:r>
                <a:r>
                  <a:rPr lang="en-US" altLang="zh-CN">
                    <a:solidFill>
                      <a:srgbClr val="000000"/>
                    </a:solidFill>
                    <a:latin typeface="Symbol" pitchFamily="18" charset="2"/>
                  </a:rPr>
                  <a:t></a:t>
                </a:r>
                <a:r>
                  <a:rPr lang="en-US" altLang="zh-CN">
                    <a:solidFill>
                      <a:srgbClr val="000000"/>
                    </a:solidFill>
                    <a:latin typeface="Arial" pitchFamily="34" charset="0"/>
                  </a:rPr>
                  <a:t> Yes);</a:t>
                </a:r>
                <a:br>
                  <a:rPr lang="en-US" altLang="zh-CN">
                    <a:solidFill>
                      <a:srgbClr val="000000"/>
                    </a:solidFill>
                    <a:latin typeface="Arial" pitchFamily="34" charset="0"/>
                  </a:rPr>
                </a:br>
                <a:r>
                  <a:rPr lang="en-US" altLang="zh-CN">
                    <a:solidFill>
                      <a:srgbClr val="000000"/>
                    </a:solidFill>
                    <a:latin typeface="Symbol" pitchFamily="18" charset="2"/>
                  </a:rPr>
                  <a:t></a:t>
                </a:r>
                <a:r>
                  <a:rPr lang="en-US" altLang="zh-CN">
                    <a:solidFill>
                      <a:srgbClr val="000000"/>
                    </a:solidFill>
                    <a:latin typeface="Arial" pitchFamily="34" charset="0"/>
                  </a:rPr>
                  <a:t>f(if Qk(f)=FU then Rk(f)</a:t>
                </a:r>
                <a:r>
                  <a:rPr lang="en-US" altLang="zh-CN">
                    <a:solidFill>
                      <a:srgbClr val="000000"/>
                    </a:solidFill>
                    <a:latin typeface="Symbol" pitchFamily="18" charset="2"/>
                  </a:rPr>
                  <a:t></a:t>
                </a:r>
                <a:r>
                  <a:rPr lang="en-US" altLang="zh-CN">
                    <a:solidFill>
                      <a:srgbClr val="000000"/>
                    </a:solidFill>
                    <a:latin typeface="Arial" pitchFamily="34" charset="0"/>
                  </a:rPr>
                  <a:t> Yes); Result(Fi(FU))</a:t>
                </a:r>
                <a:r>
                  <a:rPr lang="en-US" altLang="zh-CN">
                    <a:solidFill>
                      <a:srgbClr val="000000"/>
                    </a:solidFill>
                    <a:latin typeface="Symbol" pitchFamily="18" charset="2"/>
                  </a:rPr>
                  <a:t></a:t>
                </a:r>
                <a:r>
                  <a:rPr lang="en-US" altLang="zh-CN">
                    <a:solidFill>
                      <a:srgbClr val="000000"/>
                    </a:solidFill>
                    <a:latin typeface="Arial" pitchFamily="34" charset="0"/>
                  </a:rPr>
                  <a:t> 0; Busy(FU)</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9" name="Rectangle 15"/>
              <p:cNvSpPr>
                <a:spLocks noChangeArrowheads="1"/>
              </p:cNvSpPr>
              <p:nvPr/>
            </p:nvSpPr>
            <p:spPr bwMode="auto">
              <a:xfrm>
                <a:off x="2560" y="1332"/>
                <a:ext cx="2679" cy="80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Busy(FU)</a:t>
                </a:r>
                <a:r>
                  <a:rPr lang="en-US" altLang="zh-CN">
                    <a:solidFill>
                      <a:srgbClr val="000000"/>
                    </a:solidFill>
                    <a:latin typeface="Symbol" pitchFamily="18" charset="2"/>
                  </a:rPr>
                  <a:t></a:t>
                </a:r>
                <a:r>
                  <a:rPr lang="en-US" altLang="zh-CN">
                    <a:solidFill>
                      <a:srgbClr val="000000"/>
                    </a:solidFill>
                    <a:latin typeface="Arial" pitchFamily="34" charset="0"/>
                  </a:rPr>
                  <a:t> yes; Op(FU)</a:t>
                </a:r>
                <a:r>
                  <a:rPr lang="en-US" altLang="zh-CN">
                    <a:solidFill>
                      <a:srgbClr val="000000"/>
                    </a:solidFill>
                    <a:latin typeface="Symbol" pitchFamily="18" charset="2"/>
                  </a:rPr>
                  <a:t></a:t>
                </a:r>
                <a:r>
                  <a:rPr lang="en-US" altLang="zh-CN">
                    <a:solidFill>
                      <a:srgbClr val="000000"/>
                    </a:solidFill>
                    <a:latin typeface="Arial" pitchFamily="34" charset="0"/>
                  </a:rPr>
                  <a:t> op; </a:t>
                </a:r>
                <a:br>
                  <a:rPr lang="en-US" altLang="zh-CN">
                    <a:solidFill>
                      <a:srgbClr val="000000"/>
                    </a:solidFill>
                    <a:latin typeface="Arial" pitchFamily="34" charset="0"/>
                  </a:rPr>
                </a:br>
                <a:r>
                  <a:rPr lang="en-US" altLang="zh-CN">
                    <a:solidFill>
                      <a:srgbClr val="000000"/>
                    </a:solidFill>
                    <a:latin typeface="Arial" pitchFamily="34" charset="0"/>
                  </a:rPr>
                  <a:t>Fi(FU)</a:t>
                </a:r>
                <a:r>
                  <a:rPr lang="en-US" altLang="zh-CN">
                    <a:solidFill>
                      <a:srgbClr val="000000"/>
                    </a:solidFill>
                    <a:latin typeface="Symbol" pitchFamily="18" charset="2"/>
                  </a:rPr>
                  <a:t></a:t>
                </a:r>
                <a:r>
                  <a:rPr lang="en-US" altLang="zh-CN">
                    <a:solidFill>
                      <a:srgbClr val="000000"/>
                    </a:solidFill>
                    <a:latin typeface="Arial" pitchFamily="34" charset="0"/>
                  </a:rPr>
                  <a:t> `D’; Fj(FU)</a:t>
                </a:r>
                <a:r>
                  <a:rPr lang="en-US" altLang="zh-CN">
                    <a:solidFill>
                      <a:srgbClr val="000000"/>
                    </a:solidFill>
                    <a:latin typeface="Symbol" pitchFamily="18" charset="2"/>
                  </a:rPr>
                  <a:t></a:t>
                </a:r>
                <a:r>
                  <a:rPr lang="en-US" altLang="zh-CN">
                    <a:solidFill>
                      <a:srgbClr val="000000"/>
                    </a:solidFill>
                    <a:latin typeface="Arial" pitchFamily="34" charset="0"/>
                  </a:rPr>
                  <a:t> `S1’; </a:t>
                </a:r>
                <a:br>
                  <a:rPr lang="en-US" altLang="zh-CN">
                    <a:solidFill>
                      <a:srgbClr val="000000"/>
                    </a:solidFill>
                    <a:latin typeface="Arial" pitchFamily="34" charset="0"/>
                  </a:rPr>
                </a:br>
                <a:r>
                  <a:rPr lang="en-US" altLang="zh-CN">
                    <a:solidFill>
                      <a:srgbClr val="000000"/>
                    </a:solidFill>
                    <a:latin typeface="Arial" pitchFamily="34" charset="0"/>
                  </a:rPr>
                  <a:t>Fk(FU)</a:t>
                </a:r>
                <a:r>
                  <a:rPr lang="en-US" altLang="zh-CN">
                    <a:solidFill>
                      <a:srgbClr val="000000"/>
                    </a:solidFill>
                    <a:latin typeface="Symbol" pitchFamily="18" charset="2"/>
                  </a:rPr>
                  <a:t></a:t>
                </a:r>
                <a:r>
                  <a:rPr lang="en-US" altLang="zh-CN">
                    <a:solidFill>
                      <a:srgbClr val="000000"/>
                    </a:solidFill>
                    <a:latin typeface="Arial" pitchFamily="34" charset="0"/>
                  </a:rPr>
                  <a:t> `S2’; Qj</a:t>
                </a:r>
                <a:r>
                  <a:rPr lang="en-US" altLang="zh-CN">
                    <a:solidFill>
                      <a:srgbClr val="000000"/>
                    </a:solidFill>
                    <a:latin typeface="Symbol" pitchFamily="18" charset="2"/>
                  </a:rPr>
                  <a:t></a:t>
                </a:r>
                <a:r>
                  <a:rPr lang="en-US" altLang="zh-CN">
                    <a:solidFill>
                      <a:srgbClr val="000000"/>
                    </a:solidFill>
                    <a:latin typeface="Arial" pitchFamily="34" charset="0"/>
                  </a:rPr>
                  <a:t> Result(‘S1’); </a:t>
                </a:r>
                <a:br>
                  <a:rPr lang="en-US" altLang="zh-CN">
                    <a:solidFill>
                      <a:srgbClr val="000000"/>
                    </a:solidFill>
                    <a:latin typeface="Arial" pitchFamily="34" charset="0"/>
                  </a:rPr>
                </a:br>
                <a:r>
                  <a:rPr lang="en-US" altLang="zh-CN">
                    <a:solidFill>
                      <a:srgbClr val="000000"/>
                    </a:solidFill>
                    <a:latin typeface="Arial" pitchFamily="34" charset="0"/>
                  </a:rPr>
                  <a:t>Qk</a:t>
                </a:r>
                <a:r>
                  <a:rPr lang="en-US" altLang="zh-CN">
                    <a:solidFill>
                      <a:srgbClr val="000000"/>
                    </a:solidFill>
                    <a:latin typeface="Symbol" pitchFamily="18" charset="2"/>
                  </a:rPr>
                  <a:t></a:t>
                </a:r>
                <a:r>
                  <a:rPr lang="en-US" altLang="zh-CN">
                    <a:solidFill>
                      <a:srgbClr val="000000"/>
                    </a:solidFill>
                    <a:latin typeface="Arial" pitchFamily="34" charset="0"/>
                  </a:rPr>
                  <a:t>  Result(`S2’);  Rj</a:t>
                </a:r>
                <a:r>
                  <a:rPr lang="en-US" altLang="zh-CN">
                    <a:solidFill>
                      <a:srgbClr val="000000"/>
                    </a:solidFill>
                    <a:latin typeface="Symbol" pitchFamily="18" charset="2"/>
                  </a:rPr>
                  <a:t></a:t>
                </a:r>
                <a:r>
                  <a:rPr lang="en-US" altLang="zh-CN">
                    <a:solidFill>
                      <a:srgbClr val="000000"/>
                    </a:solidFill>
                    <a:latin typeface="Arial" pitchFamily="34" charset="0"/>
                  </a:rPr>
                  <a:t> not Qj; </a:t>
                </a:r>
                <a:br>
                  <a:rPr lang="en-US" altLang="zh-CN">
                    <a:solidFill>
                      <a:srgbClr val="000000"/>
                    </a:solidFill>
                    <a:latin typeface="Arial" pitchFamily="34" charset="0"/>
                  </a:rPr>
                </a:br>
                <a:r>
                  <a:rPr lang="en-US" altLang="zh-CN">
                    <a:solidFill>
                      <a:srgbClr val="000000"/>
                    </a:solidFill>
                    <a:latin typeface="Arial" pitchFamily="34" charset="0"/>
                  </a:rPr>
                  <a:t>Rk</a:t>
                </a:r>
                <a:r>
                  <a:rPr lang="en-US" altLang="zh-CN">
                    <a:solidFill>
                      <a:srgbClr val="000000"/>
                    </a:solidFill>
                    <a:latin typeface="Symbol" pitchFamily="18" charset="2"/>
                  </a:rPr>
                  <a:t></a:t>
                </a:r>
                <a:r>
                  <a:rPr lang="en-US" altLang="zh-CN">
                    <a:solidFill>
                      <a:srgbClr val="000000"/>
                    </a:solidFill>
                    <a:latin typeface="Arial" pitchFamily="34" charset="0"/>
                  </a:rPr>
                  <a:t> not Qk; Result(‘D’)</a:t>
                </a:r>
                <a:r>
                  <a:rPr lang="en-US" altLang="zh-CN">
                    <a:solidFill>
                      <a:srgbClr val="000000"/>
                    </a:solidFill>
                    <a:latin typeface="Symbol" pitchFamily="18" charset="2"/>
                  </a:rPr>
                  <a:t></a:t>
                </a:r>
                <a:r>
                  <a:rPr lang="en-US" altLang="zh-CN">
                    <a:solidFill>
                      <a:srgbClr val="000000"/>
                    </a:solidFill>
                    <a:latin typeface="Arial" pitchFamily="34" charset="0"/>
                  </a:rPr>
                  <a:t> FU;</a:t>
                </a:r>
              </a:p>
            </p:txBody>
          </p:sp>
        </p:grpSp>
        <p:grpSp>
          <p:nvGrpSpPr>
            <p:cNvPr id="99339" name="Group 16"/>
            <p:cNvGrpSpPr>
              <a:grpSpLocks/>
            </p:cNvGrpSpPr>
            <p:nvPr/>
          </p:nvGrpSpPr>
          <p:grpSpPr bwMode="auto">
            <a:xfrm>
              <a:off x="1440" y="988"/>
              <a:ext cx="1283" cy="2867"/>
              <a:chOff x="1440" y="988"/>
              <a:chExt cx="1283" cy="2867"/>
            </a:xfrm>
          </p:grpSpPr>
          <p:sp>
            <p:nvSpPr>
              <p:cNvPr id="99340" name="Rectangle 17"/>
              <p:cNvSpPr>
                <a:spLocks noChangeArrowheads="1"/>
              </p:cNvSpPr>
              <p:nvPr/>
            </p:nvSpPr>
            <p:spPr bwMode="auto">
              <a:xfrm>
                <a:off x="1449" y="2145"/>
                <a:ext cx="1274" cy="366"/>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err="1">
                    <a:solidFill>
                      <a:srgbClr val="000000"/>
                    </a:solidFill>
                    <a:latin typeface="Arial" pitchFamily="34" charset="0"/>
                  </a:rPr>
                  <a:t>Rj</a:t>
                </a:r>
                <a:r>
                  <a:rPr lang="en-US" altLang="zh-CN" dirty="0">
                    <a:solidFill>
                      <a:srgbClr val="000000"/>
                    </a:solidFill>
                    <a:latin typeface="Arial" pitchFamily="34" charset="0"/>
                  </a:rPr>
                  <a:t> and </a:t>
                </a:r>
                <a:r>
                  <a:rPr lang="en-US" altLang="zh-CN" dirty="0" err="1">
                    <a:solidFill>
                      <a:srgbClr val="000000"/>
                    </a:solidFill>
                    <a:latin typeface="Arial" pitchFamily="34" charset="0"/>
                  </a:rPr>
                  <a:t>Rk</a:t>
                </a:r>
                <a:endParaRPr lang="en-US" altLang="zh-CN" dirty="0">
                  <a:solidFill>
                    <a:srgbClr val="000000"/>
                  </a:solidFill>
                  <a:latin typeface="Arial" pitchFamily="34" charset="0"/>
                </a:endParaRPr>
              </a:p>
            </p:txBody>
          </p:sp>
          <p:sp>
            <p:nvSpPr>
              <p:cNvPr id="99341" name="Rectangle 18"/>
              <p:cNvSpPr>
                <a:spLocks noChangeArrowheads="1"/>
              </p:cNvSpPr>
              <p:nvPr/>
            </p:nvSpPr>
            <p:spPr bwMode="auto">
              <a:xfrm>
                <a:off x="1449" y="2518"/>
                <a:ext cx="1274" cy="400"/>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Functional unit done</a:t>
                </a:r>
              </a:p>
            </p:txBody>
          </p:sp>
          <p:sp>
            <p:nvSpPr>
              <p:cNvPr id="99342" name="Rectangle 19"/>
              <p:cNvSpPr>
                <a:spLocks noChangeArrowheads="1"/>
              </p:cNvSpPr>
              <p:nvPr/>
            </p:nvSpPr>
            <p:spPr bwMode="auto">
              <a:xfrm>
                <a:off x="1440" y="988"/>
                <a:ext cx="1274" cy="326"/>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Wait until</a:t>
                </a:r>
              </a:p>
            </p:txBody>
          </p:sp>
          <p:sp>
            <p:nvSpPr>
              <p:cNvPr id="99343" name="Rectangle 20"/>
              <p:cNvSpPr>
                <a:spLocks noChangeArrowheads="1"/>
              </p:cNvSpPr>
              <p:nvPr/>
            </p:nvSpPr>
            <p:spPr bwMode="auto">
              <a:xfrm>
                <a:off x="1449" y="2931"/>
                <a:ext cx="1274" cy="92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Symbol" pitchFamily="18" charset="2"/>
                  </a:rPr>
                  <a:t></a:t>
                </a:r>
                <a:r>
                  <a:rPr lang="en-US" altLang="zh-CN" dirty="0">
                    <a:solidFill>
                      <a:srgbClr val="000000"/>
                    </a:solidFill>
                    <a:latin typeface="Arial" pitchFamily="34" charset="0"/>
                  </a:rPr>
                  <a:t>f((Fj( f )≠Fi(FU) </a:t>
                </a:r>
                <a:br>
                  <a:rPr lang="en-US" altLang="zh-CN" dirty="0">
                    <a:solidFill>
                      <a:srgbClr val="000000"/>
                    </a:solidFill>
                    <a:latin typeface="Arial" pitchFamily="34" charset="0"/>
                  </a:rPr>
                </a:br>
                <a:r>
                  <a:rPr lang="en-US" altLang="zh-CN" dirty="0">
                    <a:solidFill>
                      <a:srgbClr val="000000"/>
                    </a:solidFill>
                    <a:latin typeface="Arial" pitchFamily="34" charset="0"/>
                  </a:rPr>
                  <a:t>or </a:t>
                </a:r>
                <a:r>
                  <a:rPr lang="en-US" altLang="zh-CN" dirty="0" err="1">
                    <a:solidFill>
                      <a:srgbClr val="000000"/>
                    </a:solidFill>
                    <a:latin typeface="Arial" pitchFamily="34" charset="0"/>
                  </a:rPr>
                  <a:t>Rj</a:t>
                </a:r>
                <a:r>
                  <a:rPr lang="en-US" altLang="zh-CN" dirty="0">
                    <a:solidFill>
                      <a:srgbClr val="000000"/>
                    </a:solidFill>
                    <a:latin typeface="Arial" pitchFamily="34" charset="0"/>
                  </a:rPr>
                  <a:t>( f )=No) &amp; (</a:t>
                </a:r>
                <a:r>
                  <a:rPr lang="en-US" altLang="zh-CN" dirty="0" err="1">
                    <a:solidFill>
                      <a:srgbClr val="000000"/>
                    </a:solidFill>
                    <a:latin typeface="Arial" pitchFamily="34" charset="0"/>
                  </a:rPr>
                  <a:t>Fk</a:t>
                </a:r>
                <a:r>
                  <a:rPr lang="en-US" altLang="zh-CN" dirty="0">
                    <a:solidFill>
                      <a:srgbClr val="000000"/>
                    </a:solidFill>
                    <a:latin typeface="Arial" pitchFamily="34" charset="0"/>
                  </a:rPr>
                  <a:t>( f ) ≠Fi(FU) or </a:t>
                </a:r>
                <a:br>
                  <a:rPr lang="en-US" altLang="zh-CN" dirty="0">
                    <a:solidFill>
                      <a:srgbClr val="000000"/>
                    </a:solidFill>
                    <a:latin typeface="Arial" pitchFamily="34" charset="0"/>
                  </a:rPr>
                </a:br>
                <a:r>
                  <a:rPr lang="en-US" altLang="zh-CN" dirty="0" err="1">
                    <a:solidFill>
                      <a:srgbClr val="000000"/>
                    </a:solidFill>
                    <a:latin typeface="Arial" pitchFamily="34" charset="0"/>
                  </a:rPr>
                  <a:t>Rk</a:t>
                </a:r>
                <a:r>
                  <a:rPr lang="en-US" altLang="zh-CN" dirty="0">
                    <a:solidFill>
                      <a:srgbClr val="000000"/>
                    </a:solidFill>
                    <a:latin typeface="Arial" pitchFamily="34" charset="0"/>
                  </a:rPr>
                  <a:t>( f )=No))</a:t>
                </a:r>
              </a:p>
            </p:txBody>
          </p:sp>
          <p:sp>
            <p:nvSpPr>
              <p:cNvPr id="99344" name="Rectangle 21"/>
              <p:cNvSpPr>
                <a:spLocks noChangeArrowheads="1"/>
              </p:cNvSpPr>
              <p:nvPr/>
            </p:nvSpPr>
            <p:spPr bwMode="auto">
              <a:xfrm>
                <a:off x="1449" y="1331"/>
                <a:ext cx="1274" cy="80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Not busy (FU) and not result(D)</a:t>
                </a:r>
              </a:p>
            </p:txBody>
          </p:sp>
        </p:grpSp>
      </p:grpSp>
      <p:sp>
        <p:nvSpPr>
          <p:cNvPr id="99333" name="Text Box 22"/>
          <p:cNvSpPr txBox="1">
            <a:spLocks noChangeArrowheads="1"/>
          </p:cNvSpPr>
          <p:nvPr/>
        </p:nvSpPr>
        <p:spPr bwMode="auto">
          <a:xfrm>
            <a:off x="304800" y="5943600"/>
            <a:ext cx="6781800" cy="368300"/>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b="1">
                <a:solidFill>
                  <a:srgbClr val="000000"/>
                </a:solidFill>
                <a:latin typeface="Arial" pitchFamily="34" charset="0"/>
              </a:rPr>
              <a:t>*</a:t>
            </a:r>
          </a:p>
        </p:txBody>
      </p:sp>
      <p:sp>
        <p:nvSpPr>
          <p:cNvPr id="99334" name="Text Box 2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687CB34-2C91-4092-9440-1A8E1AE78EB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9335" name="Text Box 2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9336" name="Text Box 2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A775DB-E949-48AE-A5BE-FC23DD01044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38</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记分牌流水线控制</a:t>
            </a:r>
            <a:endParaRPr lang="zh-CN" altLang="en-US" dirty="0"/>
          </a:p>
        </p:txBody>
      </p:sp>
    </p:spTree>
    <p:extLst>
      <p:ext uri="{BB962C8B-B14F-4D97-AF65-F5344CB8AC3E}">
        <p14:creationId xmlns:p14="http://schemas.microsoft.com/office/powerpoint/2010/main" val="76830852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1"/>
          <p:cNvSpPr txBox="1">
            <a:spLocks noChangeArrowheads="1"/>
          </p:cNvSpPr>
          <p:nvPr/>
        </p:nvSpPr>
        <p:spPr bwMode="auto">
          <a:xfrm>
            <a:off x="466725" y="417513"/>
            <a:ext cx="8393113" cy="708025"/>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graphicFrame>
        <p:nvGraphicFramePr>
          <p:cNvPr id="1026" name="Object 2"/>
          <p:cNvGraphicFramePr>
            <a:graphicFrameLocks noChangeAspect="1"/>
          </p:cNvGraphicFramePr>
          <p:nvPr/>
        </p:nvGraphicFramePr>
        <p:xfrm>
          <a:off x="501650" y="1447800"/>
          <a:ext cx="8115300" cy="4264025"/>
        </p:xfrm>
        <a:graphic>
          <a:graphicData uri="http://schemas.openxmlformats.org/presentationml/2006/ole">
            <mc:AlternateContent xmlns:mc="http://schemas.openxmlformats.org/markup-compatibility/2006">
              <mc:Choice xmlns:v="urn:schemas-microsoft-com:vml" Requires="v">
                <p:oleObj spid="_x0000_s10348" r:id="rId4" imgW="10020822" imgH="5273458" progId="">
                  <p:embed/>
                </p:oleObj>
              </mc:Choice>
              <mc:Fallback>
                <p:oleObj r:id="rId4" imgW="10020822" imgH="5273458"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 y="1447800"/>
                        <a:ext cx="8115300" cy="426402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08D0B42-81F8-408A-94EF-C5B29087EAE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D0E2A6-4B65-411D-9620-B352C315A6F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a:t>
            </a:r>
            <a:endParaRPr lang="zh-CN" altLang="en-US" dirty="0"/>
          </a:p>
        </p:txBody>
      </p:sp>
    </p:spTree>
    <p:extLst>
      <p:ext uri="{BB962C8B-B14F-4D97-AF65-F5344CB8AC3E}">
        <p14:creationId xmlns:p14="http://schemas.microsoft.com/office/powerpoint/2010/main" val="403231162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p:cNvSpPr>
            <a:spLocks noGrp="1"/>
          </p:cNvSpPr>
          <p:nvPr>
            <p:ph type="title"/>
          </p:nvPr>
        </p:nvSpPr>
        <p:spPr/>
        <p:txBody>
          <a:bodyPr/>
          <a:lstStyle/>
          <a:p>
            <a:r>
              <a:rPr lang="en-US" altLang="zh-CN" smtClean="0"/>
              <a:t>Levels of Parallelism</a:t>
            </a:r>
            <a:endParaRPr lang="zh-CN" altLang="en-US" smtClean="0"/>
          </a:p>
        </p:txBody>
      </p:sp>
      <p:sp>
        <p:nvSpPr>
          <p:cNvPr id="61443" name="内容占位符 4"/>
          <p:cNvSpPr>
            <a:spLocks noGrp="1"/>
          </p:cNvSpPr>
          <p:nvPr>
            <p:ph idx="1"/>
          </p:nvPr>
        </p:nvSpPr>
        <p:spPr/>
        <p:txBody>
          <a:bodyPr>
            <a:normAutofit fontScale="77500" lnSpcReduction="20000"/>
          </a:bodyPr>
          <a:lstStyle/>
          <a:p>
            <a:r>
              <a:rPr lang="zh-CN" altLang="en-US" dirty="0" smtClean="0"/>
              <a:t>请求级并行</a:t>
            </a:r>
            <a:endParaRPr lang="en-US" altLang="zh-CN" dirty="0" smtClean="0"/>
          </a:p>
          <a:p>
            <a:pPr lvl="1"/>
            <a:r>
              <a:rPr lang="zh-CN" altLang="en-US" dirty="0" smtClean="0"/>
              <a:t>多个任务可被分配到多个计算机上并行执行</a:t>
            </a:r>
            <a:endParaRPr lang="en-US" altLang="zh-CN" dirty="0" smtClean="0"/>
          </a:p>
          <a:p>
            <a:r>
              <a:rPr lang="zh-CN" altLang="en-US" dirty="0" smtClean="0"/>
              <a:t>进程级并行</a:t>
            </a:r>
            <a:endParaRPr lang="en-US" altLang="zh-CN" dirty="0" smtClean="0"/>
          </a:p>
          <a:p>
            <a:pPr lvl="1"/>
            <a:r>
              <a:rPr lang="zh-CN" altLang="en-US" dirty="0" smtClean="0"/>
              <a:t>进程可被调度到不同的处理器上并行执行</a:t>
            </a:r>
            <a:endParaRPr lang="en-US" altLang="zh-CN" dirty="0" smtClean="0"/>
          </a:p>
          <a:p>
            <a:r>
              <a:rPr lang="en-US" altLang="zh-CN" dirty="0" smtClean="0"/>
              <a:t> </a:t>
            </a:r>
            <a:r>
              <a:rPr lang="zh-CN" altLang="en-US" dirty="0" smtClean="0"/>
              <a:t>线程级并行</a:t>
            </a:r>
            <a:endParaRPr lang="en-US" altLang="zh-CN" dirty="0" smtClean="0"/>
          </a:p>
          <a:p>
            <a:pPr lvl="1"/>
            <a:r>
              <a:rPr lang="zh-CN" altLang="en-US" dirty="0" smtClean="0"/>
              <a:t>任务被组织成多个线程，多个线程共享一个进程的地址空间</a:t>
            </a:r>
            <a:endParaRPr lang="en-US" altLang="zh-CN" dirty="0" smtClean="0"/>
          </a:p>
          <a:p>
            <a:pPr lvl="1"/>
            <a:r>
              <a:rPr lang="zh-CN" altLang="en-US" dirty="0" smtClean="0"/>
              <a:t>每个线程有自己独立的程序计数器和寄存器文件</a:t>
            </a:r>
            <a:endParaRPr lang="en-US" altLang="zh-CN" dirty="0" smtClean="0"/>
          </a:p>
          <a:p>
            <a:r>
              <a:rPr lang="zh-CN" altLang="en-US" dirty="0" smtClean="0"/>
              <a:t>数据级并行</a:t>
            </a:r>
            <a:endParaRPr lang="en-US" altLang="zh-CN" dirty="0" smtClean="0"/>
          </a:p>
          <a:p>
            <a:pPr lvl="1"/>
            <a:r>
              <a:rPr lang="zh-CN" altLang="en-US" dirty="0" smtClean="0"/>
              <a:t>单线程（逻辑上）中并行处理多个数据</a:t>
            </a:r>
            <a:r>
              <a:rPr lang="en-US" altLang="zh-CN" dirty="0" smtClean="0"/>
              <a:t> (SIMD/Vector execution)</a:t>
            </a:r>
          </a:p>
          <a:p>
            <a:pPr lvl="1"/>
            <a:r>
              <a:rPr lang="zh-CN" altLang="en-US" dirty="0" smtClean="0"/>
              <a:t>一个程序计数器</a:t>
            </a:r>
            <a:r>
              <a:rPr lang="en-US" altLang="zh-CN" dirty="0" smtClean="0"/>
              <a:t>, </a:t>
            </a:r>
            <a:r>
              <a:rPr lang="zh-CN" altLang="en-US" dirty="0" smtClean="0"/>
              <a:t>多个执行部件 </a:t>
            </a:r>
            <a:endParaRPr lang="en-US" altLang="zh-CN" dirty="0" smtClean="0"/>
          </a:p>
          <a:p>
            <a:r>
              <a:rPr lang="zh-CN" altLang="en-US" dirty="0" smtClean="0"/>
              <a:t>指令级并行</a:t>
            </a:r>
            <a:endParaRPr lang="en-US" altLang="zh-CN" dirty="0" smtClean="0"/>
          </a:p>
          <a:p>
            <a:pPr lvl="1"/>
            <a:r>
              <a:rPr lang="zh-CN" altLang="en-US" dirty="0" smtClean="0">
                <a:solidFill>
                  <a:srgbClr val="0070C0"/>
                </a:solidFill>
              </a:rPr>
              <a:t>针对单一指令流，多个执行部件并行执行不同的指令</a:t>
            </a:r>
          </a:p>
        </p:txBody>
      </p:sp>
    </p:spTree>
    <p:extLst>
      <p:ext uri="{BB962C8B-B14F-4D97-AF65-F5344CB8AC3E}">
        <p14:creationId xmlns:p14="http://schemas.microsoft.com/office/powerpoint/2010/main" val="3417518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
          <p:cNvGraphicFramePr>
            <a:graphicFrameLocks noChangeAspect="1"/>
          </p:cNvGraphicFramePr>
          <p:nvPr/>
        </p:nvGraphicFramePr>
        <p:xfrm>
          <a:off x="381000" y="1192213"/>
          <a:ext cx="8096250" cy="5208587"/>
        </p:xfrm>
        <a:graphic>
          <a:graphicData uri="http://schemas.openxmlformats.org/presentationml/2006/ole">
            <mc:AlternateContent xmlns:mc="http://schemas.openxmlformats.org/markup-compatibility/2006">
              <mc:Choice xmlns:v="urn:schemas-microsoft-com:vml" Requires="v">
                <p:oleObj spid="_x0000_s11372"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922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051" name="AutoShape 2"/>
          <p:cNvSpPr>
            <a:spLocks noChangeArrowheads="1"/>
          </p:cNvSpPr>
          <p:nvPr/>
        </p:nvSpPr>
        <p:spPr bwMode="auto">
          <a:xfrm>
            <a:off x="2814638" y="1481138"/>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2" name="AutoShape 3"/>
          <p:cNvSpPr>
            <a:spLocks noChangeArrowheads="1"/>
          </p:cNvSpPr>
          <p:nvPr/>
        </p:nvSpPr>
        <p:spPr bwMode="auto">
          <a:xfrm>
            <a:off x="730250" y="5646738"/>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3" name="AutoShape 4"/>
          <p:cNvSpPr>
            <a:spLocks noChangeArrowheads="1"/>
          </p:cNvSpPr>
          <p:nvPr/>
        </p:nvSpPr>
        <p:spPr bwMode="auto">
          <a:xfrm>
            <a:off x="4724400" y="5600700"/>
            <a:ext cx="758825" cy="7588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4" name="AutoShape 5"/>
          <p:cNvSpPr>
            <a:spLocks noChangeArrowheads="1"/>
          </p:cNvSpPr>
          <p:nvPr/>
        </p:nvSpPr>
        <p:spPr bwMode="auto">
          <a:xfrm>
            <a:off x="2743200" y="3724275"/>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055" name="Text Box 6"/>
          <p:cNvSpPr txBox="1">
            <a:spLocks noChangeArrowheads="1"/>
          </p:cNvSpPr>
          <p:nvPr/>
        </p:nvSpPr>
        <p:spPr bwMode="auto">
          <a:xfrm>
            <a:off x="765175" y="230188"/>
            <a:ext cx="7083425" cy="68421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205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03B426F-7F40-4C30-91F1-87A594A3CC8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05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05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6FB8EE3-1547-4978-81A5-20DC25547D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a:t>
            </a:r>
            <a:endParaRPr lang="zh-CN" altLang="en-US" dirty="0"/>
          </a:p>
        </p:txBody>
      </p:sp>
    </p:spTree>
    <p:extLst>
      <p:ext uri="{BB962C8B-B14F-4D97-AF65-F5344CB8AC3E}">
        <p14:creationId xmlns:p14="http://schemas.microsoft.com/office/powerpoint/2010/main" val="71299401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
          <p:cNvGraphicFramePr>
            <a:graphicFrameLocks noChangeAspect="1"/>
          </p:cNvGraphicFramePr>
          <p:nvPr/>
        </p:nvGraphicFramePr>
        <p:xfrm>
          <a:off x="381000" y="1039813"/>
          <a:ext cx="8096250" cy="5208587"/>
        </p:xfrm>
        <a:graphic>
          <a:graphicData uri="http://schemas.openxmlformats.org/presentationml/2006/ole">
            <mc:AlternateContent xmlns:mc="http://schemas.openxmlformats.org/markup-compatibility/2006">
              <mc:Choice xmlns:v="urn:schemas-microsoft-com:vml" Requires="v">
                <p:oleObj spid="_x0000_s12396"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98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4034" name="Rectangle 2"/>
          <p:cNvSpPr>
            <a:spLocks noChangeArrowheads="1"/>
          </p:cNvSpPr>
          <p:nvPr/>
        </p:nvSpPr>
        <p:spPr bwMode="auto">
          <a:xfrm>
            <a:off x="304800" y="593883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2nd LD?</a:t>
            </a:r>
          </a:p>
        </p:txBody>
      </p:sp>
      <p:sp>
        <p:nvSpPr>
          <p:cNvPr id="3076" name="AutoShape 3"/>
          <p:cNvSpPr>
            <a:spLocks noChangeArrowheads="1"/>
          </p:cNvSpPr>
          <p:nvPr/>
        </p:nvSpPr>
        <p:spPr bwMode="auto">
          <a:xfrm>
            <a:off x="3389313" y="1011238"/>
            <a:ext cx="758825" cy="1071562"/>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0671A5-0BAE-4411-A275-2539771A33A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079"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08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0DB994-7455-48EC-8ED6-1EAE87B1D04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a:t>
            </a:r>
            <a:endParaRPr lang="zh-CN" altLang="en-US" dirty="0"/>
          </a:p>
        </p:txBody>
      </p:sp>
    </p:spTree>
    <p:extLst>
      <p:ext uri="{BB962C8B-B14F-4D97-AF65-F5344CB8AC3E}">
        <p14:creationId xmlns:p14="http://schemas.microsoft.com/office/powerpoint/2010/main" val="156267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4034"/>
                                        </p:tgtEl>
                                        <p:attrNameLst>
                                          <p:attrName>style.visibility</p:attrName>
                                        </p:attrNameLst>
                                      </p:cBhvr>
                                      <p:to>
                                        <p:strVal val="visible"/>
                                      </p:to>
                                    </p:set>
                                    <p:anim calcmode="lin" valueType="num">
                                      <p:cBhvr>
                                        <p:cTn id="7" dur="500" fill="hold"/>
                                        <p:tgtEl>
                                          <p:spTgt spid="44034"/>
                                        </p:tgtEl>
                                        <p:attrNameLst>
                                          <p:attrName>ppt_x</p:attrName>
                                        </p:attrNameLst>
                                      </p:cBhvr>
                                      <p:tavLst>
                                        <p:tav tm="100000">
                                          <p:val>
                                            <p:strVal val="1+#ppt_w/2"/>
                                          </p:val>
                                        </p:tav>
                                        <p:tav tm="100000">
                                          <p:val>
                                            <p:strVal val="#ppt_x"/>
                                          </p:val>
                                        </p:tav>
                                      </p:tavLst>
                                    </p:anim>
                                    <p:anim calcmode="lin" valueType="num">
                                      <p:cBhvr>
                                        <p:cTn id="8" dur="500" fill="hold"/>
                                        <p:tgtEl>
                                          <p:spTgt spid="4403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
          <p:cNvGraphicFramePr>
            <a:graphicFrameLocks noChangeAspect="1"/>
          </p:cNvGraphicFramePr>
          <p:nvPr/>
        </p:nvGraphicFramePr>
        <p:xfrm>
          <a:off x="381000" y="1092200"/>
          <a:ext cx="8096250" cy="5208588"/>
        </p:xfrm>
        <a:graphic>
          <a:graphicData uri="http://schemas.openxmlformats.org/presentationml/2006/ole">
            <mc:AlternateContent xmlns:mc="http://schemas.openxmlformats.org/markup-compatibility/2006">
              <mc:Choice xmlns:v="urn:schemas-microsoft-com:vml" Requires="v">
                <p:oleObj spid="_x0000_s13420"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922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5058" name="Rectangle 2"/>
          <p:cNvSpPr>
            <a:spLocks noChangeArrowheads="1"/>
          </p:cNvSpPr>
          <p:nvPr/>
        </p:nvSpPr>
        <p:spPr bwMode="auto">
          <a:xfrm>
            <a:off x="304800" y="597058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MULT?</a:t>
            </a:r>
          </a:p>
        </p:txBody>
      </p:sp>
      <p:sp>
        <p:nvSpPr>
          <p:cNvPr id="4100" name="AutoShape 3"/>
          <p:cNvSpPr>
            <a:spLocks noChangeArrowheads="1"/>
          </p:cNvSpPr>
          <p:nvPr/>
        </p:nvSpPr>
        <p:spPr bwMode="auto">
          <a:xfrm>
            <a:off x="4029075" y="1052513"/>
            <a:ext cx="758825" cy="1071562"/>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101" name="AutoShape 4"/>
          <p:cNvSpPr>
            <a:spLocks noChangeArrowheads="1"/>
          </p:cNvSpPr>
          <p:nvPr/>
        </p:nvSpPr>
        <p:spPr bwMode="auto">
          <a:xfrm>
            <a:off x="7772400" y="3232150"/>
            <a:ext cx="758825" cy="107156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4103"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C92EA7E-51B7-41C9-BB6A-855F93DD676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104"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105"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C204A63-69D4-44A2-968D-1A7468F8046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3</a:t>
            </a:r>
            <a:endParaRPr lang="zh-CN" altLang="en-US" dirty="0"/>
          </a:p>
        </p:txBody>
      </p:sp>
    </p:spTree>
    <p:extLst>
      <p:ext uri="{BB962C8B-B14F-4D97-AF65-F5344CB8AC3E}">
        <p14:creationId xmlns:p14="http://schemas.microsoft.com/office/powerpoint/2010/main" val="6439624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5058"/>
                                        </p:tgtEl>
                                        <p:attrNameLst>
                                          <p:attrName>style.visibility</p:attrName>
                                        </p:attrNameLst>
                                      </p:cBhvr>
                                      <p:to>
                                        <p:strVal val="visible"/>
                                      </p:to>
                                    </p:set>
                                    <p:anim calcmode="lin" valueType="num">
                                      <p:cBhvr>
                                        <p:cTn id="7" dur="500" fill="hold"/>
                                        <p:tgtEl>
                                          <p:spTgt spid="45058"/>
                                        </p:tgtEl>
                                        <p:attrNameLst>
                                          <p:attrName>ppt_x</p:attrName>
                                        </p:attrNameLst>
                                      </p:cBhvr>
                                      <p:tavLst>
                                        <p:tav tm="100000">
                                          <p:val>
                                            <p:strVal val="1+#ppt_w/2"/>
                                          </p:val>
                                        </p:tav>
                                        <p:tav tm="100000">
                                          <p:val>
                                            <p:strVal val="#ppt_x"/>
                                          </p:val>
                                        </p:tav>
                                      </p:tavLst>
                                    </p:anim>
                                    <p:anim calcmode="lin" valueType="num">
                                      <p:cBhvr>
                                        <p:cTn id="8" dur="500" fill="hold"/>
                                        <p:tgtEl>
                                          <p:spTgt spid="4505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14444"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123" name="AutoShape 2"/>
          <p:cNvSpPr>
            <a:spLocks noChangeArrowheads="1"/>
          </p:cNvSpPr>
          <p:nvPr/>
        </p:nvSpPr>
        <p:spPr bwMode="auto">
          <a:xfrm>
            <a:off x="4652963" y="949325"/>
            <a:ext cx="758825" cy="107156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5124" name="AutoShape 3"/>
          <p:cNvSpPr>
            <a:spLocks noChangeArrowheads="1"/>
          </p:cNvSpPr>
          <p:nvPr/>
        </p:nvSpPr>
        <p:spPr bwMode="auto">
          <a:xfrm>
            <a:off x="2743200" y="3497263"/>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5126"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EEACD5-076C-40DF-A544-D3CACE76D0D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5127"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5128"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369310-A0BD-4070-BA8F-8C3389E9E06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4</a:t>
            </a:r>
            <a:endParaRPr lang="zh-CN" altLang="en-US" dirty="0"/>
          </a:p>
        </p:txBody>
      </p:sp>
    </p:spTree>
    <p:extLst>
      <p:ext uri="{BB962C8B-B14F-4D97-AF65-F5344CB8AC3E}">
        <p14:creationId xmlns:p14="http://schemas.microsoft.com/office/powerpoint/2010/main" val="274835052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15468"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147" name="AutoShape 2"/>
          <p:cNvSpPr>
            <a:spLocks noChangeArrowheads="1"/>
          </p:cNvSpPr>
          <p:nvPr/>
        </p:nvSpPr>
        <p:spPr bwMode="auto">
          <a:xfrm>
            <a:off x="2743200" y="3517900"/>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6149"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39B76D-E3CF-44C9-B568-E18F66047E2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150"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151"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D06AA04-1E1F-429E-A3ED-0985996EAE4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5</a:t>
            </a:r>
            <a:endParaRPr lang="zh-CN" altLang="en-US" dirty="0"/>
          </a:p>
        </p:txBody>
      </p:sp>
    </p:spTree>
    <p:extLst>
      <p:ext uri="{BB962C8B-B14F-4D97-AF65-F5344CB8AC3E}">
        <p14:creationId xmlns:p14="http://schemas.microsoft.com/office/powerpoint/2010/main" val="173273515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1"/>
          <p:cNvGraphicFramePr>
            <a:graphicFrameLocks noChangeAspect="1"/>
          </p:cNvGraphicFramePr>
          <p:nvPr/>
        </p:nvGraphicFramePr>
        <p:xfrm>
          <a:off x="381000" y="1092200"/>
          <a:ext cx="8096250" cy="5208588"/>
        </p:xfrm>
        <a:graphic>
          <a:graphicData uri="http://schemas.openxmlformats.org/presentationml/2006/ole">
            <mc:AlternateContent xmlns:mc="http://schemas.openxmlformats.org/markup-compatibility/2006">
              <mc:Choice xmlns:v="urn:schemas-microsoft-com:vml" Requires="v">
                <p:oleObj spid="_x0000_s16492"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922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7171" name="AutoShape 2"/>
          <p:cNvSpPr>
            <a:spLocks noChangeArrowheads="1"/>
          </p:cNvSpPr>
          <p:nvPr/>
        </p:nvSpPr>
        <p:spPr bwMode="auto">
          <a:xfrm>
            <a:off x="2725738" y="3983038"/>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7172" name="Text Box 3"/>
          <p:cNvSpPr txBox="1">
            <a:spLocks noChangeArrowheads="1"/>
          </p:cNvSpPr>
          <p:nvPr/>
        </p:nvSpPr>
        <p:spPr bwMode="auto">
          <a:xfrm>
            <a:off x="765175" y="230188"/>
            <a:ext cx="7388225" cy="684212"/>
          </a:xfrm>
          <a:prstGeom prst="rect">
            <a:avLst/>
          </a:prstGeom>
          <a:noFill/>
          <a:ln w="9525">
            <a:noFill/>
            <a:round/>
            <a:headEnd/>
            <a:tailEnd/>
          </a:ln>
        </p:spPr>
        <p:txBody>
          <a:bodyPr anchor="ctr"/>
          <a:lstStyle/>
          <a:p>
            <a:pP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4000" dirty="0">
              <a:solidFill>
                <a:srgbClr val="000000"/>
              </a:solidFill>
              <a:latin typeface="Calibri Light" pitchFamily="34" charset="0"/>
            </a:endParaRPr>
          </a:p>
        </p:txBody>
      </p:sp>
      <p:sp>
        <p:nvSpPr>
          <p:cNvPr id="717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E4C4598-05FE-4CEF-97A5-751BF1772C3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17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17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51CC489-CE0F-42B5-9C7A-20DCBFCD9D3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a:t>
            </a:r>
            <a:endParaRPr lang="zh-CN" altLang="en-US" dirty="0"/>
          </a:p>
        </p:txBody>
      </p:sp>
    </p:spTree>
    <p:extLst>
      <p:ext uri="{BB962C8B-B14F-4D97-AF65-F5344CB8AC3E}">
        <p14:creationId xmlns:p14="http://schemas.microsoft.com/office/powerpoint/2010/main" val="173953434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
          <p:cNvGraphicFramePr>
            <a:graphicFrameLocks noChangeAspect="1"/>
          </p:cNvGraphicFramePr>
          <p:nvPr/>
        </p:nvGraphicFramePr>
        <p:xfrm>
          <a:off x="381000" y="1066800"/>
          <a:ext cx="8096250" cy="5208588"/>
        </p:xfrm>
        <a:graphic>
          <a:graphicData uri="http://schemas.openxmlformats.org/presentationml/2006/ole">
            <mc:AlternateContent xmlns:mc="http://schemas.openxmlformats.org/markup-compatibility/2006">
              <mc:Choice xmlns:v="urn:schemas-microsoft-com:vml" Requires="v">
                <p:oleObj spid="_x0000_s17516"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6680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9154" name="Rectangle 2"/>
          <p:cNvSpPr>
            <a:spLocks noChangeArrowheads="1"/>
          </p:cNvSpPr>
          <p:nvPr/>
        </p:nvSpPr>
        <p:spPr bwMode="auto">
          <a:xfrm>
            <a:off x="288925" y="5970588"/>
            <a:ext cx="69215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multiply operands?</a:t>
            </a:r>
          </a:p>
        </p:txBody>
      </p:sp>
      <p:sp>
        <p:nvSpPr>
          <p:cNvPr id="8196" name="AutoShape 3"/>
          <p:cNvSpPr>
            <a:spLocks noChangeArrowheads="1"/>
          </p:cNvSpPr>
          <p:nvPr/>
        </p:nvSpPr>
        <p:spPr bwMode="auto">
          <a:xfrm>
            <a:off x="2667000" y="4419600"/>
            <a:ext cx="6019800" cy="53022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198"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DC1990E-5D2C-4DC7-8BAE-A28AE0959A5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8199"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8200"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524C2F5-AE04-4880-8750-2D53AD09737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46</a:t>
            </a:fld>
            <a:endParaRPr lang="zh-CN" altLang="zh-CN" sz="1200">
              <a:solidFill>
                <a:srgbClr val="898989"/>
              </a:solidFill>
            </a:endParaRPr>
          </a:p>
        </p:txBody>
      </p:sp>
      <p:sp>
        <p:nvSpPr>
          <p:cNvPr id="2" name="标题 1"/>
          <p:cNvSpPr>
            <a:spLocks noGrp="1"/>
          </p:cNvSpPr>
          <p:nvPr>
            <p:ph type="title"/>
          </p:nvPr>
        </p:nvSpPr>
        <p:spPr/>
        <p:txBody>
          <a:bodyPr>
            <a:normAutofit/>
          </a:bodyPr>
          <a:lstStyle/>
          <a:p>
            <a:r>
              <a:rPr lang="en-US" altLang="zh-CN" dirty="0" smtClean="0"/>
              <a:t>Scoreboard Example: Cycle 7</a:t>
            </a:r>
            <a:endParaRPr lang="zh-CN" altLang="en-US" dirty="0"/>
          </a:p>
        </p:txBody>
      </p:sp>
    </p:spTree>
    <p:extLst>
      <p:ext uri="{BB962C8B-B14F-4D97-AF65-F5344CB8AC3E}">
        <p14:creationId xmlns:p14="http://schemas.microsoft.com/office/powerpoint/2010/main" val="134373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49154"/>
                                        </p:tgtEl>
                                        <p:attrNameLst>
                                          <p:attrName>style.visibility</p:attrName>
                                        </p:attrNameLst>
                                      </p:cBhvr>
                                      <p:to>
                                        <p:strVal val="visible"/>
                                      </p:to>
                                    </p:set>
                                    <p:anim calcmode="lin" valueType="num">
                                      <p:cBhvr>
                                        <p:cTn id="7" dur="500" fill="hold"/>
                                        <p:tgtEl>
                                          <p:spTgt spid="49154"/>
                                        </p:tgtEl>
                                        <p:attrNameLst>
                                          <p:attrName>ppt_x</p:attrName>
                                        </p:attrNameLst>
                                      </p:cBhvr>
                                      <p:tavLst>
                                        <p:tav tm="100000">
                                          <p:val>
                                            <p:strVal val="1+#ppt_w/2"/>
                                          </p:val>
                                        </p:tav>
                                        <p:tav tm="100000">
                                          <p:val>
                                            <p:strVal val="#ppt_x"/>
                                          </p:val>
                                        </p:tav>
                                      </p:tavLst>
                                    </p:anim>
                                    <p:anim calcmode="lin" valueType="num">
                                      <p:cBhvr>
                                        <p:cTn id="8" dur="500" fill="hold"/>
                                        <p:tgtEl>
                                          <p:spTgt spid="4915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1"/>
          <p:cNvGraphicFramePr>
            <a:graphicFrameLocks noChangeAspect="1"/>
          </p:cNvGraphicFramePr>
          <p:nvPr/>
        </p:nvGraphicFramePr>
        <p:xfrm>
          <a:off x="381000" y="1071563"/>
          <a:ext cx="8096250" cy="5208587"/>
        </p:xfrm>
        <a:graphic>
          <a:graphicData uri="http://schemas.openxmlformats.org/presentationml/2006/ole">
            <mc:AlternateContent xmlns:mc="http://schemas.openxmlformats.org/markup-compatibility/2006">
              <mc:Choice xmlns:v="urn:schemas-microsoft-com:vml" Requires="v">
                <p:oleObj spid="_x0000_s18540"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7156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22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AD543A-9755-4897-A1D3-F8879D76D58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22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22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C4F290F-18CE-4BFA-8866-AD7D0DD89F6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47</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dirty="0" smtClean="0"/>
              <a:t>Scoreboard Example: Cycle 8a (First half of clock cycle)</a:t>
            </a:r>
            <a:endParaRPr lang="zh-CN" altLang="en-US" dirty="0"/>
          </a:p>
        </p:txBody>
      </p:sp>
    </p:spTree>
    <p:extLst>
      <p:ext uri="{BB962C8B-B14F-4D97-AF65-F5344CB8AC3E}">
        <p14:creationId xmlns:p14="http://schemas.microsoft.com/office/powerpoint/2010/main" val="48157607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19564"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23A45FE-203C-4410-97E3-7B454E24D32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24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24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D44FB8A-8712-46F4-9D7A-ECD0CBFD068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48</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Scoreboard Example: Cycle 8b (Second half of clock cycle)</a:t>
            </a:r>
            <a:endParaRPr lang="zh-CN" altLang="en-US" dirty="0"/>
          </a:p>
        </p:txBody>
      </p:sp>
    </p:spTree>
    <p:extLst>
      <p:ext uri="{BB962C8B-B14F-4D97-AF65-F5344CB8AC3E}">
        <p14:creationId xmlns:p14="http://schemas.microsoft.com/office/powerpoint/2010/main" val="32610079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0588"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2226" name="Rectangle 2"/>
          <p:cNvSpPr>
            <a:spLocks noChangeArrowheads="1"/>
          </p:cNvSpPr>
          <p:nvPr/>
        </p:nvSpPr>
        <p:spPr bwMode="auto">
          <a:xfrm>
            <a:off x="288925" y="6018213"/>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operands for MULT &amp; SUB?  Issue ADDD?</a:t>
            </a:r>
          </a:p>
        </p:txBody>
      </p:sp>
      <p:sp>
        <p:nvSpPr>
          <p:cNvPr id="11268" name="Text Box 3"/>
          <p:cNvSpPr txBox="1">
            <a:spLocks noChangeArrowheads="1"/>
          </p:cNvSpPr>
          <p:nvPr/>
        </p:nvSpPr>
        <p:spPr bwMode="auto">
          <a:xfrm>
            <a:off x="228600" y="3657600"/>
            <a:ext cx="1235075" cy="642938"/>
          </a:xfrm>
          <a:prstGeom prst="rect">
            <a:avLst/>
          </a:prstGeom>
          <a:noFill/>
          <a:ln w="9525">
            <a:noFill/>
            <a:round/>
            <a:headEnd/>
            <a:tailEnd/>
          </a:ln>
        </p:spPr>
        <p:txBody>
          <a:bodyPr wrap="none"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5B9BD5"/>
                </a:solidFill>
                <a:latin typeface="Comic Sans MS" pitchFamily="66" charset="0"/>
              </a:rPr>
              <a:t>Note </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5B9BD5"/>
                </a:solidFill>
                <a:latin typeface="Comic Sans MS" pitchFamily="66" charset="0"/>
              </a:rPr>
              <a:t>Remaining</a:t>
            </a:r>
          </a:p>
        </p:txBody>
      </p:sp>
      <p:sp>
        <p:nvSpPr>
          <p:cNvPr id="11269" name="Line 4"/>
          <p:cNvSpPr>
            <a:spLocks noChangeShapeType="1"/>
          </p:cNvSpPr>
          <p:nvPr/>
        </p:nvSpPr>
        <p:spPr bwMode="auto">
          <a:xfrm>
            <a:off x="990600" y="3886200"/>
            <a:ext cx="685800" cy="1588"/>
          </a:xfrm>
          <a:prstGeom prst="line">
            <a:avLst/>
          </a:prstGeom>
          <a:noFill/>
          <a:ln w="76320" cap="sq">
            <a:solidFill>
              <a:srgbClr val="5B9BD5"/>
            </a:solidFill>
            <a:miter lim="800000"/>
            <a:headEnd/>
            <a:tailEnd type="triangle" w="med" len="med"/>
          </a:ln>
        </p:spPr>
        <p:txBody>
          <a:bodyPr/>
          <a:lstStyle/>
          <a:p>
            <a:endParaRPr lang="zh-CN" altLang="en-US"/>
          </a:p>
        </p:txBody>
      </p:sp>
      <p:sp>
        <p:nvSpPr>
          <p:cNvPr id="1127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F668E03-BAB8-4501-AB4B-BED2ED142D7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27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27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D7E93CC-67FA-4D87-8FC1-A233C8BE3A9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9</a:t>
            </a:r>
            <a:endParaRPr lang="zh-CN" altLang="en-US" dirty="0"/>
          </a:p>
        </p:txBody>
      </p:sp>
    </p:spTree>
    <p:extLst>
      <p:ext uri="{BB962C8B-B14F-4D97-AF65-F5344CB8AC3E}">
        <p14:creationId xmlns:p14="http://schemas.microsoft.com/office/powerpoint/2010/main" val="2050217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52226"/>
                                        </p:tgtEl>
                                        <p:attrNameLst>
                                          <p:attrName>style.visibility</p:attrName>
                                        </p:attrNameLst>
                                      </p:cBhvr>
                                      <p:to>
                                        <p:strVal val="visible"/>
                                      </p:to>
                                    </p:set>
                                    <p:anim calcmode="lin" valueType="num">
                                      <p:cBhvr>
                                        <p:cTn id="7" dur="500" fill="hold"/>
                                        <p:tgtEl>
                                          <p:spTgt spid="52226"/>
                                        </p:tgtEl>
                                        <p:attrNameLst>
                                          <p:attrName>ppt_x</p:attrName>
                                        </p:attrNameLst>
                                      </p:cBhvr>
                                      <p:tavLst>
                                        <p:tav tm="100000">
                                          <p:val>
                                            <p:strVal val="1+#ppt_w/2"/>
                                          </p:val>
                                        </p:tav>
                                        <p:tav tm="100000">
                                          <p:val>
                                            <p:strVal val="#ppt_x"/>
                                          </p:val>
                                        </p:tav>
                                      </p:tavLst>
                                    </p:anim>
                                    <p:anim calcmode="lin" valueType="num">
                                      <p:cBhvr>
                                        <p:cTn id="8" dur="500" fill="hold"/>
                                        <p:tgtEl>
                                          <p:spTgt spid="5222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574675" y="476250"/>
            <a:ext cx="8031163" cy="495300"/>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a:solidFill>
                <a:srgbClr val="FF0000"/>
              </a:solidFill>
              <a:latin typeface="Calibri Light" pitchFamily="34" charset="0"/>
            </a:endParaRPr>
          </a:p>
        </p:txBody>
      </p:sp>
      <p:sp>
        <p:nvSpPr>
          <p:cNvPr id="62467"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66C26C-79D9-4134-A35D-75DE8C1F71B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2469"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B591534-0747-4DA0-83F7-7DFC10DEE020}"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zh-CN" altLang="zh-CN" sz="1200">
              <a:solidFill>
                <a:srgbClr val="898989"/>
              </a:solidFill>
            </a:endParaRPr>
          </a:p>
        </p:txBody>
      </p:sp>
      <p:sp>
        <p:nvSpPr>
          <p:cNvPr id="62470" name="标题 1"/>
          <p:cNvSpPr>
            <a:spLocks noGrp="1"/>
          </p:cNvSpPr>
          <p:nvPr>
            <p:ph type="title"/>
          </p:nvPr>
        </p:nvSpPr>
        <p:spPr/>
        <p:txBody>
          <a:bodyPr/>
          <a:lstStyle/>
          <a:p>
            <a:r>
              <a:rPr lang="en-US" altLang="zh-CN" smtClean="0"/>
              <a:t>Review: </a:t>
            </a:r>
            <a:r>
              <a:rPr lang="zh-CN" altLang="zh-CN" smtClean="0"/>
              <a:t>基本流水线</a:t>
            </a:r>
            <a:endParaRPr lang="zh-CN" altLang="en-US" smtClean="0"/>
          </a:p>
        </p:txBody>
      </p:sp>
      <p:sp>
        <p:nvSpPr>
          <p:cNvPr id="62471" name="内容占位符 2"/>
          <p:cNvSpPr>
            <a:spLocks noGrp="1"/>
          </p:cNvSpPr>
          <p:nvPr>
            <p:ph idx="1"/>
          </p:nvPr>
        </p:nvSpPr>
        <p:spPr/>
        <p:txBody>
          <a:bodyPr>
            <a:normAutofit fontScale="85000" lnSpcReduction="20000"/>
          </a:bodyPr>
          <a:lstStyle/>
          <a:p>
            <a:r>
              <a:rPr lang="zh-CN" altLang="zh-CN" dirty="0" smtClean="0"/>
              <a:t>流水线提高的是指令带宽（吞吐率），而不是单条指令的执行速度</a:t>
            </a:r>
          </a:p>
          <a:p>
            <a:r>
              <a:rPr lang="zh-CN" altLang="zh-CN" dirty="0" smtClean="0"/>
              <a:t>相关限制了流水线性能的发挥</a:t>
            </a:r>
          </a:p>
          <a:p>
            <a:pPr lvl="1"/>
            <a:r>
              <a:rPr lang="zh-CN" altLang="zh-CN" dirty="0" smtClean="0"/>
              <a:t>结构相关：需要更多的硬件资源</a:t>
            </a:r>
          </a:p>
          <a:p>
            <a:pPr lvl="1"/>
            <a:r>
              <a:rPr lang="zh-CN" altLang="zh-CN" dirty="0" smtClean="0"/>
              <a:t>数据相关：需要定向，编译器调度</a:t>
            </a:r>
          </a:p>
          <a:p>
            <a:pPr lvl="1"/>
            <a:r>
              <a:rPr lang="zh-CN" altLang="zh-CN" dirty="0" smtClean="0"/>
              <a:t>控制相关：尽早检测条件，计算目标地址，延迟转移，预测</a:t>
            </a:r>
          </a:p>
          <a:p>
            <a:r>
              <a:rPr lang="zh-CN" altLang="zh-CN" dirty="0" smtClean="0"/>
              <a:t>增加流水线的级数会增加相关产生的可能性</a:t>
            </a:r>
          </a:p>
          <a:p>
            <a:r>
              <a:rPr lang="zh-CN" altLang="zh-CN" dirty="0" smtClean="0"/>
              <a:t>异常，浮点运算使得流水线控制更加复杂</a:t>
            </a:r>
          </a:p>
          <a:p>
            <a:r>
              <a:rPr lang="zh-CN" altLang="zh-CN" dirty="0" smtClean="0"/>
              <a:t>编译器可降低数据相关和控制相关的开销</a:t>
            </a:r>
          </a:p>
          <a:p>
            <a:pPr lvl="1"/>
            <a:r>
              <a:rPr lang="en-US" altLang="zh-CN" dirty="0" smtClean="0"/>
              <a:t>Load </a:t>
            </a:r>
            <a:r>
              <a:rPr lang="zh-CN" altLang="zh-CN" dirty="0" smtClean="0"/>
              <a:t>延迟槽</a:t>
            </a:r>
          </a:p>
          <a:p>
            <a:pPr lvl="1"/>
            <a:r>
              <a:rPr lang="en-US" altLang="zh-CN" dirty="0" smtClean="0"/>
              <a:t>Branch </a:t>
            </a:r>
            <a:r>
              <a:rPr lang="zh-CN" altLang="zh-CN" dirty="0" smtClean="0"/>
              <a:t>延迟槽</a:t>
            </a:r>
          </a:p>
          <a:p>
            <a:pPr lvl="1"/>
            <a:r>
              <a:rPr lang="en-US" altLang="zh-CN" dirty="0" smtClean="0"/>
              <a:t>Branch</a:t>
            </a:r>
            <a:r>
              <a:rPr lang="zh-CN" altLang="zh-CN" dirty="0" smtClean="0"/>
              <a:t>预测</a:t>
            </a:r>
          </a:p>
          <a:p>
            <a:endParaRPr lang="zh-CN" altLang="en-US" dirty="0" smtClean="0"/>
          </a:p>
        </p:txBody>
      </p:sp>
    </p:spTree>
    <p:extLst>
      <p:ext uri="{BB962C8B-B14F-4D97-AF65-F5344CB8AC3E}">
        <p14:creationId xmlns:p14="http://schemas.microsoft.com/office/powerpoint/2010/main" val="298775850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1612"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22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620059C-4CD4-4B39-BC0B-9C212962F62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22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22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ED19DF2-B278-42E5-A70F-D7D4AE6CAFE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10</a:t>
            </a:r>
            <a:endParaRPr lang="zh-CN" altLang="en-US" dirty="0"/>
          </a:p>
        </p:txBody>
      </p:sp>
    </p:spTree>
    <p:extLst>
      <p:ext uri="{BB962C8B-B14F-4D97-AF65-F5344CB8AC3E}">
        <p14:creationId xmlns:p14="http://schemas.microsoft.com/office/powerpoint/2010/main" val="181170296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2636"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3315" name="Text Box 2"/>
          <p:cNvSpPr txBox="1">
            <a:spLocks noChangeArrowheads="1"/>
          </p:cNvSpPr>
          <p:nvPr/>
        </p:nvSpPr>
        <p:spPr bwMode="auto">
          <a:xfrm>
            <a:off x="765175" y="230188"/>
            <a:ext cx="7235825" cy="6080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331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45F9DEA-1C41-4861-85C3-C99C701E678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331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331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B0407D5-5E8E-4AA2-B2AE-F568E501839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11</a:t>
            </a:r>
            <a:endParaRPr lang="zh-CN" altLang="en-US" dirty="0"/>
          </a:p>
        </p:txBody>
      </p:sp>
    </p:spTree>
    <p:extLst>
      <p:ext uri="{BB962C8B-B14F-4D97-AF65-F5344CB8AC3E}">
        <p14:creationId xmlns:p14="http://schemas.microsoft.com/office/powerpoint/2010/main" val="5181358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1"/>
          <p:cNvGraphicFramePr>
            <a:graphicFrameLocks noChangeAspect="1"/>
          </p:cNvGraphicFramePr>
          <p:nvPr/>
        </p:nvGraphicFramePr>
        <p:xfrm>
          <a:off x="381000" y="989013"/>
          <a:ext cx="8096250" cy="5208587"/>
        </p:xfrm>
        <a:graphic>
          <a:graphicData uri="http://schemas.openxmlformats.org/presentationml/2006/ole">
            <mc:AlternateContent xmlns:mc="http://schemas.openxmlformats.org/markup-compatibility/2006">
              <mc:Choice xmlns:v="urn:schemas-microsoft-com:vml" Requires="v">
                <p:oleObj spid="_x0000_s23660"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8901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5298" name="Rectangle 2"/>
          <p:cNvSpPr>
            <a:spLocks noChangeArrowheads="1"/>
          </p:cNvSpPr>
          <p:nvPr/>
        </p:nvSpPr>
        <p:spPr bwMode="auto">
          <a:xfrm>
            <a:off x="273050" y="5984875"/>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Read operands for DIVD?</a:t>
            </a:r>
          </a:p>
        </p:txBody>
      </p:sp>
      <p:sp>
        <p:nvSpPr>
          <p:cNvPr id="14340" name="Text Box 3"/>
          <p:cNvSpPr txBox="1">
            <a:spLocks noChangeArrowheads="1"/>
          </p:cNvSpPr>
          <p:nvPr/>
        </p:nvSpPr>
        <p:spPr bwMode="auto">
          <a:xfrm>
            <a:off x="765175" y="230188"/>
            <a:ext cx="7159625" cy="6842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434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ABD3269-2F6D-4215-B467-F4617605741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434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434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D2A8074-80B8-4B75-9819-782E453D8D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12</a:t>
            </a:r>
            <a:endParaRPr lang="zh-CN" altLang="en-US" dirty="0"/>
          </a:p>
        </p:txBody>
      </p:sp>
    </p:spTree>
    <p:extLst>
      <p:ext uri="{BB962C8B-B14F-4D97-AF65-F5344CB8AC3E}">
        <p14:creationId xmlns:p14="http://schemas.microsoft.com/office/powerpoint/2010/main" val="2046964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ppt_x</p:attrName>
                                        </p:attrNameLst>
                                      </p:cBhvr>
                                      <p:tavLst>
                                        <p:tav tm="100000">
                                          <p:val>
                                            <p:strVal val="1+#ppt_w/2"/>
                                          </p:val>
                                        </p:tav>
                                        <p:tav tm="100000">
                                          <p:val>
                                            <p:strVal val="#ppt_x"/>
                                          </p:val>
                                        </p:tav>
                                      </p:tavLst>
                                    </p:anim>
                                    <p:anim calcmode="lin" valueType="num">
                                      <p:cBhvr>
                                        <p:cTn id="8" dur="500" fill="hold"/>
                                        <p:tgtEl>
                                          <p:spTgt spid="5529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1"/>
          <p:cNvGraphicFramePr>
            <a:graphicFrameLocks noChangeAspect="1"/>
          </p:cNvGraphicFramePr>
          <p:nvPr/>
        </p:nvGraphicFramePr>
        <p:xfrm>
          <a:off x="381000" y="968375"/>
          <a:ext cx="8096250" cy="5208588"/>
        </p:xfrm>
        <a:graphic>
          <a:graphicData uri="http://schemas.openxmlformats.org/presentationml/2006/ole">
            <mc:AlternateContent xmlns:mc="http://schemas.openxmlformats.org/markup-compatibility/2006">
              <mc:Choice xmlns:v="urn:schemas-microsoft-com:vml" Requires="v">
                <p:oleObj spid="_x0000_s24684"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6837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5363" name="Text Box 2"/>
          <p:cNvSpPr txBox="1">
            <a:spLocks noChangeArrowheads="1"/>
          </p:cNvSpPr>
          <p:nvPr/>
        </p:nvSpPr>
        <p:spPr bwMode="auto">
          <a:xfrm>
            <a:off x="381000" y="271463"/>
            <a:ext cx="7159625" cy="6080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1536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BC0D3F-F72E-4E6B-8619-3F857DBF33C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36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36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790F544-ACAF-4016-9EF0-5106542CD63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13</a:t>
            </a:r>
            <a:endParaRPr lang="zh-CN" altLang="en-US" dirty="0"/>
          </a:p>
        </p:txBody>
      </p:sp>
    </p:spTree>
    <p:extLst>
      <p:ext uri="{BB962C8B-B14F-4D97-AF65-F5344CB8AC3E}">
        <p14:creationId xmlns:p14="http://schemas.microsoft.com/office/powerpoint/2010/main" val="425892352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25708"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63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E3F85AD-1295-4272-AC68-5DA95196FFA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63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63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ADBABA1-3CAB-49C0-B09C-4FB6E66C96D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14</a:t>
            </a:r>
            <a:endParaRPr lang="zh-CN" altLang="en-US" dirty="0"/>
          </a:p>
        </p:txBody>
      </p:sp>
    </p:spTree>
    <p:extLst>
      <p:ext uri="{BB962C8B-B14F-4D97-AF65-F5344CB8AC3E}">
        <p14:creationId xmlns:p14="http://schemas.microsoft.com/office/powerpoint/2010/main" val="280638704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1"/>
          <p:cNvGraphicFramePr>
            <a:graphicFrameLocks noChangeAspect="1"/>
          </p:cNvGraphicFramePr>
          <p:nvPr/>
        </p:nvGraphicFramePr>
        <p:xfrm>
          <a:off x="381000" y="1071563"/>
          <a:ext cx="8096250" cy="5208587"/>
        </p:xfrm>
        <a:graphic>
          <a:graphicData uri="http://schemas.openxmlformats.org/presentationml/2006/ole">
            <mc:AlternateContent xmlns:mc="http://schemas.openxmlformats.org/markup-compatibility/2006">
              <mc:Choice xmlns:v="urn:schemas-microsoft-com:vml" Requires="v">
                <p:oleObj spid="_x0000_s26732"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71563"/>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74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4D8ECBA-3472-4AB0-B862-17DE127B2F2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74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74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01F1B18-BB3E-4D2F-B38E-7B6B34DDE7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15</a:t>
            </a:r>
            <a:endParaRPr lang="zh-CN" altLang="en-US" dirty="0"/>
          </a:p>
        </p:txBody>
      </p:sp>
    </p:spTree>
    <p:extLst>
      <p:ext uri="{BB962C8B-B14F-4D97-AF65-F5344CB8AC3E}">
        <p14:creationId xmlns:p14="http://schemas.microsoft.com/office/powerpoint/2010/main" val="387502212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
          <p:cNvGraphicFramePr>
            <a:graphicFrameLocks noChangeAspect="1"/>
          </p:cNvGraphicFramePr>
          <p:nvPr/>
        </p:nvGraphicFramePr>
        <p:xfrm>
          <a:off x="381000" y="1050925"/>
          <a:ext cx="8096250" cy="5208588"/>
        </p:xfrm>
        <a:graphic>
          <a:graphicData uri="http://schemas.openxmlformats.org/presentationml/2006/ole">
            <mc:AlternateContent xmlns:mc="http://schemas.openxmlformats.org/markup-compatibility/2006">
              <mc:Choice xmlns:v="urn:schemas-microsoft-com:vml" Requires="v">
                <p:oleObj spid="_x0000_s27756"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092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84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049E8EA-BEDC-46CC-9A68-371CB210A4F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84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84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2F6D92-D08B-4660-BB56-A3B4098BF5B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16</a:t>
            </a:r>
            <a:endParaRPr lang="zh-CN" altLang="en-US" dirty="0"/>
          </a:p>
        </p:txBody>
      </p:sp>
    </p:spTree>
    <p:extLst>
      <p:ext uri="{BB962C8B-B14F-4D97-AF65-F5344CB8AC3E}">
        <p14:creationId xmlns:p14="http://schemas.microsoft.com/office/powerpoint/2010/main" val="312486739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1"/>
          <p:cNvGraphicFramePr>
            <a:graphicFrameLocks noChangeAspect="1"/>
          </p:cNvGraphicFramePr>
          <p:nvPr/>
        </p:nvGraphicFramePr>
        <p:xfrm>
          <a:off x="381000" y="1050925"/>
          <a:ext cx="8096250" cy="5208588"/>
        </p:xfrm>
        <a:graphic>
          <a:graphicData uri="http://schemas.openxmlformats.org/presentationml/2006/ole">
            <mc:AlternateContent xmlns:mc="http://schemas.openxmlformats.org/markup-compatibility/2006">
              <mc:Choice xmlns:v="urn:schemas-microsoft-com:vml" Requires="v">
                <p:oleObj spid="_x0000_s28779"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092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0418" name="Rectangle 2"/>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Why not write result of ADD???</a:t>
            </a:r>
            <a:r>
              <a:rPr lang="en-US" altLang="zh-CN" sz="2400" b="1">
                <a:solidFill>
                  <a:srgbClr val="0563C1"/>
                </a:solidFill>
                <a:latin typeface="Comic Sans MS" pitchFamily="66" charset="0"/>
              </a:rPr>
              <a:t> </a:t>
            </a:r>
          </a:p>
        </p:txBody>
      </p:sp>
      <p:grpSp>
        <p:nvGrpSpPr>
          <p:cNvPr id="2" name="Group 3"/>
          <p:cNvGrpSpPr>
            <a:grpSpLocks/>
          </p:cNvGrpSpPr>
          <p:nvPr/>
        </p:nvGrpSpPr>
        <p:grpSpPr bwMode="auto">
          <a:xfrm>
            <a:off x="4191000" y="2373313"/>
            <a:ext cx="4187825" cy="2667000"/>
            <a:chOff x="2640" y="1495"/>
            <a:chExt cx="2638" cy="1680"/>
          </a:xfrm>
        </p:grpSpPr>
        <p:sp>
          <p:nvSpPr>
            <p:cNvPr id="19465" name="AutoShape 4"/>
            <p:cNvSpPr>
              <a:spLocks noChangeArrowheads="1"/>
            </p:cNvSpPr>
            <p:nvPr/>
          </p:nvSpPr>
          <p:spPr bwMode="auto">
            <a:xfrm>
              <a:off x="4943" y="2840"/>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6" name="AutoShape 5"/>
            <p:cNvSpPr>
              <a:spLocks noChangeArrowheads="1"/>
            </p:cNvSpPr>
            <p:nvPr/>
          </p:nvSpPr>
          <p:spPr bwMode="auto">
            <a:xfrm>
              <a:off x="3405" y="2840"/>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7" name="AutoShape 6"/>
            <p:cNvSpPr>
              <a:spLocks noChangeArrowheads="1"/>
            </p:cNvSpPr>
            <p:nvPr/>
          </p:nvSpPr>
          <p:spPr bwMode="auto">
            <a:xfrm>
              <a:off x="2640" y="2699"/>
              <a:ext cx="335" cy="335"/>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9468" name="Line 7"/>
            <p:cNvSpPr>
              <a:spLocks noChangeShapeType="1"/>
            </p:cNvSpPr>
            <p:nvPr/>
          </p:nvSpPr>
          <p:spPr bwMode="auto">
            <a:xfrm>
              <a:off x="3747" y="2984"/>
              <a:ext cx="1247" cy="0"/>
            </a:xfrm>
            <a:prstGeom prst="line">
              <a:avLst/>
            </a:prstGeom>
            <a:noFill/>
            <a:ln w="57240" cap="sq">
              <a:solidFill>
                <a:srgbClr val="5B9BD5"/>
              </a:solidFill>
              <a:miter lim="800000"/>
              <a:headEnd type="triangle" w="med" len="med"/>
              <a:tailEnd type="triangle" w="med" len="med"/>
            </a:ln>
          </p:spPr>
          <p:txBody>
            <a:bodyPr/>
            <a:lstStyle/>
            <a:p>
              <a:endParaRPr lang="zh-CN" altLang="en-US"/>
            </a:p>
          </p:txBody>
        </p:sp>
        <p:sp>
          <p:nvSpPr>
            <p:cNvPr id="19469" name="Freeform 8"/>
            <p:cNvSpPr>
              <a:spLocks/>
            </p:cNvSpPr>
            <p:nvPr/>
          </p:nvSpPr>
          <p:spPr bwMode="auto">
            <a:xfrm>
              <a:off x="2979" y="2376"/>
              <a:ext cx="1487" cy="607"/>
            </a:xfrm>
            <a:custGeom>
              <a:avLst/>
              <a:gdLst>
                <a:gd name="T0" fmla="*/ 0 w 1488"/>
                <a:gd name="T1" fmla="*/ 314 h 608"/>
                <a:gd name="T2" fmla="*/ 576 w 1488"/>
                <a:gd name="T3" fmla="*/ 32 h 608"/>
                <a:gd name="T4" fmla="*/ 1146 w 1488"/>
                <a:gd name="T5" fmla="*/ 176 h 608"/>
                <a:gd name="T6" fmla="*/ 1434 w 1488"/>
                <a:gd name="T7" fmla="*/ 554 h 608"/>
                <a:gd name="T8" fmla="*/ 0 60000 65536"/>
                <a:gd name="T9" fmla="*/ 0 60000 65536"/>
                <a:gd name="T10" fmla="*/ 0 60000 65536"/>
                <a:gd name="T11" fmla="*/ 0 60000 65536"/>
                <a:gd name="T12" fmla="*/ 0 w 1488"/>
                <a:gd name="T13" fmla="*/ 0 h 608"/>
                <a:gd name="T14" fmla="*/ 1488 w 1488"/>
                <a:gd name="T15" fmla="*/ 608 h 608"/>
              </a:gdLst>
              <a:ahLst/>
              <a:cxnLst>
                <a:cxn ang="T8">
                  <a:pos x="T0" y="T1"/>
                </a:cxn>
                <a:cxn ang="T9">
                  <a:pos x="T2" y="T3"/>
                </a:cxn>
                <a:cxn ang="T10">
                  <a:pos x="T4" y="T5"/>
                </a:cxn>
                <a:cxn ang="T11">
                  <a:pos x="T6" y="T7"/>
                </a:cxn>
              </a:cxnLst>
              <a:rect l="T12" t="T13" r="T14" b="T15"/>
              <a:pathLst>
                <a:path w="1488" h="608">
                  <a:moveTo>
                    <a:pt x="0" y="368"/>
                  </a:moveTo>
                  <a:cubicBezTo>
                    <a:pt x="188" y="216"/>
                    <a:pt x="376" y="64"/>
                    <a:pt x="576" y="32"/>
                  </a:cubicBezTo>
                  <a:cubicBezTo>
                    <a:pt x="776" y="0"/>
                    <a:pt x="1048" y="80"/>
                    <a:pt x="1200" y="176"/>
                  </a:cubicBezTo>
                  <a:cubicBezTo>
                    <a:pt x="1352" y="272"/>
                    <a:pt x="1420" y="440"/>
                    <a:pt x="1488" y="608"/>
                  </a:cubicBezTo>
                </a:path>
              </a:pathLst>
            </a:custGeom>
            <a:noFill/>
            <a:ln w="57240">
              <a:solidFill>
                <a:srgbClr val="5B9BD5"/>
              </a:solidFill>
              <a:round/>
              <a:headEnd/>
              <a:tailEnd type="triangle" w="med" len="med"/>
            </a:ln>
          </p:spPr>
          <p:txBody>
            <a:bodyPr wrap="none" anchor="ctr"/>
            <a:lstStyle/>
            <a:p>
              <a:endParaRPr lang="zh-CN" altLang="en-US"/>
            </a:p>
          </p:txBody>
        </p:sp>
        <p:sp>
          <p:nvSpPr>
            <p:cNvPr id="19470" name="Text Box 9"/>
            <p:cNvSpPr txBox="1">
              <a:spLocks noChangeArrowheads="1"/>
            </p:cNvSpPr>
            <p:nvPr/>
          </p:nvSpPr>
          <p:spPr bwMode="auto">
            <a:xfrm>
              <a:off x="3677" y="1495"/>
              <a:ext cx="1374" cy="289"/>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5B9BD5"/>
                  </a:solidFill>
                  <a:latin typeface="Comic Sans MS" pitchFamily="66" charset="0"/>
                </a:rPr>
                <a:t>WAR Hazard!</a:t>
              </a:r>
            </a:p>
          </p:txBody>
        </p:sp>
      </p:grpSp>
      <p:sp>
        <p:nvSpPr>
          <p:cNvPr id="19462" name="Text Box 11"/>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8508AD7-BC5F-44B5-8283-D6B4F23450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9463" name="Text Box 12"/>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9464" name="Text Box 13"/>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BBCAC3A-A9F0-49D0-8486-B725914BDED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57</a:t>
            </a:fld>
            <a:endParaRPr lang="zh-CN" altLang="zh-CN" sz="1200">
              <a:solidFill>
                <a:srgbClr val="898989"/>
              </a:solidFill>
            </a:endParaRPr>
          </a:p>
        </p:txBody>
      </p:sp>
      <p:sp>
        <p:nvSpPr>
          <p:cNvPr id="3" name="标题 2"/>
          <p:cNvSpPr>
            <a:spLocks noGrp="1"/>
          </p:cNvSpPr>
          <p:nvPr>
            <p:ph type="title"/>
          </p:nvPr>
        </p:nvSpPr>
        <p:spPr/>
        <p:txBody>
          <a:bodyPr/>
          <a:lstStyle/>
          <a:p>
            <a:r>
              <a:rPr lang="en-US" altLang="zh-CN" smtClean="0"/>
              <a:t>Scoreboard Example: Cycle 17</a:t>
            </a:r>
            <a:endParaRPr lang="zh-CN" altLang="en-US" dirty="0"/>
          </a:p>
        </p:txBody>
      </p:sp>
    </p:spTree>
    <p:extLst>
      <p:ext uri="{BB962C8B-B14F-4D97-AF65-F5344CB8AC3E}">
        <p14:creationId xmlns:p14="http://schemas.microsoft.com/office/powerpoint/2010/main" val="69617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0418"/>
                                        </p:tgtEl>
                                        <p:attrNameLst>
                                          <p:attrName>style.visibility</p:attrName>
                                        </p:attrNameLst>
                                      </p:cBhvr>
                                      <p:to>
                                        <p:strVal val="visible"/>
                                      </p:to>
                                    </p:set>
                                    <p:anim calcmode="lin" valueType="num">
                                      <p:cBhvr>
                                        <p:cTn id="7" dur="500" fill="hold"/>
                                        <p:tgtEl>
                                          <p:spTgt spid="60418"/>
                                        </p:tgtEl>
                                        <p:attrNameLst>
                                          <p:attrName>ppt_x</p:attrName>
                                        </p:attrNameLst>
                                      </p:cBhvr>
                                      <p:tavLst>
                                        <p:tav tm="100000">
                                          <p:val>
                                            <p:strVal val="1+#ppt_w/2"/>
                                          </p:val>
                                        </p:tav>
                                        <p:tav tm="100000">
                                          <p:val>
                                            <p:strVal val="#ppt_x"/>
                                          </p:val>
                                        </p:tav>
                                      </p:tavLst>
                                    </p:anim>
                                    <p:anim calcmode="lin" valueType="num">
                                      <p:cBhvr>
                                        <p:cTn id="8" dur="500" fill="hold"/>
                                        <p:tgtEl>
                                          <p:spTgt spid="60418"/>
                                        </p:tgtEl>
                                        <p:attrNameLst>
                                          <p:attrName>ppt_y</p:attrName>
                                        </p:attrNameLst>
                                      </p:cBhvr>
                                      <p:tavLst>
                                        <p:tav tm="10000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nodeType="clickEffect">
                                  <p:stCondLst>
                                    <p:cond delay="0"/>
                                  </p:stCondLst>
                                  <p:childTnLst>
                                    <p:set>
                                      <p:cBhvr additive="repl">
                                        <p:cTn id="12" dur="1" fill="hold">
                                          <p:stCondLst>
                                            <p:cond delay="0"/>
                                          </p:stCondLst>
                                        </p:cTn>
                                        <p:tgtEl>
                                          <p:spTgt spid="2"/>
                                        </p:tgtEl>
                                        <p:attrNameLst>
                                          <p:attrName>style.visibility</p:attrName>
                                        </p:attrNameLst>
                                      </p:cBhvr>
                                      <p:to>
                                        <p:strVal val="visible"/>
                                      </p:to>
                                    </p:set>
                                    <p:anim calcmode="lin" valueType="num">
                                      <p:cBhvr additive="repl">
                                        <p:cTn id="13" dur="500" fill="hold"/>
                                        <p:tgtEl>
                                          <p:spTgt spid="2"/>
                                        </p:tgtEl>
                                        <p:attrNameLst>
                                          <p:attrName>ppt_w</p:attrName>
                                        </p:attrNameLst>
                                      </p:cBhvr>
                                      <p:tavLst>
                                        <p:tav tm="100000">
                                          <p:val>
                                            <p:fltVal val="0"/>
                                          </p:val>
                                        </p:tav>
                                        <p:tav tm="100000">
                                          <p:val>
                                            <p:strVal val="#ppt_w"/>
                                          </p:val>
                                        </p:tav>
                                      </p:tavLst>
                                    </p:anim>
                                    <p:anim calcmode="lin" valueType="num">
                                      <p:cBhvr additive="repl">
                                        <p:cTn id="14" dur="500" fill="hold"/>
                                        <p:tgtEl>
                                          <p:spTgt spid="2"/>
                                        </p:tgtEl>
                                        <p:attrNameLst>
                                          <p:attrName>ppt_h</p:attrName>
                                        </p:attrNameLst>
                                      </p:cBhvr>
                                      <p:tavLst>
                                        <p:tav tm="100000">
                                          <p:val>
                                            <p:fltVal val="0"/>
                                          </p:val>
                                        </p:tav>
                                        <p:tav tm="100000">
                                          <p:val>
                                            <p:strVal val="#ppt_h"/>
                                          </p:val>
                                        </p:tav>
                                      </p:tavLst>
                                    </p:anim>
                                    <p:anim calcmode="lin" valueType="num">
                                      <p:cBhvr additive="repl">
                                        <p:cTn id="15" dur="500" fill="hold"/>
                                        <p:tgtEl>
                                          <p:spTgt spid="2"/>
                                        </p:tgtEl>
                                        <p:attrNameLst>
                                          <p:attrName>ppt_x</p:attrName>
                                        </p:attrNameLst>
                                      </p:cBhvr>
                                      <p:tavLst>
                                        <p:tav tm="100000">
                                          <p:val>
                                            <p:fltVal val="0.5"/>
                                          </p:val>
                                        </p:tav>
                                        <p:tav tm="100000">
                                          <p:val>
                                            <p:strVal val="#ppt_x"/>
                                          </p:val>
                                        </p:tav>
                                      </p:tavLst>
                                    </p:anim>
                                    <p:anim calcmode="lin" valueType="num">
                                      <p:cBhvr additive="repl">
                                        <p:cTn id="16" dur="500" fill="hold"/>
                                        <p:tgtEl>
                                          <p:spTgt spid="2"/>
                                        </p:tgtEl>
                                        <p:attrNameLst>
                                          <p:attrName>ppt_y</p:attrName>
                                        </p:attrNameLst>
                                      </p:cBhvr>
                                      <p:tavLst>
                                        <p:tav tm="10000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29804"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04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2BE200-9B78-4097-A1D5-115BA20E9CD7}"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04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04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19010C-0006-4269-B226-9EA4242F9F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18</a:t>
            </a:r>
            <a:endParaRPr lang="zh-CN" altLang="en-US" dirty="0"/>
          </a:p>
        </p:txBody>
      </p:sp>
    </p:spTree>
    <p:extLst>
      <p:ext uri="{BB962C8B-B14F-4D97-AF65-F5344CB8AC3E}">
        <p14:creationId xmlns:p14="http://schemas.microsoft.com/office/powerpoint/2010/main" val="150908495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1"/>
          <p:cNvGraphicFramePr>
            <a:graphicFrameLocks noChangeAspect="1"/>
          </p:cNvGraphicFramePr>
          <p:nvPr/>
        </p:nvGraphicFramePr>
        <p:xfrm>
          <a:off x="381000" y="968375"/>
          <a:ext cx="8096250" cy="5208588"/>
        </p:xfrm>
        <a:graphic>
          <a:graphicData uri="http://schemas.openxmlformats.org/presentationml/2006/ole">
            <mc:AlternateContent xmlns:mc="http://schemas.openxmlformats.org/markup-compatibility/2006">
              <mc:Choice xmlns:v="urn:schemas-microsoft-com:vml" Requires="v">
                <p:oleObj spid="_x0000_s30828"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68375"/>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150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1A88C30-43C7-44A8-8FD2-A1E0DE596C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150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151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4332DC4-7FC3-4CBA-B4DF-B628DC2C538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19</a:t>
            </a:r>
            <a:endParaRPr lang="zh-CN" altLang="en-US" dirty="0"/>
          </a:p>
        </p:txBody>
      </p:sp>
    </p:spTree>
    <p:extLst>
      <p:ext uri="{BB962C8B-B14F-4D97-AF65-F5344CB8AC3E}">
        <p14:creationId xmlns:p14="http://schemas.microsoft.com/office/powerpoint/2010/main" val="425992353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911810-7389-46CE-A965-5ACDF7731C7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7475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7475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D415E8-F790-4B38-AFF7-1ADF6B84C5A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zh-CN" altLang="zh-CN" sz="1200">
              <a:solidFill>
                <a:srgbClr val="898989"/>
              </a:solidFill>
            </a:endParaRPr>
          </a:p>
        </p:txBody>
      </p:sp>
      <p:sp>
        <p:nvSpPr>
          <p:cNvPr id="74757" name="标题 1"/>
          <p:cNvSpPr>
            <a:spLocks noGrp="1"/>
          </p:cNvSpPr>
          <p:nvPr>
            <p:ph type="title"/>
          </p:nvPr>
        </p:nvSpPr>
        <p:spPr/>
        <p:txBody>
          <a:bodyPr/>
          <a:lstStyle/>
          <a:p>
            <a:r>
              <a:rPr lang="en-US" altLang="zh-CN" dirty="0"/>
              <a:t>5.1 </a:t>
            </a:r>
            <a:r>
              <a:rPr lang="zh-CN" altLang="en-US" dirty="0"/>
              <a:t>指令级并行的基本概念及挑战</a:t>
            </a:r>
            <a:endParaRPr lang="zh-CN" altLang="en-US" dirty="0" smtClean="0"/>
          </a:p>
        </p:txBody>
      </p:sp>
      <p:sp>
        <p:nvSpPr>
          <p:cNvPr id="74758" name="内容占位符 2"/>
          <p:cNvSpPr>
            <a:spLocks noGrp="1"/>
          </p:cNvSpPr>
          <p:nvPr>
            <p:ph idx="1"/>
          </p:nvPr>
        </p:nvSpPr>
        <p:spPr/>
        <p:txBody>
          <a:bodyPr>
            <a:normAutofit fontScale="92500" lnSpcReduction="20000"/>
          </a:bodyPr>
          <a:lstStyle/>
          <a:p>
            <a:r>
              <a:rPr lang="zh-CN" altLang="zh-CN" dirty="0" smtClean="0"/>
              <a:t>指令级并行</a:t>
            </a:r>
            <a:r>
              <a:rPr lang="en-US" altLang="zh-CN" dirty="0" smtClean="0"/>
              <a:t>(ILP) :  </a:t>
            </a:r>
            <a:r>
              <a:rPr lang="zh-CN" altLang="zh-CN" dirty="0" smtClean="0"/>
              <a:t>流水线的平均</a:t>
            </a:r>
            <a:r>
              <a:rPr lang="en-US" altLang="zh-CN" dirty="0" smtClean="0"/>
              <a:t>CPI</a:t>
            </a:r>
          </a:p>
          <a:p>
            <a:pPr lvl="1"/>
            <a:r>
              <a:rPr lang="en-US" altLang="zh-CN" dirty="0" smtClean="0"/>
              <a:t>Pipeline  CPI = Ideal Pipeline CPI + </a:t>
            </a:r>
            <a:r>
              <a:rPr lang="en-US" altLang="zh-CN" dirty="0" err="1" smtClean="0"/>
              <a:t>Struct</a:t>
            </a:r>
            <a:r>
              <a:rPr lang="en-US" altLang="zh-CN" dirty="0" smtClean="0"/>
              <a:t> Stalls + RAW Stalls + WAR Stalls + WAW Stalls + Control Stalls +……</a:t>
            </a:r>
          </a:p>
          <a:p>
            <a:pPr lvl="1"/>
            <a:r>
              <a:rPr lang="zh-CN" altLang="zh-CN" dirty="0" smtClean="0"/>
              <a:t>提高指令级并行的方法</a:t>
            </a:r>
          </a:p>
          <a:p>
            <a:pPr lvl="2"/>
            <a:r>
              <a:rPr lang="zh-CN" altLang="zh-CN" dirty="0" smtClean="0"/>
              <a:t>软件方法：指令流调度，</a:t>
            </a:r>
            <a:r>
              <a:rPr lang="zh-CN" altLang="zh-CN" dirty="0" smtClean="0">
                <a:solidFill>
                  <a:srgbClr val="0070C0"/>
                </a:solidFill>
              </a:rPr>
              <a:t>循环展开</a:t>
            </a:r>
            <a:r>
              <a:rPr lang="en-US" altLang="zh-CN" dirty="0" smtClean="0">
                <a:solidFill>
                  <a:srgbClr val="0070C0"/>
                </a:solidFill>
              </a:rPr>
              <a:t> (loop unrolling)</a:t>
            </a:r>
            <a:r>
              <a:rPr lang="zh-CN" altLang="zh-CN" dirty="0" smtClean="0"/>
              <a:t>，软件流水线，</a:t>
            </a:r>
            <a:r>
              <a:rPr lang="en-US" altLang="zh-CN" dirty="0" smtClean="0"/>
              <a:t>trace scheduling</a:t>
            </a:r>
          </a:p>
          <a:p>
            <a:pPr lvl="2"/>
            <a:r>
              <a:rPr lang="zh-CN" altLang="zh-CN" dirty="0" smtClean="0"/>
              <a:t>硬件方法</a:t>
            </a:r>
          </a:p>
          <a:p>
            <a:r>
              <a:rPr lang="zh-CN" altLang="en-US" dirty="0" smtClean="0"/>
              <a:t>软件方法：指令流调度</a:t>
            </a:r>
            <a:r>
              <a:rPr lang="en-US" altLang="zh-CN" dirty="0" smtClean="0"/>
              <a:t>-</a:t>
            </a:r>
            <a:r>
              <a:rPr lang="zh-CN" altLang="zh-CN" dirty="0" smtClean="0"/>
              <a:t>循环展开</a:t>
            </a:r>
          </a:p>
          <a:p>
            <a:pPr lvl="2"/>
            <a:r>
              <a:rPr lang="zh-CN" altLang="zh-CN" dirty="0" smtClean="0"/>
              <a:t>指令调度，必须保证程序运行的结果不变</a:t>
            </a:r>
          </a:p>
          <a:p>
            <a:pPr lvl="2"/>
            <a:r>
              <a:rPr lang="zh-CN" altLang="zh-CN" dirty="0" smtClean="0"/>
              <a:t>偏移量的修改</a:t>
            </a:r>
          </a:p>
          <a:p>
            <a:pPr lvl="2"/>
            <a:r>
              <a:rPr lang="zh-CN" altLang="zh-CN" dirty="0" smtClean="0"/>
              <a:t>寄存器的重命名</a:t>
            </a:r>
          </a:p>
          <a:p>
            <a:pPr lvl="2"/>
            <a:r>
              <a:rPr lang="zh-CN" altLang="zh-CN" dirty="0" smtClean="0"/>
              <a:t>循环步长的调整</a:t>
            </a:r>
          </a:p>
          <a:p>
            <a:endParaRPr lang="zh-CN" altLang="en-US" dirty="0" smtClean="0"/>
          </a:p>
        </p:txBody>
      </p:sp>
    </p:spTree>
    <p:extLst>
      <p:ext uri="{BB962C8B-B14F-4D97-AF65-F5344CB8AC3E}">
        <p14:creationId xmlns:p14="http://schemas.microsoft.com/office/powerpoint/2010/main" val="3418422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
          <p:cNvGraphicFramePr>
            <a:graphicFrameLocks noChangeAspect="1"/>
          </p:cNvGraphicFramePr>
          <p:nvPr/>
        </p:nvGraphicFramePr>
        <p:xfrm>
          <a:off x="381000" y="1112838"/>
          <a:ext cx="8096250" cy="5208587"/>
        </p:xfrm>
        <a:graphic>
          <a:graphicData uri="http://schemas.openxmlformats.org/presentationml/2006/ole">
            <mc:AlternateContent xmlns:mc="http://schemas.openxmlformats.org/markup-compatibility/2006">
              <mc:Choice xmlns:v="urn:schemas-microsoft-com:vml" Requires="v">
                <p:oleObj spid="_x0000_s31852"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11283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253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EDC0CEF-C8BF-4178-9736-A4432B57CE0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253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253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F3F8FA8-D893-434E-BAB5-97DAE911066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20</a:t>
            </a:r>
            <a:endParaRPr lang="zh-CN" altLang="en-US" dirty="0"/>
          </a:p>
        </p:txBody>
      </p:sp>
    </p:spTree>
    <p:extLst>
      <p:ext uri="{BB962C8B-B14F-4D97-AF65-F5344CB8AC3E}">
        <p14:creationId xmlns:p14="http://schemas.microsoft.com/office/powerpoint/2010/main" val="127224315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2876" r:id="rId4" imgW="8944200" imgH="6332760" progId="">
                  <p:embed/>
                </p:oleObj>
              </mc:Choice>
              <mc:Fallback>
                <p:oleObj r:id="rId4" imgW="8944200" imgH="63327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4514" name="Rectangle 2"/>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WAR Hazard is now gone... </a:t>
            </a:r>
          </a:p>
        </p:txBody>
      </p:sp>
      <p:sp>
        <p:nvSpPr>
          <p:cNvPr id="23556" name="Text Box 3"/>
          <p:cNvSpPr txBox="1">
            <a:spLocks noChangeArrowheads="1"/>
          </p:cNvSpPr>
          <p:nvPr/>
        </p:nvSpPr>
        <p:spPr bwMode="auto">
          <a:xfrm>
            <a:off x="381000" y="333375"/>
            <a:ext cx="6931025" cy="6080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355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631BCC9-D4E4-4671-9641-27FB06F4B53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355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355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19C1A2C-7C01-4FBB-AF08-DDD65D23B15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21</a:t>
            </a:r>
            <a:endParaRPr lang="zh-CN" altLang="en-US" dirty="0"/>
          </a:p>
        </p:txBody>
      </p:sp>
    </p:spTree>
    <p:extLst>
      <p:ext uri="{BB962C8B-B14F-4D97-AF65-F5344CB8AC3E}">
        <p14:creationId xmlns:p14="http://schemas.microsoft.com/office/powerpoint/2010/main" val="2211318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4514"/>
                                        </p:tgtEl>
                                        <p:attrNameLst>
                                          <p:attrName>style.visibility</p:attrName>
                                        </p:attrNameLst>
                                      </p:cBhvr>
                                      <p:to>
                                        <p:strVal val="visible"/>
                                      </p:to>
                                    </p:set>
                                    <p:anim calcmode="lin" valueType="num">
                                      <p:cBhvr>
                                        <p:cTn id="7" dur="500" fill="hold"/>
                                        <p:tgtEl>
                                          <p:spTgt spid="64514"/>
                                        </p:tgtEl>
                                        <p:attrNameLst>
                                          <p:attrName>ppt_x</p:attrName>
                                        </p:attrNameLst>
                                      </p:cBhvr>
                                      <p:tavLst>
                                        <p:tav tm="100000">
                                          <p:val>
                                            <p:strVal val="1+#ppt_w/2"/>
                                          </p:val>
                                        </p:tav>
                                        <p:tav tm="100000">
                                          <p:val>
                                            <p:strVal val="#ppt_x"/>
                                          </p:val>
                                        </p:tav>
                                      </p:tavLst>
                                    </p:anim>
                                    <p:anim calcmode="lin" valueType="num">
                                      <p:cBhvr>
                                        <p:cTn id="8" dur="500" fill="hold"/>
                                        <p:tgtEl>
                                          <p:spTgt spid="64514"/>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3900" r:id="rId4" imgW="8478000" imgH="5636160" progId="">
                  <p:embed/>
                </p:oleObj>
              </mc:Choice>
              <mc:Fallback>
                <p:oleObj r:id="rId4" imgW="8478000" imgH="563616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458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1960B55-24E4-43A4-B7FF-925B223E164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458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458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0F5BD5-C027-48AF-A534-5C5ECD01DB3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22</a:t>
            </a:r>
            <a:endParaRPr lang="zh-CN" altLang="en-US" dirty="0"/>
          </a:p>
        </p:txBody>
      </p:sp>
    </p:spTree>
    <p:extLst>
      <p:ext uri="{BB962C8B-B14F-4D97-AF65-F5344CB8AC3E}">
        <p14:creationId xmlns:p14="http://schemas.microsoft.com/office/powerpoint/2010/main" val="363052588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1"/>
          <p:cNvSpPr txBox="1">
            <a:spLocks noChangeArrowheads="1"/>
          </p:cNvSpPr>
          <p:nvPr/>
        </p:nvSpPr>
        <p:spPr bwMode="auto">
          <a:xfrm>
            <a:off x="628650" y="365125"/>
            <a:ext cx="7886700" cy="132556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0355" name="Text Box 2"/>
          <p:cNvSpPr txBox="1">
            <a:spLocks noChangeArrowheads="1"/>
          </p:cNvSpPr>
          <p:nvPr/>
        </p:nvSpPr>
        <p:spPr bwMode="auto">
          <a:xfrm>
            <a:off x="2362200" y="2667000"/>
            <a:ext cx="5029200" cy="581025"/>
          </a:xfrm>
          <a:prstGeom prst="rect">
            <a:avLst/>
          </a:prstGeom>
          <a:noFill/>
          <a:ln w="9525">
            <a:noFill/>
            <a:round/>
            <a:headEnd/>
            <a:tailEnd/>
          </a:ln>
        </p:spPr>
        <p:txBody>
          <a:bodyPr lIns="90000" tIns="46800" rIns="90000" bIns="46800">
            <a:spAutoFit/>
          </a:bodyPr>
          <a:lstStyle/>
          <a:p>
            <a:pPr eaLnBrk="1" hangingPunct="1">
              <a:spcBef>
                <a:spcPts val="2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200" b="1">
                <a:solidFill>
                  <a:srgbClr val="000000"/>
                </a:solidFill>
                <a:latin typeface="Arial" pitchFamily="34" charset="0"/>
              </a:rPr>
              <a:t>Continue…….</a:t>
            </a:r>
          </a:p>
        </p:txBody>
      </p:sp>
      <p:sp>
        <p:nvSpPr>
          <p:cNvPr id="10035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6068A8E-76FF-4481-9166-68874020D83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035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035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E6D6B25-AE40-42EF-A54A-3D03E50CD92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63</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8005853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1"/>
          <p:cNvGraphicFramePr>
            <a:graphicFrameLocks noChangeAspect="1"/>
          </p:cNvGraphicFramePr>
          <p:nvPr/>
        </p:nvGraphicFramePr>
        <p:xfrm>
          <a:off x="381000" y="1030288"/>
          <a:ext cx="8096250" cy="5208587"/>
        </p:xfrm>
        <a:graphic>
          <a:graphicData uri="http://schemas.openxmlformats.org/presentationml/2006/ole">
            <mc:AlternateContent xmlns:mc="http://schemas.openxmlformats.org/markup-compatibility/2006">
              <mc:Choice xmlns:v="urn:schemas-microsoft-com:vml" Requires="v">
                <p:oleObj spid="_x0000_s34923"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30288"/>
                        <a:ext cx="8096250" cy="520858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560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79CC355-8EDB-425B-975F-9CF32D9084F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560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560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5A45A3-5CA6-4475-8728-F2E06AB4E96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61</a:t>
            </a:r>
            <a:endParaRPr lang="zh-CN" altLang="en-US" dirty="0"/>
          </a:p>
        </p:txBody>
      </p:sp>
    </p:spTree>
    <p:extLst>
      <p:ext uri="{BB962C8B-B14F-4D97-AF65-F5344CB8AC3E}">
        <p14:creationId xmlns:p14="http://schemas.microsoft.com/office/powerpoint/2010/main" val="407530224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35947"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6627" name="Text Box 2"/>
          <p:cNvSpPr txBox="1">
            <a:spLocks noChangeArrowheads="1"/>
          </p:cNvSpPr>
          <p:nvPr/>
        </p:nvSpPr>
        <p:spPr bwMode="auto">
          <a:xfrm>
            <a:off x="765175" y="230188"/>
            <a:ext cx="7159625" cy="5318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662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4B4241-38AA-4D4B-95C5-46B2A0AA8D8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662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663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A2217E-65A9-42B4-B29B-4DB6EA0D078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Scoreboard Example: Cycle 62</a:t>
            </a:r>
            <a:endParaRPr lang="zh-CN" altLang="en-US" dirty="0"/>
          </a:p>
        </p:txBody>
      </p:sp>
    </p:spTree>
    <p:extLst>
      <p:ext uri="{BB962C8B-B14F-4D97-AF65-F5344CB8AC3E}">
        <p14:creationId xmlns:p14="http://schemas.microsoft.com/office/powerpoint/2010/main" val="155461490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1"/>
          <p:cNvGraphicFramePr>
            <a:graphicFrameLocks noChangeAspect="1"/>
          </p:cNvGraphicFramePr>
          <p:nvPr/>
        </p:nvGraphicFramePr>
        <p:xfrm>
          <a:off x="381000" y="1009650"/>
          <a:ext cx="8096250" cy="5208588"/>
        </p:xfrm>
        <a:graphic>
          <a:graphicData uri="http://schemas.openxmlformats.org/presentationml/2006/ole">
            <mc:AlternateContent xmlns:mc="http://schemas.openxmlformats.org/markup-compatibility/2006">
              <mc:Choice xmlns:v="urn:schemas-microsoft-com:vml" Requires="v">
                <p:oleObj spid="_x0000_s36971" r:id="rId4" imgW="8944200" imgH="6332760" progId="">
                  <p:embed/>
                </p:oleObj>
              </mc:Choice>
              <mc:Fallback>
                <p:oleObj r:id="rId4" imgW="8944200" imgH="633276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09650"/>
                        <a:ext cx="8096250" cy="520858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7651" name="AutoShape 2"/>
          <p:cNvSpPr>
            <a:spLocks noChangeArrowheads="1"/>
          </p:cNvSpPr>
          <p:nvPr/>
        </p:nvSpPr>
        <p:spPr bwMode="auto">
          <a:xfrm>
            <a:off x="2971800" y="1543050"/>
            <a:ext cx="461963" cy="15224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652" name="AutoShape 3"/>
          <p:cNvSpPr>
            <a:spLocks noChangeArrowheads="1"/>
          </p:cNvSpPr>
          <p:nvPr/>
        </p:nvSpPr>
        <p:spPr bwMode="auto">
          <a:xfrm>
            <a:off x="3581400" y="2076450"/>
            <a:ext cx="1066800" cy="9890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7653" name="AutoShape 4"/>
          <p:cNvSpPr>
            <a:spLocks noChangeArrowheads="1"/>
          </p:cNvSpPr>
          <p:nvPr/>
        </p:nvSpPr>
        <p:spPr bwMode="auto">
          <a:xfrm>
            <a:off x="4800600" y="1543050"/>
            <a:ext cx="461963" cy="1522413"/>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69637" name="Rectangle 5"/>
          <p:cNvSpPr>
            <a:spLocks noChangeArrowheads="1"/>
          </p:cNvSpPr>
          <p:nvPr/>
        </p:nvSpPr>
        <p:spPr bwMode="auto">
          <a:xfrm>
            <a:off x="304800" y="6019800"/>
            <a:ext cx="77724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In-order issue; out-of-order execute &amp; commit </a:t>
            </a:r>
          </a:p>
        </p:txBody>
      </p:sp>
      <p:sp>
        <p:nvSpPr>
          <p:cNvPr id="27655" name="Text Box 6"/>
          <p:cNvSpPr txBox="1">
            <a:spLocks noChangeArrowheads="1"/>
          </p:cNvSpPr>
          <p:nvPr/>
        </p:nvSpPr>
        <p:spPr bwMode="auto">
          <a:xfrm>
            <a:off x="765175" y="230188"/>
            <a:ext cx="7921625" cy="53181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27656"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100C902-A1B2-447C-81C5-1C683E16CC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7657"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7658"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762952-E416-4D68-BA9D-84DA0E834DD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66</a:t>
            </a:fld>
            <a:endParaRPr lang="zh-CN" altLang="zh-CN" sz="1200">
              <a:solidFill>
                <a:srgbClr val="898989"/>
              </a:solidFill>
            </a:endParaRPr>
          </a:p>
        </p:txBody>
      </p:sp>
      <p:sp>
        <p:nvSpPr>
          <p:cNvPr id="2" name="标题 1"/>
          <p:cNvSpPr>
            <a:spLocks noGrp="1"/>
          </p:cNvSpPr>
          <p:nvPr>
            <p:ph type="title"/>
          </p:nvPr>
        </p:nvSpPr>
        <p:spPr/>
        <p:txBody>
          <a:bodyPr>
            <a:normAutofit fontScale="90000"/>
          </a:bodyPr>
          <a:lstStyle/>
          <a:p>
            <a:r>
              <a:rPr lang="en-US" altLang="zh-CN" smtClean="0"/>
              <a:t>Review: Scoreboard Example: Cycle 62</a:t>
            </a:r>
            <a:endParaRPr lang="zh-CN" altLang="en-US" dirty="0"/>
          </a:p>
        </p:txBody>
      </p:sp>
    </p:spTree>
    <p:extLst>
      <p:ext uri="{BB962C8B-B14F-4D97-AF65-F5344CB8AC3E}">
        <p14:creationId xmlns:p14="http://schemas.microsoft.com/office/powerpoint/2010/main" val="609218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69637"/>
                                        </p:tgtEl>
                                        <p:attrNameLst>
                                          <p:attrName>style.visibility</p:attrName>
                                        </p:attrNameLst>
                                      </p:cBhvr>
                                      <p:to>
                                        <p:strVal val="visible"/>
                                      </p:to>
                                    </p:set>
                                    <p:anim calcmode="lin" valueType="num">
                                      <p:cBhvr>
                                        <p:cTn id="7" dur="500" fill="hold"/>
                                        <p:tgtEl>
                                          <p:spTgt spid="69637"/>
                                        </p:tgtEl>
                                        <p:attrNameLst>
                                          <p:attrName>ppt_x</p:attrName>
                                        </p:attrNameLst>
                                      </p:cBhvr>
                                      <p:tavLst>
                                        <p:tav tm="100000">
                                          <p:val>
                                            <p:strVal val="1+#ppt_w/2"/>
                                          </p:val>
                                        </p:tav>
                                        <p:tav tm="100000">
                                          <p:val>
                                            <p:strVal val="#ppt_x"/>
                                          </p:val>
                                        </p:tav>
                                      </p:tavLst>
                                    </p:anim>
                                    <p:anim calcmode="lin" valueType="num">
                                      <p:cBhvr>
                                        <p:cTn id="8" dur="500" fill="hold"/>
                                        <p:tgtEl>
                                          <p:spTgt spid="69637"/>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3D565A-B559-432B-8179-8100E8938F8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536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536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EA94876-EB9E-44F6-BAB5-9CDFBBEDD362}"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67</a:t>
            </a:fld>
            <a:endParaRPr lang="zh-CN" altLang="zh-CN" sz="1200">
              <a:solidFill>
                <a:srgbClr val="898989"/>
              </a:solidFill>
            </a:endParaRPr>
          </a:p>
        </p:txBody>
      </p:sp>
      <p:sp>
        <p:nvSpPr>
          <p:cNvPr id="153605" name="标题 1"/>
          <p:cNvSpPr>
            <a:spLocks noGrp="1"/>
          </p:cNvSpPr>
          <p:nvPr>
            <p:ph type="title"/>
          </p:nvPr>
        </p:nvSpPr>
        <p:spPr/>
        <p:txBody>
          <a:bodyPr/>
          <a:lstStyle/>
          <a:p>
            <a:r>
              <a:rPr lang="zh-CN" altLang="zh-CN" smtClean="0"/>
              <a:t>为什么顺序发射?</a:t>
            </a:r>
            <a:endParaRPr lang="zh-CN" altLang="en-US" smtClean="0"/>
          </a:p>
        </p:txBody>
      </p:sp>
      <p:sp>
        <p:nvSpPr>
          <p:cNvPr id="153606" name="内容占位符 2"/>
          <p:cNvSpPr>
            <a:spLocks noGrp="1"/>
          </p:cNvSpPr>
          <p:nvPr>
            <p:ph idx="1"/>
          </p:nvPr>
        </p:nvSpPr>
        <p:spPr/>
        <p:txBody>
          <a:bodyPr>
            <a:normAutofit fontScale="92500"/>
          </a:bodyPr>
          <a:lstStyle/>
          <a:p>
            <a:r>
              <a:rPr lang="zh-CN" altLang="zh-CN" dirty="0" smtClean="0"/>
              <a:t>顺序发射使我们可以进行程序的数据流分析</a:t>
            </a:r>
            <a:endParaRPr lang="en-US" altLang="zh-CN" dirty="0" smtClean="0"/>
          </a:p>
          <a:p>
            <a:pPr lvl="1"/>
            <a:r>
              <a:rPr lang="zh-CN" altLang="zh-CN" dirty="0" smtClean="0"/>
              <a:t>我们可以知道某条指令的结果会流向哪些指令</a:t>
            </a:r>
            <a:endParaRPr lang="en-US" altLang="zh-CN" dirty="0" smtClean="0"/>
          </a:p>
          <a:p>
            <a:pPr lvl="1"/>
            <a:r>
              <a:rPr lang="zh-CN" altLang="zh-CN" dirty="0" smtClean="0"/>
              <a:t>如果我们乱序发射，可能会混淆</a:t>
            </a:r>
            <a:r>
              <a:rPr lang="en-US" altLang="zh-CN" dirty="0" smtClean="0"/>
              <a:t>RAW</a:t>
            </a:r>
            <a:r>
              <a:rPr lang="zh-CN" altLang="zh-CN" dirty="0" smtClean="0"/>
              <a:t>和</a:t>
            </a:r>
            <a:r>
              <a:rPr lang="en-US" altLang="zh-CN" dirty="0" smtClean="0"/>
              <a:t>WAR</a:t>
            </a:r>
            <a:r>
              <a:rPr lang="zh-CN" altLang="zh-CN" dirty="0" smtClean="0"/>
              <a:t>相关</a:t>
            </a:r>
            <a:endParaRPr lang="en-US" altLang="zh-CN" dirty="0" smtClean="0"/>
          </a:p>
          <a:p>
            <a:r>
              <a:rPr lang="zh-CN" altLang="zh-CN" dirty="0" smtClean="0"/>
              <a:t>每一周期发射多条指令也使用该原则将会正确地工作</a:t>
            </a:r>
            <a:r>
              <a:rPr lang="en-US" altLang="zh-CN" dirty="0" smtClean="0"/>
              <a:t>:</a:t>
            </a:r>
          </a:p>
          <a:p>
            <a:pPr lvl="1"/>
            <a:r>
              <a:rPr lang="zh-CN" altLang="zh-CN" dirty="0" smtClean="0"/>
              <a:t>需要多端口的</a:t>
            </a:r>
            <a:r>
              <a:rPr lang="en-US" altLang="zh-CN" dirty="0" smtClean="0"/>
              <a:t> “rename table” ,</a:t>
            </a:r>
            <a:r>
              <a:rPr lang="zh-CN" altLang="zh-CN" dirty="0" smtClean="0"/>
              <a:t>以同时对一组指令所用的寄存器重命名</a:t>
            </a:r>
            <a:endParaRPr lang="en-US" altLang="zh-CN" dirty="0" smtClean="0"/>
          </a:p>
          <a:p>
            <a:pPr lvl="1"/>
            <a:r>
              <a:rPr lang="zh-CN" altLang="zh-CN" dirty="0" smtClean="0"/>
              <a:t>需要在单周期内发射到多个</a:t>
            </a:r>
            <a:r>
              <a:rPr lang="en-US" altLang="zh-CN" dirty="0" smtClean="0"/>
              <a:t>RS</a:t>
            </a:r>
            <a:r>
              <a:rPr lang="zh-CN" altLang="zh-CN" dirty="0" smtClean="0"/>
              <a:t>中</a:t>
            </a:r>
            <a:r>
              <a:rPr lang="en-US" altLang="zh-CN" dirty="0" smtClean="0"/>
              <a:t>. </a:t>
            </a:r>
          </a:p>
          <a:p>
            <a:pPr lvl="1"/>
            <a:r>
              <a:rPr lang="zh-CN" altLang="zh-CN" dirty="0" smtClean="0"/>
              <a:t>寄存器文件需要有</a:t>
            </a:r>
            <a:r>
              <a:rPr lang="en-US" altLang="zh-CN" dirty="0" smtClean="0"/>
              <a:t>2x </a:t>
            </a:r>
            <a:r>
              <a:rPr lang="zh-CN" altLang="zh-CN" dirty="0" smtClean="0"/>
              <a:t>个读端口和</a:t>
            </a:r>
            <a:r>
              <a:rPr lang="en-US" altLang="zh-CN" dirty="0" smtClean="0"/>
              <a:t>x</a:t>
            </a:r>
            <a:r>
              <a:rPr lang="zh-CN" altLang="zh-CN" dirty="0" smtClean="0"/>
              <a:t>个写端口</a:t>
            </a:r>
            <a:r>
              <a:rPr lang="en-US" altLang="zh-CN" dirty="0" smtClean="0"/>
              <a:t>.</a:t>
            </a:r>
            <a:endParaRPr lang="zh-CN" altLang="en-US" dirty="0" smtClean="0"/>
          </a:p>
        </p:txBody>
      </p:sp>
    </p:spTree>
    <p:extLst>
      <p:ext uri="{BB962C8B-B14F-4D97-AF65-F5344CB8AC3E}">
        <p14:creationId xmlns:p14="http://schemas.microsoft.com/office/powerpoint/2010/main" val="18712356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B62E11C-B1A8-48B7-A8E0-5A23E1910D4B}"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626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626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B07DA7D-9FF5-472F-9E3D-24A0F76058A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68</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a:t>
            </a:r>
            <a:r>
              <a:rPr lang="en-US" altLang="zh-CN" smtClean="0"/>
              <a:t>(</a:t>
            </a:r>
            <a:r>
              <a:rPr lang="zh-CN" altLang="zh-CN" smtClean="0"/>
              <a:t>1/2)</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dirty="0" smtClean="0"/>
              <a:t>1.Issue—</a:t>
            </a:r>
            <a:r>
              <a:rPr lang="zh-CN" altLang="zh-CN" dirty="0" smtClean="0"/>
              <a:t>指令译码，检测结构相关</a:t>
            </a:r>
          </a:p>
          <a:p>
            <a:pPr lvl="1">
              <a:lnSpc>
                <a:spcPct val="120000"/>
              </a:lnSpc>
            </a:pPr>
            <a:r>
              <a:rPr lang="zh-CN" altLang="zh-CN" dirty="0" smtClean="0"/>
              <a:t> 如果当前指令所使用的功能部件空闲，并且没有其他活动的指令使用相同的目的寄存器（</a:t>
            </a:r>
            <a:r>
              <a:rPr lang="en-US" altLang="zh-CN" dirty="0" smtClean="0"/>
              <a:t>WAW), </a:t>
            </a:r>
            <a:r>
              <a:rPr lang="zh-CN" altLang="zh-CN" dirty="0" smtClean="0"/>
              <a:t>记分牌发射该指令到功能部件，并更新记分牌内部数据，如果有结构相关或</a:t>
            </a:r>
            <a:r>
              <a:rPr lang="en-US" altLang="zh-CN" dirty="0" smtClean="0"/>
              <a:t>WAW</a:t>
            </a:r>
            <a:r>
              <a:rPr lang="zh-CN" altLang="zh-CN" dirty="0" smtClean="0"/>
              <a:t>相关，则该指令的发射暂停，并且也不发射后继指令，直到相关解除</a:t>
            </a:r>
            <a:r>
              <a:rPr lang="en-US" altLang="zh-CN" dirty="0" smtClean="0"/>
              <a:t>. </a:t>
            </a:r>
          </a:p>
          <a:p>
            <a:pPr>
              <a:lnSpc>
                <a:spcPct val="120000"/>
              </a:lnSpc>
            </a:pPr>
            <a:r>
              <a:rPr lang="en-US" altLang="zh-CN" dirty="0" smtClean="0"/>
              <a:t>2. Read operands—</a:t>
            </a:r>
            <a:r>
              <a:rPr lang="zh-CN" altLang="zh-CN" dirty="0" smtClean="0"/>
              <a:t>没有数据相关时，读操作数</a:t>
            </a:r>
          </a:p>
          <a:p>
            <a:pPr lvl="1">
              <a:lnSpc>
                <a:spcPct val="120000"/>
              </a:lnSpc>
            </a:pPr>
            <a:r>
              <a:rPr lang="zh-CN" altLang="zh-CN" dirty="0" smtClean="0"/>
              <a:t>如果先前已发射的正在运行的指令不对当前指令的源操作数寄存器进行写操作，或者一个正在工作的功能部件已经完成了对该寄存器的写操作，则该操作数有效。操作数有效时，记分牌控制功能部件读操作数，准备执行。</a:t>
            </a:r>
          </a:p>
          <a:p>
            <a:pPr lvl="1">
              <a:lnSpc>
                <a:spcPct val="120000"/>
              </a:lnSpc>
            </a:pPr>
            <a:r>
              <a:rPr lang="zh-CN" altLang="zh-CN" dirty="0" smtClean="0"/>
              <a:t>记分牌在这一步动态地解决了</a:t>
            </a:r>
            <a:r>
              <a:rPr lang="en-US" altLang="zh-CN" dirty="0" smtClean="0"/>
              <a:t>RAW</a:t>
            </a:r>
            <a:r>
              <a:rPr lang="zh-CN" altLang="zh-CN" dirty="0" smtClean="0"/>
              <a:t>相关，指令可能会乱序执行。</a:t>
            </a:r>
          </a:p>
          <a:p>
            <a:pPr>
              <a:lnSpc>
                <a:spcPct val="120000"/>
              </a:lnSpc>
            </a:pPr>
            <a:endParaRPr lang="zh-CN" altLang="en-US" dirty="0"/>
          </a:p>
        </p:txBody>
      </p:sp>
    </p:spTree>
    <p:extLst>
      <p:ext uri="{BB962C8B-B14F-4D97-AF65-F5344CB8AC3E}">
        <p14:creationId xmlns:p14="http://schemas.microsoft.com/office/powerpoint/2010/main" val="228935347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p:cNvSpPr txBox="1">
            <a:spLocks noChangeArrowheads="1"/>
          </p:cNvSpPr>
          <p:nvPr/>
        </p:nvSpPr>
        <p:spPr bwMode="auto">
          <a:xfrm>
            <a:off x="482600" y="428625"/>
            <a:ext cx="8350250" cy="64293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9728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AD46E6B-BE8A-4929-BC1D-7F1F42A89EC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728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728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7A5E88F-5CC0-489A-8B66-D82B5B361BD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69</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记分牌控制的四阶段（2</a:t>
            </a:r>
            <a:r>
              <a:rPr lang="en-US" altLang="zh-CN" smtClean="0"/>
              <a:t>/2）</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3.Execution—</a:t>
            </a:r>
            <a:r>
              <a:rPr lang="zh-CN" altLang="zh-CN" dirty="0" smtClean="0"/>
              <a:t>取到操作数后执行 </a:t>
            </a:r>
            <a:r>
              <a:rPr lang="en-US" altLang="zh-CN" dirty="0" smtClean="0"/>
              <a:t>(EX)</a:t>
            </a:r>
          </a:p>
          <a:p>
            <a:pPr lvl="1"/>
            <a:r>
              <a:rPr lang="en-US" altLang="zh-CN" dirty="0" smtClean="0"/>
              <a:t> 	</a:t>
            </a:r>
            <a:r>
              <a:rPr lang="zh-CN" altLang="zh-CN" dirty="0" smtClean="0"/>
              <a:t>接收到操作数后，功能部件开始执行</a:t>
            </a:r>
            <a:r>
              <a:rPr lang="en-US" altLang="zh-CN" dirty="0" smtClean="0"/>
              <a:t>. </a:t>
            </a:r>
            <a:r>
              <a:rPr lang="zh-CN" altLang="zh-CN" dirty="0" smtClean="0"/>
              <a:t>当计算出结果后，它通知记分牌，可以结束该条指令的执行</a:t>
            </a:r>
            <a:r>
              <a:rPr lang="en-US" altLang="zh-CN" dirty="0" smtClean="0"/>
              <a:t>. </a:t>
            </a:r>
          </a:p>
          <a:p>
            <a:r>
              <a:rPr lang="en-US" altLang="zh-CN" dirty="0" smtClean="0"/>
              <a:t>4.Write result—finish execution (WB)</a:t>
            </a:r>
          </a:p>
          <a:p>
            <a:pPr lvl="1">
              <a:lnSpc>
                <a:spcPct val="120000"/>
              </a:lnSpc>
            </a:pPr>
            <a:r>
              <a:rPr lang="en-US" altLang="zh-CN" dirty="0" smtClean="0"/>
              <a:t> 	</a:t>
            </a:r>
            <a:r>
              <a:rPr lang="zh-CN" altLang="zh-CN" dirty="0" smtClean="0"/>
              <a:t>一旦记分牌得到功能部件执行完毕的信息后，记分牌检测</a:t>
            </a:r>
            <a:r>
              <a:rPr lang="en-US" altLang="zh-CN" dirty="0" smtClean="0"/>
              <a:t>WAR</a:t>
            </a:r>
            <a:r>
              <a:rPr lang="zh-CN" altLang="zh-CN" dirty="0" smtClean="0"/>
              <a:t>相关，如果没有</a:t>
            </a:r>
            <a:r>
              <a:rPr lang="en-US" altLang="zh-CN" dirty="0" smtClean="0"/>
              <a:t>WAR</a:t>
            </a:r>
            <a:r>
              <a:rPr lang="zh-CN" altLang="zh-CN" dirty="0" smtClean="0"/>
              <a:t>相关，就写结果，如果有</a:t>
            </a:r>
            <a:r>
              <a:rPr lang="en-US" altLang="zh-CN" dirty="0" smtClean="0"/>
              <a:t>WAR </a:t>
            </a:r>
            <a:r>
              <a:rPr lang="zh-CN" altLang="zh-CN" dirty="0" smtClean="0"/>
              <a:t>相关，则暂停该条指令。</a:t>
            </a:r>
          </a:p>
          <a:p>
            <a:pPr lvl="1"/>
            <a:r>
              <a:rPr lang="zh-CN" altLang="zh-CN" dirty="0" smtClean="0"/>
              <a:t>	</a:t>
            </a:r>
            <a:r>
              <a:rPr lang="en-US" altLang="zh-CN" dirty="0" smtClean="0"/>
              <a:t>Example:</a:t>
            </a:r>
          </a:p>
          <a:p>
            <a:pPr marL="457200" lvl="1" indent="0">
              <a:buNone/>
            </a:pPr>
            <a:r>
              <a:rPr lang="en-US" altLang="zh-CN" dirty="0" smtClean="0"/>
              <a:t> 			DIVD	F0,F2,F4</a:t>
            </a:r>
          </a:p>
          <a:p>
            <a:pPr marL="457200" lvl="1" indent="0">
              <a:buNone/>
            </a:pPr>
            <a:r>
              <a:rPr lang="en-US" altLang="zh-CN" dirty="0" smtClean="0"/>
              <a:t> 			ADDD	F10,F0,F8</a:t>
            </a:r>
          </a:p>
          <a:p>
            <a:pPr marL="457200" lvl="1" indent="0">
              <a:buNone/>
            </a:pPr>
            <a:r>
              <a:rPr lang="en-US" altLang="zh-CN" dirty="0" smtClean="0"/>
              <a:t> 			SUBD	F8,F8,F14</a:t>
            </a:r>
          </a:p>
          <a:p>
            <a:pPr lvl="1"/>
            <a:r>
              <a:rPr lang="en-US" altLang="zh-CN" dirty="0" smtClean="0"/>
              <a:t> 	CDC 6600 scoreboard </a:t>
            </a:r>
            <a:r>
              <a:rPr lang="zh-CN" altLang="zh-CN" dirty="0" smtClean="0"/>
              <a:t>将暂停 </a:t>
            </a:r>
            <a:r>
              <a:rPr lang="en-US" altLang="zh-CN" dirty="0" smtClean="0"/>
              <a:t>SUBD </a:t>
            </a:r>
            <a:r>
              <a:rPr lang="zh-CN" altLang="zh-CN" dirty="0" smtClean="0"/>
              <a:t>直到</a:t>
            </a:r>
            <a:r>
              <a:rPr lang="en-US" altLang="zh-CN" dirty="0" smtClean="0"/>
              <a:t>ADDD </a:t>
            </a:r>
            <a:r>
              <a:rPr lang="zh-CN" altLang="zh-CN" dirty="0" smtClean="0"/>
              <a:t>读取操作数后，才进入</a:t>
            </a:r>
            <a:r>
              <a:rPr lang="en-US" altLang="zh-CN" dirty="0" smtClean="0"/>
              <a:t>WR</a:t>
            </a:r>
            <a:r>
              <a:rPr lang="zh-CN" altLang="zh-CN" dirty="0" smtClean="0"/>
              <a:t>段处理。</a:t>
            </a:r>
          </a:p>
          <a:p>
            <a:endParaRPr lang="zh-CN" altLang="en-US" dirty="0"/>
          </a:p>
        </p:txBody>
      </p:sp>
    </p:spTree>
    <p:extLst>
      <p:ext uri="{BB962C8B-B14F-4D97-AF65-F5344CB8AC3E}">
        <p14:creationId xmlns:p14="http://schemas.microsoft.com/office/powerpoint/2010/main" val="289968557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srcRect/>
          <a:stretch>
            <a:fillRect/>
          </a:stretch>
        </p:blipFill>
        <p:spPr bwMode="auto">
          <a:xfrm>
            <a:off x="161028" y="1360389"/>
            <a:ext cx="8709025" cy="4414837"/>
          </a:xfrm>
          <a:prstGeom prst="rect">
            <a:avLst/>
          </a:prstGeom>
          <a:noFill/>
          <a:ln w="9525">
            <a:noFill/>
            <a:round/>
            <a:headEnd/>
            <a:tailEnd/>
          </a:ln>
        </p:spPr>
      </p:pic>
      <p:sp>
        <p:nvSpPr>
          <p:cNvPr id="64515" name="Rectangle 3"/>
          <p:cNvSpPr>
            <a:spLocks noChangeArrowheads="1"/>
          </p:cNvSpPr>
          <p:nvPr/>
        </p:nvSpPr>
        <p:spPr bwMode="auto">
          <a:xfrm>
            <a:off x="1524000" y="2165350"/>
            <a:ext cx="3124200" cy="5969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64516"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3E02E5E-B43B-485F-A40E-1CB5604E45C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4517"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4518"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485FCA4-7F65-4B24-8A84-BD91C86932A4}"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zh-CN" altLang="zh-CN" sz="1200">
              <a:solidFill>
                <a:srgbClr val="898989"/>
              </a:solidFill>
            </a:endParaRPr>
          </a:p>
        </p:txBody>
      </p:sp>
      <p:sp>
        <p:nvSpPr>
          <p:cNvPr id="64519" name="标题 1"/>
          <p:cNvSpPr>
            <a:spLocks noGrp="1"/>
          </p:cNvSpPr>
          <p:nvPr>
            <p:ph type="title"/>
          </p:nvPr>
        </p:nvSpPr>
        <p:spPr/>
        <p:txBody>
          <a:bodyPr/>
          <a:lstStyle/>
          <a:p>
            <a:r>
              <a:rPr lang="zh-CN" altLang="zh-CN" smtClean="0"/>
              <a:t>采用的基本技术</a:t>
            </a:r>
            <a:endParaRPr lang="zh-CN" altLang="en-US" smtClean="0"/>
          </a:p>
        </p:txBody>
      </p:sp>
    </p:spTree>
    <p:extLst>
      <p:ext uri="{BB962C8B-B14F-4D97-AF65-F5344CB8AC3E}">
        <p14:creationId xmlns:p14="http://schemas.microsoft.com/office/powerpoint/2010/main" val="794051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1"/>
          <p:cNvSpPr txBox="1">
            <a:spLocks noChangeArrowheads="1"/>
          </p:cNvSpPr>
          <p:nvPr/>
        </p:nvSpPr>
        <p:spPr bwMode="auto">
          <a:xfrm>
            <a:off x="628650" y="190500"/>
            <a:ext cx="8385175" cy="712788"/>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zh-CN" altLang="zh-CN" sz="3600" b="1" dirty="0">
              <a:solidFill>
                <a:srgbClr val="FF0000"/>
              </a:solidFill>
              <a:latin typeface="Calibri Light" pitchFamily="34" charset="0"/>
            </a:endParaRPr>
          </a:p>
        </p:txBody>
      </p:sp>
      <p:sp>
        <p:nvSpPr>
          <p:cNvPr id="98307" name="Text Box 2"/>
          <p:cNvSpPr txBox="1">
            <a:spLocks noChangeArrowheads="1"/>
          </p:cNvSpPr>
          <p:nvPr/>
        </p:nvSpPr>
        <p:spPr bwMode="auto">
          <a:xfrm>
            <a:off x="463648" y="897549"/>
            <a:ext cx="8385175" cy="5462588"/>
          </a:xfrm>
          <a:prstGeom prst="rect">
            <a:avLst/>
          </a:prstGeom>
          <a:noFill/>
          <a:ln w="9525">
            <a:noFill/>
            <a:round/>
            <a:headEnd/>
            <a:tailEnd/>
          </a:ln>
        </p:spPr>
        <p:txBody>
          <a:bodyPr/>
          <a:lstStyle/>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1.Instruction status</a:t>
            </a:r>
            <a:r>
              <a:rPr lang="en-US" altLang="zh-CN" sz="2400" dirty="0">
                <a:solidFill>
                  <a:srgbClr val="000000"/>
                </a:solidFill>
              </a:rPr>
              <a:t>—</a:t>
            </a:r>
            <a:r>
              <a:rPr lang="zh-CN" altLang="zh-CN" sz="2400" dirty="0">
                <a:solidFill>
                  <a:srgbClr val="000000"/>
                </a:solidFill>
              </a:rPr>
              <a:t>记录正在执行的各条指令</a:t>
            </a:r>
            <a:r>
              <a:rPr lang="zh-CN" altLang="en-US" sz="2400" dirty="0">
                <a:solidFill>
                  <a:srgbClr val="000000"/>
                </a:solidFill>
              </a:rPr>
              <a:t>所</a:t>
            </a:r>
            <a:r>
              <a:rPr lang="zh-CN" altLang="zh-CN" sz="2400" dirty="0">
                <a:solidFill>
                  <a:srgbClr val="000000"/>
                </a:solidFill>
              </a:rPr>
              <a:t>处</a:t>
            </a:r>
            <a:r>
              <a:rPr lang="zh-CN" altLang="en-US" sz="2400" dirty="0">
                <a:solidFill>
                  <a:srgbClr val="000000"/>
                </a:solidFill>
              </a:rPr>
              <a:t>的状态步</a:t>
            </a:r>
            <a:endParaRPr lang="zh-CN" altLang="zh-CN" sz="2400" dirty="0">
              <a:solidFill>
                <a:srgbClr val="000000"/>
              </a:solidFill>
            </a:endParaRP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2.Functional unit status</a:t>
            </a:r>
            <a:r>
              <a:rPr lang="en-US" altLang="zh-CN" sz="2400" dirty="0">
                <a:solidFill>
                  <a:srgbClr val="000000"/>
                </a:solidFill>
              </a:rPr>
              <a:t>—</a:t>
            </a:r>
            <a:r>
              <a:rPr lang="zh-CN" altLang="zh-CN" sz="2400" dirty="0">
                <a:solidFill>
                  <a:srgbClr val="000000"/>
                </a:solidFill>
              </a:rPr>
              <a:t>记录功能部件(</a:t>
            </a:r>
            <a:r>
              <a:rPr lang="en-US" altLang="zh-CN" sz="2400" dirty="0">
                <a:solidFill>
                  <a:srgbClr val="000000"/>
                </a:solidFill>
              </a:rPr>
              <a:t>FU)</a:t>
            </a:r>
            <a:r>
              <a:rPr lang="zh-CN" altLang="zh-CN" sz="2400" dirty="0">
                <a:solidFill>
                  <a:srgbClr val="000000"/>
                </a:solidFill>
              </a:rPr>
              <a:t>的状态。用9个域记录每个功能部件的</a:t>
            </a:r>
            <a:r>
              <a:rPr lang="en-US" altLang="zh-CN" sz="2400" dirty="0">
                <a:solidFill>
                  <a:srgbClr val="000000"/>
                </a:solidFill>
              </a:rPr>
              <a:t>9</a:t>
            </a:r>
            <a:r>
              <a:rPr lang="zh-CN" altLang="zh-CN" sz="2400" dirty="0">
                <a:solidFill>
                  <a:srgbClr val="000000"/>
                </a:solidFill>
              </a:rPr>
              <a:t>个参量：</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400" dirty="0">
                <a:solidFill>
                  <a:srgbClr val="000000"/>
                </a:solidFill>
              </a:rPr>
              <a:t>		</a:t>
            </a:r>
            <a:r>
              <a:rPr lang="en-US" altLang="zh-CN" sz="2000" dirty="0">
                <a:solidFill>
                  <a:srgbClr val="5B9BD5"/>
                </a:solidFill>
              </a:rPr>
              <a:t>Busy</a:t>
            </a:r>
            <a:r>
              <a:rPr lang="en-US" altLang="zh-CN" sz="2000" dirty="0">
                <a:solidFill>
                  <a:srgbClr val="000000"/>
                </a:solidFill>
              </a:rPr>
              <a:t>—</a:t>
            </a:r>
            <a:r>
              <a:rPr lang="zh-CN" altLang="zh-CN" sz="2000" dirty="0">
                <a:solidFill>
                  <a:srgbClr val="000000"/>
                </a:solidFill>
              </a:rPr>
              <a:t>指示该部件是否空闲</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Op</a:t>
            </a:r>
            <a:r>
              <a:rPr lang="en-US" altLang="zh-CN" sz="2000" dirty="0">
                <a:solidFill>
                  <a:srgbClr val="000000"/>
                </a:solidFill>
              </a:rPr>
              <a:t>—</a:t>
            </a:r>
            <a:r>
              <a:rPr lang="zh-CN" altLang="zh-CN" sz="2000" dirty="0">
                <a:solidFill>
                  <a:srgbClr val="000000"/>
                </a:solidFill>
              </a:rPr>
              <a:t>该部件所完成的操作</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Fi</a:t>
            </a:r>
            <a:r>
              <a:rPr lang="en-US" altLang="zh-CN" sz="2000" dirty="0">
                <a:solidFill>
                  <a:srgbClr val="000000"/>
                </a:solidFill>
              </a:rPr>
              <a:t>—</a:t>
            </a:r>
            <a:r>
              <a:rPr lang="zh-CN" altLang="zh-CN" sz="2000" dirty="0">
                <a:solidFill>
                  <a:srgbClr val="000000"/>
                </a:solidFill>
              </a:rPr>
              <a:t>其目的寄存器编号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a:solidFill>
                  <a:srgbClr val="5B9BD5"/>
                </a:solidFill>
              </a:rPr>
              <a:t>Fj, </a:t>
            </a:r>
            <a:r>
              <a:rPr lang="en-US" altLang="zh-CN" sz="2000" dirty="0" err="1">
                <a:solidFill>
                  <a:srgbClr val="5B9BD5"/>
                </a:solidFill>
              </a:rPr>
              <a:t>Fk</a:t>
            </a:r>
            <a:r>
              <a:rPr lang="en-US" altLang="zh-CN" sz="2000" dirty="0">
                <a:solidFill>
                  <a:srgbClr val="000000"/>
                </a:solidFill>
              </a:rPr>
              <a:t>—</a:t>
            </a:r>
            <a:r>
              <a:rPr lang="zh-CN" altLang="zh-CN" sz="2000" dirty="0">
                <a:solidFill>
                  <a:srgbClr val="000000"/>
                </a:solidFill>
              </a:rPr>
              <a:t>源寄存器编号</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Qj</a:t>
            </a:r>
            <a:r>
              <a:rPr lang="en-US" altLang="zh-CN" sz="2000" dirty="0">
                <a:solidFill>
                  <a:srgbClr val="5B9BD5"/>
                </a:solidFill>
              </a:rPr>
              <a:t>, </a:t>
            </a:r>
            <a:r>
              <a:rPr lang="en-US" altLang="zh-CN" sz="2000" dirty="0" err="1">
                <a:solidFill>
                  <a:srgbClr val="5B9BD5"/>
                </a:solidFill>
              </a:rPr>
              <a:t>Qk</a:t>
            </a:r>
            <a:r>
              <a:rPr lang="en-US" altLang="zh-CN" sz="2000" dirty="0">
                <a:solidFill>
                  <a:srgbClr val="000000"/>
                </a:solidFill>
              </a:rPr>
              <a:t>—</a:t>
            </a:r>
            <a:r>
              <a:rPr lang="zh-CN" altLang="zh-CN" sz="2000" dirty="0">
                <a:solidFill>
                  <a:srgbClr val="000000"/>
                </a:solidFill>
              </a:rPr>
              <a:t>产生源操作数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的</a:t>
            </a:r>
            <a:r>
              <a:rPr lang="zh-CN" altLang="zh-CN" sz="2000" dirty="0">
                <a:solidFill>
                  <a:srgbClr val="000000"/>
                </a:solidFill>
                <a:latin typeface="+mj-ea"/>
                <a:ea typeface="+mj-ea"/>
              </a:rPr>
              <a:t>功能部件</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dirty="0">
                <a:solidFill>
                  <a:srgbClr val="000000"/>
                </a:solidFill>
              </a:rPr>
              <a:t>		</a:t>
            </a:r>
            <a:r>
              <a:rPr lang="en-US" altLang="zh-CN" sz="2000" dirty="0" err="1">
                <a:solidFill>
                  <a:srgbClr val="5B9BD5"/>
                </a:solidFill>
              </a:rPr>
              <a:t>Rj</a:t>
            </a:r>
            <a:r>
              <a:rPr lang="en-US" altLang="zh-CN" sz="2000" dirty="0">
                <a:solidFill>
                  <a:srgbClr val="5B9BD5"/>
                </a:solidFill>
              </a:rPr>
              <a:t>, </a:t>
            </a:r>
            <a:r>
              <a:rPr lang="en-US" altLang="zh-CN" sz="2000" dirty="0" err="1">
                <a:solidFill>
                  <a:srgbClr val="5B9BD5"/>
                </a:solidFill>
              </a:rPr>
              <a:t>Rk</a:t>
            </a:r>
            <a:r>
              <a:rPr lang="en-US" altLang="zh-CN" sz="2000" dirty="0">
                <a:solidFill>
                  <a:srgbClr val="000000"/>
                </a:solidFill>
              </a:rPr>
              <a:t>—</a:t>
            </a:r>
            <a:r>
              <a:rPr lang="zh-CN" altLang="zh-CN" sz="2000" dirty="0">
                <a:solidFill>
                  <a:srgbClr val="000000"/>
                </a:solidFill>
              </a:rPr>
              <a:t>标识源操作数</a:t>
            </a:r>
            <a:r>
              <a:rPr lang="en-US" altLang="zh-CN" sz="2000" dirty="0">
                <a:solidFill>
                  <a:srgbClr val="000000"/>
                </a:solidFill>
              </a:rPr>
              <a:t>Fj, </a:t>
            </a:r>
            <a:r>
              <a:rPr lang="en-US" altLang="zh-CN" sz="2000" dirty="0" err="1">
                <a:solidFill>
                  <a:srgbClr val="000000"/>
                </a:solidFill>
              </a:rPr>
              <a:t>Fk</a:t>
            </a:r>
            <a:r>
              <a:rPr lang="zh-CN" altLang="zh-CN" sz="2000" dirty="0">
                <a:solidFill>
                  <a:srgbClr val="000000"/>
                </a:solidFill>
              </a:rPr>
              <a:t>是否就绪的标志</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563C1"/>
                </a:solidFill>
              </a:rPr>
              <a:t>3.Register result status</a:t>
            </a:r>
            <a:r>
              <a:rPr lang="en-US" altLang="zh-CN" sz="2400" dirty="0">
                <a:solidFill>
                  <a:srgbClr val="000000"/>
                </a:solidFill>
              </a:rPr>
              <a:t>—</a:t>
            </a:r>
            <a:r>
              <a:rPr lang="zh-CN" altLang="zh-CN" sz="2400" dirty="0">
                <a:solidFill>
                  <a:srgbClr val="000000"/>
                </a:solidFill>
              </a:rPr>
              <a:t>如果存在功能部件对某一寄存器进行写操作，指示具体是哪个功能部件对该寄存器进行写操作。如果没有指令对该寄存器进行写操作，则该域 为</a:t>
            </a:r>
            <a:r>
              <a:rPr lang="en-US" altLang="zh-CN" sz="2400" dirty="0">
                <a:solidFill>
                  <a:srgbClr val="000000"/>
                </a:solidFill>
              </a:rPr>
              <a:t>Blank</a:t>
            </a:r>
          </a:p>
        </p:txBody>
      </p:sp>
      <p:sp>
        <p:nvSpPr>
          <p:cNvPr id="9830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4166FA4-E47E-42F6-A2BC-191C3261769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830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831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4F20327-D8CB-42B8-9369-99DF7FCCC5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70</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记分牌的结构</a:t>
            </a:r>
            <a:endParaRPr lang="zh-CN" altLang="en-US" dirty="0"/>
          </a:p>
        </p:txBody>
      </p:sp>
    </p:spTree>
    <p:extLst>
      <p:ext uri="{BB962C8B-B14F-4D97-AF65-F5344CB8AC3E}">
        <p14:creationId xmlns:p14="http://schemas.microsoft.com/office/powerpoint/2010/main" val="394816660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2"/>
          <p:cNvSpPr txBox="1">
            <a:spLocks noChangeArrowheads="1"/>
          </p:cNvSpPr>
          <p:nvPr/>
        </p:nvSpPr>
        <p:spPr bwMode="auto">
          <a:xfrm>
            <a:off x="628650" y="1825625"/>
            <a:ext cx="7886700" cy="4351338"/>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grpSp>
        <p:nvGrpSpPr>
          <p:cNvPr id="99332" name="Group 3"/>
          <p:cNvGrpSpPr>
            <a:grpSpLocks/>
          </p:cNvGrpSpPr>
          <p:nvPr/>
        </p:nvGrpSpPr>
        <p:grpSpPr bwMode="auto">
          <a:xfrm>
            <a:off x="539750" y="1231900"/>
            <a:ext cx="7759700" cy="4800600"/>
            <a:chOff x="520" y="984"/>
            <a:chExt cx="4719" cy="2875"/>
          </a:xfrm>
        </p:grpSpPr>
        <p:grpSp>
          <p:nvGrpSpPr>
            <p:cNvPr id="99337" name="Group 4"/>
            <p:cNvGrpSpPr>
              <a:grpSpLocks/>
            </p:cNvGrpSpPr>
            <p:nvPr/>
          </p:nvGrpSpPr>
          <p:grpSpPr bwMode="auto">
            <a:xfrm>
              <a:off x="520" y="984"/>
              <a:ext cx="911" cy="2871"/>
              <a:chOff x="520" y="984"/>
              <a:chExt cx="911" cy="2871"/>
            </a:xfrm>
          </p:grpSpPr>
          <p:sp>
            <p:nvSpPr>
              <p:cNvPr id="99350" name="Rectangle 5"/>
              <p:cNvSpPr>
                <a:spLocks noChangeArrowheads="1"/>
              </p:cNvSpPr>
              <p:nvPr/>
            </p:nvSpPr>
            <p:spPr bwMode="auto">
              <a:xfrm>
                <a:off x="528" y="2143"/>
                <a:ext cx="903" cy="368"/>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Read operands</a:t>
                </a:r>
              </a:p>
            </p:txBody>
          </p:sp>
          <p:sp>
            <p:nvSpPr>
              <p:cNvPr id="99351" name="Rectangle 6"/>
              <p:cNvSpPr>
                <a:spLocks noChangeArrowheads="1"/>
              </p:cNvSpPr>
              <p:nvPr/>
            </p:nvSpPr>
            <p:spPr bwMode="auto">
              <a:xfrm>
                <a:off x="528" y="2517"/>
                <a:ext cx="903" cy="402"/>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Execution complete</a:t>
                </a:r>
              </a:p>
            </p:txBody>
          </p:sp>
          <p:sp>
            <p:nvSpPr>
              <p:cNvPr id="99352" name="Rectangle 7"/>
              <p:cNvSpPr>
                <a:spLocks noChangeArrowheads="1"/>
              </p:cNvSpPr>
              <p:nvPr/>
            </p:nvSpPr>
            <p:spPr bwMode="auto">
              <a:xfrm>
                <a:off x="520" y="984"/>
                <a:ext cx="903"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Instruction status</a:t>
                </a:r>
              </a:p>
            </p:txBody>
          </p:sp>
          <p:sp>
            <p:nvSpPr>
              <p:cNvPr id="99353" name="Rectangle 8"/>
              <p:cNvSpPr>
                <a:spLocks noChangeArrowheads="1"/>
              </p:cNvSpPr>
              <p:nvPr/>
            </p:nvSpPr>
            <p:spPr bwMode="auto">
              <a:xfrm>
                <a:off x="528" y="2928"/>
                <a:ext cx="903" cy="9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Write result</a:t>
                </a:r>
              </a:p>
            </p:txBody>
          </p:sp>
          <p:sp>
            <p:nvSpPr>
              <p:cNvPr id="99354" name="Rectangle 9"/>
              <p:cNvSpPr>
                <a:spLocks noChangeArrowheads="1"/>
              </p:cNvSpPr>
              <p:nvPr/>
            </p:nvSpPr>
            <p:spPr bwMode="auto">
              <a:xfrm>
                <a:off x="528" y="1328"/>
                <a:ext cx="903" cy="80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Issue</a:t>
                </a:r>
              </a:p>
            </p:txBody>
          </p:sp>
        </p:grpSp>
        <p:grpSp>
          <p:nvGrpSpPr>
            <p:cNvPr id="99338" name="Group 10"/>
            <p:cNvGrpSpPr>
              <a:grpSpLocks/>
            </p:cNvGrpSpPr>
            <p:nvPr/>
          </p:nvGrpSpPr>
          <p:grpSpPr bwMode="auto">
            <a:xfrm>
              <a:off x="2552" y="988"/>
              <a:ext cx="2687" cy="2871"/>
              <a:chOff x="2552" y="988"/>
              <a:chExt cx="2687" cy="2871"/>
            </a:xfrm>
          </p:grpSpPr>
          <p:sp>
            <p:nvSpPr>
              <p:cNvPr id="99345" name="Rectangle 11"/>
              <p:cNvSpPr>
                <a:spLocks noChangeArrowheads="1"/>
              </p:cNvSpPr>
              <p:nvPr/>
            </p:nvSpPr>
            <p:spPr bwMode="auto">
              <a:xfrm>
                <a:off x="2552" y="988"/>
                <a:ext cx="2679" cy="327"/>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Bookkeeping</a:t>
                </a:r>
              </a:p>
            </p:txBody>
          </p:sp>
          <p:sp>
            <p:nvSpPr>
              <p:cNvPr id="99346" name="Rectangle 12"/>
              <p:cNvSpPr>
                <a:spLocks noChangeArrowheads="1"/>
              </p:cNvSpPr>
              <p:nvPr/>
            </p:nvSpPr>
            <p:spPr bwMode="auto">
              <a:xfrm>
                <a:off x="2560" y="2147"/>
                <a:ext cx="2679" cy="368"/>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Rj</a:t>
                </a:r>
                <a:r>
                  <a:rPr lang="en-US" altLang="zh-CN">
                    <a:solidFill>
                      <a:srgbClr val="000000"/>
                    </a:solidFill>
                    <a:latin typeface="Symbol" pitchFamily="18" charset="2"/>
                  </a:rPr>
                  <a:t></a:t>
                </a:r>
                <a:r>
                  <a:rPr lang="en-US" altLang="zh-CN">
                    <a:solidFill>
                      <a:srgbClr val="000000"/>
                    </a:solidFill>
                    <a:latin typeface="Arial" pitchFamily="34" charset="0"/>
                  </a:rPr>
                  <a:t> No; Rk</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7" name="Rectangle 13"/>
              <p:cNvSpPr>
                <a:spLocks noChangeArrowheads="1"/>
              </p:cNvSpPr>
              <p:nvPr/>
            </p:nvSpPr>
            <p:spPr bwMode="auto">
              <a:xfrm>
                <a:off x="2560" y="2521"/>
                <a:ext cx="2679" cy="402"/>
              </a:xfrm>
              <a:prstGeom prst="rect">
                <a:avLst/>
              </a:prstGeom>
              <a:solidFill>
                <a:srgbClr val="FFFFFF"/>
              </a:solidFill>
              <a:ln w="1260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99348" name="Rectangle 14"/>
              <p:cNvSpPr>
                <a:spLocks noChangeArrowheads="1"/>
              </p:cNvSpPr>
              <p:nvPr/>
            </p:nvSpPr>
            <p:spPr bwMode="auto">
              <a:xfrm>
                <a:off x="2560" y="2932"/>
                <a:ext cx="2679" cy="92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Symbol" pitchFamily="18" charset="2"/>
                  </a:rPr>
                  <a:t></a:t>
                </a:r>
                <a:r>
                  <a:rPr lang="en-US" altLang="zh-CN">
                    <a:solidFill>
                      <a:srgbClr val="000000"/>
                    </a:solidFill>
                    <a:latin typeface="Arial" pitchFamily="34" charset="0"/>
                  </a:rPr>
                  <a:t>f(if Qj(f)=FU then Rj(f)</a:t>
                </a:r>
                <a:r>
                  <a:rPr lang="en-US" altLang="zh-CN">
                    <a:solidFill>
                      <a:srgbClr val="000000"/>
                    </a:solidFill>
                    <a:latin typeface="Symbol" pitchFamily="18" charset="2"/>
                  </a:rPr>
                  <a:t></a:t>
                </a:r>
                <a:r>
                  <a:rPr lang="en-US" altLang="zh-CN">
                    <a:solidFill>
                      <a:srgbClr val="000000"/>
                    </a:solidFill>
                    <a:latin typeface="Arial" pitchFamily="34" charset="0"/>
                  </a:rPr>
                  <a:t> Yes);</a:t>
                </a:r>
                <a:br>
                  <a:rPr lang="en-US" altLang="zh-CN">
                    <a:solidFill>
                      <a:srgbClr val="000000"/>
                    </a:solidFill>
                    <a:latin typeface="Arial" pitchFamily="34" charset="0"/>
                  </a:rPr>
                </a:br>
                <a:r>
                  <a:rPr lang="en-US" altLang="zh-CN">
                    <a:solidFill>
                      <a:srgbClr val="000000"/>
                    </a:solidFill>
                    <a:latin typeface="Symbol" pitchFamily="18" charset="2"/>
                  </a:rPr>
                  <a:t></a:t>
                </a:r>
                <a:r>
                  <a:rPr lang="en-US" altLang="zh-CN">
                    <a:solidFill>
                      <a:srgbClr val="000000"/>
                    </a:solidFill>
                    <a:latin typeface="Arial" pitchFamily="34" charset="0"/>
                  </a:rPr>
                  <a:t>f(if Qk(f)=FU then Rk(f)</a:t>
                </a:r>
                <a:r>
                  <a:rPr lang="en-US" altLang="zh-CN">
                    <a:solidFill>
                      <a:srgbClr val="000000"/>
                    </a:solidFill>
                    <a:latin typeface="Symbol" pitchFamily="18" charset="2"/>
                  </a:rPr>
                  <a:t></a:t>
                </a:r>
                <a:r>
                  <a:rPr lang="en-US" altLang="zh-CN">
                    <a:solidFill>
                      <a:srgbClr val="000000"/>
                    </a:solidFill>
                    <a:latin typeface="Arial" pitchFamily="34" charset="0"/>
                  </a:rPr>
                  <a:t> Yes); Result(Fi(FU))</a:t>
                </a:r>
                <a:r>
                  <a:rPr lang="en-US" altLang="zh-CN">
                    <a:solidFill>
                      <a:srgbClr val="000000"/>
                    </a:solidFill>
                    <a:latin typeface="Symbol" pitchFamily="18" charset="2"/>
                  </a:rPr>
                  <a:t></a:t>
                </a:r>
                <a:r>
                  <a:rPr lang="en-US" altLang="zh-CN">
                    <a:solidFill>
                      <a:srgbClr val="000000"/>
                    </a:solidFill>
                    <a:latin typeface="Arial" pitchFamily="34" charset="0"/>
                  </a:rPr>
                  <a:t> 0; Busy(FU)</a:t>
                </a:r>
                <a:r>
                  <a:rPr lang="en-US" altLang="zh-CN">
                    <a:solidFill>
                      <a:srgbClr val="000000"/>
                    </a:solidFill>
                    <a:latin typeface="Symbol" pitchFamily="18" charset="2"/>
                  </a:rPr>
                  <a:t></a:t>
                </a:r>
                <a:r>
                  <a:rPr lang="en-US" altLang="zh-CN">
                    <a:solidFill>
                      <a:srgbClr val="000000"/>
                    </a:solidFill>
                    <a:latin typeface="Arial" pitchFamily="34" charset="0"/>
                  </a:rPr>
                  <a:t> No</a:t>
                </a:r>
              </a:p>
            </p:txBody>
          </p:sp>
          <p:sp>
            <p:nvSpPr>
              <p:cNvPr id="99349" name="Rectangle 15"/>
              <p:cNvSpPr>
                <a:spLocks noChangeArrowheads="1"/>
              </p:cNvSpPr>
              <p:nvPr/>
            </p:nvSpPr>
            <p:spPr bwMode="auto">
              <a:xfrm>
                <a:off x="2560" y="1332"/>
                <a:ext cx="2679" cy="807"/>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Busy(FU)</a:t>
                </a:r>
                <a:r>
                  <a:rPr lang="en-US" altLang="zh-CN">
                    <a:solidFill>
                      <a:srgbClr val="000000"/>
                    </a:solidFill>
                    <a:latin typeface="Symbol" pitchFamily="18" charset="2"/>
                  </a:rPr>
                  <a:t></a:t>
                </a:r>
                <a:r>
                  <a:rPr lang="en-US" altLang="zh-CN">
                    <a:solidFill>
                      <a:srgbClr val="000000"/>
                    </a:solidFill>
                    <a:latin typeface="Arial" pitchFamily="34" charset="0"/>
                  </a:rPr>
                  <a:t> yes; Op(FU)</a:t>
                </a:r>
                <a:r>
                  <a:rPr lang="en-US" altLang="zh-CN">
                    <a:solidFill>
                      <a:srgbClr val="000000"/>
                    </a:solidFill>
                    <a:latin typeface="Symbol" pitchFamily="18" charset="2"/>
                  </a:rPr>
                  <a:t></a:t>
                </a:r>
                <a:r>
                  <a:rPr lang="en-US" altLang="zh-CN">
                    <a:solidFill>
                      <a:srgbClr val="000000"/>
                    </a:solidFill>
                    <a:latin typeface="Arial" pitchFamily="34" charset="0"/>
                  </a:rPr>
                  <a:t> op; </a:t>
                </a:r>
                <a:br>
                  <a:rPr lang="en-US" altLang="zh-CN">
                    <a:solidFill>
                      <a:srgbClr val="000000"/>
                    </a:solidFill>
                    <a:latin typeface="Arial" pitchFamily="34" charset="0"/>
                  </a:rPr>
                </a:br>
                <a:r>
                  <a:rPr lang="en-US" altLang="zh-CN">
                    <a:solidFill>
                      <a:srgbClr val="000000"/>
                    </a:solidFill>
                    <a:latin typeface="Arial" pitchFamily="34" charset="0"/>
                  </a:rPr>
                  <a:t>Fi(FU)</a:t>
                </a:r>
                <a:r>
                  <a:rPr lang="en-US" altLang="zh-CN">
                    <a:solidFill>
                      <a:srgbClr val="000000"/>
                    </a:solidFill>
                    <a:latin typeface="Symbol" pitchFamily="18" charset="2"/>
                  </a:rPr>
                  <a:t></a:t>
                </a:r>
                <a:r>
                  <a:rPr lang="en-US" altLang="zh-CN">
                    <a:solidFill>
                      <a:srgbClr val="000000"/>
                    </a:solidFill>
                    <a:latin typeface="Arial" pitchFamily="34" charset="0"/>
                  </a:rPr>
                  <a:t> `D’; Fj(FU)</a:t>
                </a:r>
                <a:r>
                  <a:rPr lang="en-US" altLang="zh-CN">
                    <a:solidFill>
                      <a:srgbClr val="000000"/>
                    </a:solidFill>
                    <a:latin typeface="Symbol" pitchFamily="18" charset="2"/>
                  </a:rPr>
                  <a:t></a:t>
                </a:r>
                <a:r>
                  <a:rPr lang="en-US" altLang="zh-CN">
                    <a:solidFill>
                      <a:srgbClr val="000000"/>
                    </a:solidFill>
                    <a:latin typeface="Arial" pitchFamily="34" charset="0"/>
                  </a:rPr>
                  <a:t> `S1’; </a:t>
                </a:r>
                <a:br>
                  <a:rPr lang="en-US" altLang="zh-CN">
                    <a:solidFill>
                      <a:srgbClr val="000000"/>
                    </a:solidFill>
                    <a:latin typeface="Arial" pitchFamily="34" charset="0"/>
                  </a:rPr>
                </a:br>
                <a:r>
                  <a:rPr lang="en-US" altLang="zh-CN">
                    <a:solidFill>
                      <a:srgbClr val="000000"/>
                    </a:solidFill>
                    <a:latin typeface="Arial" pitchFamily="34" charset="0"/>
                  </a:rPr>
                  <a:t>Fk(FU)</a:t>
                </a:r>
                <a:r>
                  <a:rPr lang="en-US" altLang="zh-CN">
                    <a:solidFill>
                      <a:srgbClr val="000000"/>
                    </a:solidFill>
                    <a:latin typeface="Symbol" pitchFamily="18" charset="2"/>
                  </a:rPr>
                  <a:t></a:t>
                </a:r>
                <a:r>
                  <a:rPr lang="en-US" altLang="zh-CN">
                    <a:solidFill>
                      <a:srgbClr val="000000"/>
                    </a:solidFill>
                    <a:latin typeface="Arial" pitchFamily="34" charset="0"/>
                  </a:rPr>
                  <a:t> `S2’; Qj</a:t>
                </a:r>
                <a:r>
                  <a:rPr lang="en-US" altLang="zh-CN">
                    <a:solidFill>
                      <a:srgbClr val="000000"/>
                    </a:solidFill>
                    <a:latin typeface="Symbol" pitchFamily="18" charset="2"/>
                  </a:rPr>
                  <a:t></a:t>
                </a:r>
                <a:r>
                  <a:rPr lang="en-US" altLang="zh-CN">
                    <a:solidFill>
                      <a:srgbClr val="000000"/>
                    </a:solidFill>
                    <a:latin typeface="Arial" pitchFamily="34" charset="0"/>
                  </a:rPr>
                  <a:t> Result(‘S1’); </a:t>
                </a:r>
                <a:br>
                  <a:rPr lang="en-US" altLang="zh-CN">
                    <a:solidFill>
                      <a:srgbClr val="000000"/>
                    </a:solidFill>
                    <a:latin typeface="Arial" pitchFamily="34" charset="0"/>
                  </a:rPr>
                </a:br>
                <a:r>
                  <a:rPr lang="en-US" altLang="zh-CN">
                    <a:solidFill>
                      <a:srgbClr val="000000"/>
                    </a:solidFill>
                    <a:latin typeface="Arial" pitchFamily="34" charset="0"/>
                  </a:rPr>
                  <a:t>Qk</a:t>
                </a:r>
                <a:r>
                  <a:rPr lang="en-US" altLang="zh-CN">
                    <a:solidFill>
                      <a:srgbClr val="000000"/>
                    </a:solidFill>
                    <a:latin typeface="Symbol" pitchFamily="18" charset="2"/>
                  </a:rPr>
                  <a:t></a:t>
                </a:r>
                <a:r>
                  <a:rPr lang="en-US" altLang="zh-CN">
                    <a:solidFill>
                      <a:srgbClr val="000000"/>
                    </a:solidFill>
                    <a:latin typeface="Arial" pitchFamily="34" charset="0"/>
                  </a:rPr>
                  <a:t>  Result(`S2’);  Rj</a:t>
                </a:r>
                <a:r>
                  <a:rPr lang="en-US" altLang="zh-CN">
                    <a:solidFill>
                      <a:srgbClr val="000000"/>
                    </a:solidFill>
                    <a:latin typeface="Symbol" pitchFamily="18" charset="2"/>
                  </a:rPr>
                  <a:t></a:t>
                </a:r>
                <a:r>
                  <a:rPr lang="en-US" altLang="zh-CN">
                    <a:solidFill>
                      <a:srgbClr val="000000"/>
                    </a:solidFill>
                    <a:latin typeface="Arial" pitchFamily="34" charset="0"/>
                  </a:rPr>
                  <a:t> not Qj; </a:t>
                </a:r>
                <a:br>
                  <a:rPr lang="en-US" altLang="zh-CN">
                    <a:solidFill>
                      <a:srgbClr val="000000"/>
                    </a:solidFill>
                    <a:latin typeface="Arial" pitchFamily="34" charset="0"/>
                  </a:rPr>
                </a:br>
                <a:r>
                  <a:rPr lang="en-US" altLang="zh-CN">
                    <a:solidFill>
                      <a:srgbClr val="000000"/>
                    </a:solidFill>
                    <a:latin typeface="Arial" pitchFamily="34" charset="0"/>
                  </a:rPr>
                  <a:t>Rk</a:t>
                </a:r>
                <a:r>
                  <a:rPr lang="en-US" altLang="zh-CN">
                    <a:solidFill>
                      <a:srgbClr val="000000"/>
                    </a:solidFill>
                    <a:latin typeface="Symbol" pitchFamily="18" charset="2"/>
                  </a:rPr>
                  <a:t></a:t>
                </a:r>
                <a:r>
                  <a:rPr lang="en-US" altLang="zh-CN">
                    <a:solidFill>
                      <a:srgbClr val="000000"/>
                    </a:solidFill>
                    <a:latin typeface="Arial" pitchFamily="34" charset="0"/>
                  </a:rPr>
                  <a:t> not Qk; Result(‘D’)</a:t>
                </a:r>
                <a:r>
                  <a:rPr lang="en-US" altLang="zh-CN">
                    <a:solidFill>
                      <a:srgbClr val="000000"/>
                    </a:solidFill>
                    <a:latin typeface="Symbol" pitchFamily="18" charset="2"/>
                  </a:rPr>
                  <a:t></a:t>
                </a:r>
                <a:r>
                  <a:rPr lang="en-US" altLang="zh-CN">
                    <a:solidFill>
                      <a:srgbClr val="000000"/>
                    </a:solidFill>
                    <a:latin typeface="Arial" pitchFamily="34" charset="0"/>
                  </a:rPr>
                  <a:t> FU;</a:t>
                </a:r>
              </a:p>
            </p:txBody>
          </p:sp>
        </p:grpSp>
        <p:grpSp>
          <p:nvGrpSpPr>
            <p:cNvPr id="99339" name="Group 16"/>
            <p:cNvGrpSpPr>
              <a:grpSpLocks/>
            </p:cNvGrpSpPr>
            <p:nvPr/>
          </p:nvGrpSpPr>
          <p:grpSpPr bwMode="auto">
            <a:xfrm>
              <a:off x="1440" y="988"/>
              <a:ext cx="1283" cy="2867"/>
              <a:chOff x="1440" y="988"/>
              <a:chExt cx="1283" cy="2867"/>
            </a:xfrm>
          </p:grpSpPr>
          <p:sp>
            <p:nvSpPr>
              <p:cNvPr id="99340" name="Rectangle 17"/>
              <p:cNvSpPr>
                <a:spLocks noChangeArrowheads="1"/>
              </p:cNvSpPr>
              <p:nvPr/>
            </p:nvSpPr>
            <p:spPr bwMode="auto">
              <a:xfrm>
                <a:off x="1449" y="2145"/>
                <a:ext cx="1274" cy="366"/>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err="1">
                    <a:solidFill>
                      <a:srgbClr val="000000"/>
                    </a:solidFill>
                    <a:latin typeface="Arial" pitchFamily="34" charset="0"/>
                  </a:rPr>
                  <a:t>Rj</a:t>
                </a:r>
                <a:r>
                  <a:rPr lang="en-US" altLang="zh-CN" dirty="0">
                    <a:solidFill>
                      <a:srgbClr val="000000"/>
                    </a:solidFill>
                    <a:latin typeface="Arial" pitchFamily="34" charset="0"/>
                  </a:rPr>
                  <a:t> and </a:t>
                </a:r>
                <a:r>
                  <a:rPr lang="en-US" altLang="zh-CN" dirty="0" err="1">
                    <a:solidFill>
                      <a:srgbClr val="000000"/>
                    </a:solidFill>
                    <a:latin typeface="Arial" pitchFamily="34" charset="0"/>
                  </a:rPr>
                  <a:t>Rk</a:t>
                </a:r>
                <a:endParaRPr lang="en-US" altLang="zh-CN" dirty="0">
                  <a:solidFill>
                    <a:srgbClr val="000000"/>
                  </a:solidFill>
                  <a:latin typeface="Arial" pitchFamily="34" charset="0"/>
                </a:endParaRPr>
              </a:p>
            </p:txBody>
          </p:sp>
          <p:sp>
            <p:nvSpPr>
              <p:cNvPr id="99341" name="Rectangle 18"/>
              <p:cNvSpPr>
                <a:spLocks noChangeArrowheads="1"/>
              </p:cNvSpPr>
              <p:nvPr/>
            </p:nvSpPr>
            <p:spPr bwMode="auto">
              <a:xfrm>
                <a:off x="1449" y="2518"/>
                <a:ext cx="1274" cy="400"/>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a:solidFill>
                      <a:srgbClr val="000000"/>
                    </a:solidFill>
                    <a:latin typeface="Arial" pitchFamily="34" charset="0"/>
                  </a:rPr>
                  <a:t>Functional unit done</a:t>
                </a:r>
              </a:p>
            </p:txBody>
          </p:sp>
          <p:sp>
            <p:nvSpPr>
              <p:cNvPr id="99342" name="Rectangle 19"/>
              <p:cNvSpPr>
                <a:spLocks noChangeArrowheads="1"/>
              </p:cNvSpPr>
              <p:nvPr/>
            </p:nvSpPr>
            <p:spPr bwMode="auto">
              <a:xfrm>
                <a:off x="1440" y="988"/>
                <a:ext cx="1274" cy="326"/>
              </a:xfrm>
              <a:prstGeom prst="rect">
                <a:avLst/>
              </a:prstGeom>
              <a:solidFill>
                <a:srgbClr val="ED7D31"/>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Arial" pitchFamily="34" charset="0"/>
                  </a:rPr>
                  <a:t>Wait until</a:t>
                </a:r>
              </a:p>
            </p:txBody>
          </p:sp>
          <p:sp>
            <p:nvSpPr>
              <p:cNvPr id="99343" name="Rectangle 20"/>
              <p:cNvSpPr>
                <a:spLocks noChangeArrowheads="1"/>
              </p:cNvSpPr>
              <p:nvPr/>
            </p:nvSpPr>
            <p:spPr bwMode="auto">
              <a:xfrm>
                <a:off x="1449" y="2931"/>
                <a:ext cx="1274" cy="92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Symbol" pitchFamily="18" charset="2"/>
                  </a:rPr>
                  <a:t></a:t>
                </a:r>
                <a:r>
                  <a:rPr lang="en-US" altLang="zh-CN" dirty="0">
                    <a:solidFill>
                      <a:srgbClr val="000000"/>
                    </a:solidFill>
                    <a:latin typeface="Arial" pitchFamily="34" charset="0"/>
                  </a:rPr>
                  <a:t>f((Fj( f )≠Fi(FU) </a:t>
                </a:r>
                <a:br>
                  <a:rPr lang="en-US" altLang="zh-CN" dirty="0">
                    <a:solidFill>
                      <a:srgbClr val="000000"/>
                    </a:solidFill>
                    <a:latin typeface="Arial" pitchFamily="34" charset="0"/>
                  </a:rPr>
                </a:br>
                <a:r>
                  <a:rPr lang="en-US" altLang="zh-CN" dirty="0">
                    <a:solidFill>
                      <a:srgbClr val="000000"/>
                    </a:solidFill>
                    <a:latin typeface="Arial" pitchFamily="34" charset="0"/>
                  </a:rPr>
                  <a:t>or </a:t>
                </a:r>
                <a:r>
                  <a:rPr lang="en-US" altLang="zh-CN" dirty="0" err="1">
                    <a:solidFill>
                      <a:srgbClr val="000000"/>
                    </a:solidFill>
                    <a:latin typeface="Arial" pitchFamily="34" charset="0"/>
                  </a:rPr>
                  <a:t>Rj</a:t>
                </a:r>
                <a:r>
                  <a:rPr lang="en-US" altLang="zh-CN" dirty="0">
                    <a:solidFill>
                      <a:srgbClr val="000000"/>
                    </a:solidFill>
                    <a:latin typeface="Arial" pitchFamily="34" charset="0"/>
                  </a:rPr>
                  <a:t>( f )=No) &amp; (</a:t>
                </a:r>
                <a:r>
                  <a:rPr lang="en-US" altLang="zh-CN" dirty="0" err="1">
                    <a:solidFill>
                      <a:srgbClr val="000000"/>
                    </a:solidFill>
                    <a:latin typeface="Arial" pitchFamily="34" charset="0"/>
                  </a:rPr>
                  <a:t>Fk</a:t>
                </a:r>
                <a:r>
                  <a:rPr lang="en-US" altLang="zh-CN" dirty="0">
                    <a:solidFill>
                      <a:srgbClr val="000000"/>
                    </a:solidFill>
                    <a:latin typeface="Arial" pitchFamily="34" charset="0"/>
                  </a:rPr>
                  <a:t>( f ) ≠Fi(FU) or </a:t>
                </a:r>
                <a:br>
                  <a:rPr lang="en-US" altLang="zh-CN" dirty="0">
                    <a:solidFill>
                      <a:srgbClr val="000000"/>
                    </a:solidFill>
                    <a:latin typeface="Arial" pitchFamily="34" charset="0"/>
                  </a:rPr>
                </a:br>
                <a:r>
                  <a:rPr lang="en-US" altLang="zh-CN" dirty="0" err="1">
                    <a:solidFill>
                      <a:srgbClr val="000000"/>
                    </a:solidFill>
                    <a:latin typeface="Arial" pitchFamily="34" charset="0"/>
                  </a:rPr>
                  <a:t>Rk</a:t>
                </a:r>
                <a:r>
                  <a:rPr lang="en-US" altLang="zh-CN" dirty="0">
                    <a:solidFill>
                      <a:srgbClr val="000000"/>
                    </a:solidFill>
                    <a:latin typeface="Arial" pitchFamily="34" charset="0"/>
                  </a:rPr>
                  <a:t>( f )=No))</a:t>
                </a:r>
              </a:p>
            </p:txBody>
          </p:sp>
          <p:sp>
            <p:nvSpPr>
              <p:cNvPr id="99344" name="Rectangle 21"/>
              <p:cNvSpPr>
                <a:spLocks noChangeArrowheads="1"/>
              </p:cNvSpPr>
              <p:nvPr/>
            </p:nvSpPr>
            <p:spPr bwMode="auto">
              <a:xfrm>
                <a:off x="1449" y="1331"/>
                <a:ext cx="1274" cy="804"/>
              </a:xfrm>
              <a:prstGeom prst="rect">
                <a:avLst/>
              </a:prstGeom>
              <a:solidFill>
                <a:srgbClr val="FFFFFF"/>
              </a:solidFill>
              <a:ln w="12600" cap="sq">
                <a:solidFill>
                  <a:srgbClr val="000000"/>
                </a:solidFill>
                <a:miter lim="800000"/>
                <a:headEnd/>
                <a:tailEnd/>
              </a:ln>
            </p:spPr>
            <p:txBody>
              <a:bodyPr lIns="90360" tIns="44280" rIns="90360" bIns="44280" anchor="ct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pitchFamily="34" charset="0"/>
                  </a:rPr>
                  <a:t>Not busy (FU) and not result(D)</a:t>
                </a:r>
              </a:p>
            </p:txBody>
          </p:sp>
        </p:grpSp>
      </p:grpSp>
      <p:sp>
        <p:nvSpPr>
          <p:cNvPr id="99333" name="Text Box 22"/>
          <p:cNvSpPr txBox="1">
            <a:spLocks noChangeArrowheads="1"/>
          </p:cNvSpPr>
          <p:nvPr/>
        </p:nvSpPr>
        <p:spPr bwMode="auto">
          <a:xfrm>
            <a:off x="304800" y="5943600"/>
            <a:ext cx="6781800" cy="368300"/>
          </a:xfrm>
          <a:prstGeom prst="rect">
            <a:avLst/>
          </a:prstGeom>
          <a:noFill/>
          <a:ln w="9525">
            <a:noFill/>
            <a:round/>
            <a:headEnd/>
            <a:tailEnd/>
          </a:ln>
        </p:spPr>
        <p:txBody>
          <a:bodyPr lIns="90000" tIns="46800" rIns="90000" bIns="46800">
            <a:spAutoFit/>
          </a:bodyPr>
          <a:lstStyle/>
          <a:p>
            <a:pPr eaLnBrk="1" hangingPunct="1">
              <a:spcBef>
                <a:spcPts val="11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b="1">
                <a:solidFill>
                  <a:srgbClr val="000000"/>
                </a:solidFill>
                <a:latin typeface="Arial" pitchFamily="34" charset="0"/>
              </a:rPr>
              <a:t>*</a:t>
            </a:r>
          </a:p>
        </p:txBody>
      </p:sp>
      <p:sp>
        <p:nvSpPr>
          <p:cNvPr id="99334" name="Text Box 2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687CB34-2C91-4092-9440-1A8E1AE78EB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99335" name="Text Box 2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99336" name="Text Box 2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A775DB-E949-48AE-A5BE-FC23DD01044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71</a:t>
            </a:fld>
            <a:endParaRPr lang="zh-CN" altLang="zh-CN" sz="1200">
              <a:solidFill>
                <a:srgbClr val="898989"/>
              </a:solidFill>
            </a:endParaRPr>
          </a:p>
        </p:txBody>
      </p:sp>
      <p:sp>
        <p:nvSpPr>
          <p:cNvPr id="2" name="标题 1"/>
          <p:cNvSpPr>
            <a:spLocks noGrp="1"/>
          </p:cNvSpPr>
          <p:nvPr>
            <p:ph type="title"/>
          </p:nvPr>
        </p:nvSpPr>
        <p:spPr/>
        <p:txBody>
          <a:bodyPr/>
          <a:lstStyle/>
          <a:p>
            <a:r>
              <a:rPr lang="zh-CN" altLang="zh-CN" smtClean="0"/>
              <a:t>记分牌流水线控制</a:t>
            </a:r>
            <a:endParaRPr lang="zh-CN" altLang="en-US" dirty="0"/>
          </a:p>
        </p:txBody>
      </p:sp>
    </p:spTree>
    <p:extLst>
      <p:ext uri="{BB962C8B-B14F-4D97-AF65-F5344CB8AC3E}">
        <p14:creationId xmlns:p14="http://schemas.microsoft.com/office/powerpoint/2010/main" val="5210836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图片 10" descr="前行.jpg"/>
          <p:cNvPicPr>
            <a:picLocks noChangeAspect="1"/>
          </p:cNvPicPr>
          <p:nvPr/>
        </p:nvPicPr>
        <p:blipFill>
          <a:blip r:embed="rId3"/>
          <a:srcRect/>
          <a:stretch>
            <a:fillRect/>
          </a:stretch>
        </p:blipFill>
        <p:spPr bwMode="auto">
          <a:xfrm>
            <a:off x="3857625" y="4786313"/>
            <a:ext cx="3048000" cy="1714500"/>
          </a:xfrm>
          <a:prstGeom prst="rect">
            <a:avLst/>
          </a:prstGeom>
          <a:noFill/>
          <a:ln w="9525">
            <a:noFill/>
            <a:miter lim="800000"/>
            <a:headEnd/>
            <a:tailEnd/>
          </a:ln>
        </p:spPr>
      </p:pic>
      <p:sp>
        <p:nvSpPr>
          <p:cNvPr id="101379"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7F26BBB-26B3-4DCA-BF34-B7A5A95C48C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1380"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1381"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C40A89E-C6DC-41A7-8687-C2478D5FD36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72</a:t>
            </a:fld>
            <a:endParaRPr lang="zh-CN" altLang="zh-CN" sz="1200">
              <a:solidFill>
                <a:srgbClr val="898989"/>
              </a:solidFill>
            </a:endParaRPr>
          </a:p>
        </p:txBody>
      </p:sp>
      <p:sp>
        <p:nvSpPr>
          <p:cNvPr id="101382" name="标题 3"/>
          <p:cNvSpPr>
            <a:spLocks noGrp="1"/>
          </p:cNvSpPr>
          <p:nvPr>
            <p:ph type="title"/>
          </p:nvPr>
        </p:nvSpPr>
        <p:spPr/>
        <p:txBody>
          <a:bodyPr/>
          <a:lstStyle/>
          <a:p>
            <a:r>
              <a:rPr lang="en-US" altLang="zh-CN" dirty="0" smtClean="0"/>
              <a:t>Review </a:t>
            </a:r>
            <a:endParaRPr lang="zh-CN" altLang="en-US" dirty="0" smtClean="0"/>
          </a:p>
        </p:txBody>
      </p:sp>
      <p:sp>
        <p:nvSpPr>
          <p:cNvPr id="6" name="内容占位符 5"/>
          <p:cNvSpPr>
            <a:spLocks noGrp="1"/>
          </p:cNvSpPr>
          <p:nvPr>
            <p:ph idx="1"/>
          </p:nvPr>
        </p:nvSpPr>
        <p:spPr>
          <a:xfrm>
            <a:off x="346868" y="974318"/>
            <a:ext cx="8511381" cy="4392442"/>
          </a:xfrm>
        </p:spPr>
        <p:txBody>
          <a:bodyPr>
            <a:normAutofit fontScale="92500" lnSpcReduction="10000"/>
          </a:bodyPr>
          <a:lstStyle/>
          <a:p>
            <a:r>
              <a:rPr lang="zh-CN" altLang="zh-CN" dirty="0" smtClean="0"/>
              <a:t>硬件方法挖掘</a:t>
            </a:r>
            <a:r>
              <a:rPr lang="en-US" altLang="zh-CN" dirty="0" smtClean="0"/>
              <a:t>ILP</a:t>
            </a:r>
          </a:p>
          <a:p>
            <a:pPr lvl="1"/>
            <a:r>
              <a:rPr lang="zh-CN" altLang="zh-CN" dirty="0" smtClean="0"/>
              <a:t>编译阶段无法确定的相关性，在程序执行时，用硬件方法判定</a:t>
            </a:r>
            <a:endParaRPr lang="en-US" altLang="zh-CN" dirty="0" smtClean="0"/>
          </a:p>
          <a:p>
            <a:pPr lvl="1"/>
            <a:r>
              <a:rPr lang="zh-CN" altLang="zh-CN" dirty="0" smtClean="0"/>
              <a:t>可以使得程序代码在其他机器上有效地执行</a:t>
            </a:r>
          </a:p>
          <a:p>
            <a:r>
              <a:rPr lang="zh-CN" altLang="zh-CN" dirty="0" smtClean="0"/>
              <a:t>记分牌的主要思想：允许</a:t>
            </a:r>
            <a:r>
              <a:rPr lang="en-US" altLang="zh-CN" dirty="0" smtClean="0"/>
              <a:t>stall</a:t>
            </a:r>
            <a:r>
              <a:rPr lang="zh-CN" altLang="zh-CN" dirty="0" smtClean="0"/>
              <a:t>后的指令继续</a:t>
            </a:r>
            <a:endParaRPr lang="en-US" altLang="zh-CN" dirty="0" smtClean="0"/>
          </a:p>
          <a:p>
            <a:pPr lvl="1"/>
            <a:r>
              <a:rPr lang="zh-CN" altLang="en-US" dirty="0" smtClean="0"/>
              <a:t>乱序执行</a:t>
            </a:r>
            <a:r>
              <a:rPr lang="en-US" altLang="zh-CN" dirty="0" smtClean="0"/>
              <a:t>(out-of-order execution) =&gt; </a:t>
            </a:r>
            <a:r>
              <a:rPr lang="zh-CN" altLang="en-US" dirty="0" smtClean="0"/>
              <a:t>乱序完成</a:t>
            </a:r>
            <a:r>
              <a:rPr lang="en-US" altLang="zh-CN" dirty="0" smtClean="0"/>
              <a:t>(out-of-order completion)</a:t>
            </a:r>
          </a:p>
          <a:p>
            <a:pPr lvl="1"/>
            <a:r>
              <a:rPr lang="zh-CN" altLang="zh-CN" dirty="0" smtClean="0">
                <a:solidFill>
                  <a:srgbClr val="0070C0"/>
                </a:solidFill>
              </a:rPr>
              <a:t>发射前检测结构相关和</a:t>
            </a:r>
            <a:r>
              <a:rPr lang="en-US" altLang="zh-CN" dirty="0" smtClean="0">
                <a:solidFill>
                  <a:srgbClr val="0070C0"/>
                </a:solidFill>
              </a:rPr>
              <a:t>WAW</a:t>
            </a:r>
            <a:r>
              <a:rPr lang="zh-CN" altLang="zh-CN" dirty="0" smtClean="0">
                <a:solidFill>
                  <a:srgbClr val="0070C0"/>
                </a:solidFill>
              </a:rPr>
              <a:t>相关</a:t>
            </a:r>
            <a:endParaRPr lang="en-US" altLang="zh-CN" dirty="0" smtClean="0">
              <a:solidFill>
                <a:srgbClr val="0070C0"/>
              </a:solidFill>
            </a:endParaRPr>
          </a:p>
          <a:p>
            <a:pPr lvl="1"/>
            <a:r>
              <a:rPr lang="zh-CN" altLang="en-US" dirty="0" smtClean="0">
                <a:solidFill>
                  <a:srgbClr val="0070C0"/>
                </a:solidFill>
              </a:rPr>
              <a:t>读操作数前检测</a:t>
            </a:r>
            <a:r>
              <a:rPr lang="en-US" altLang="zh-CN" dirty="0" smtClean="0">
                <a:solidFill>
                  <a:srgbClr val="0070C0"/>
                </a:solidFill>
              </a:rPr>
              <a:t>RAW</a:t>
            </a:r>
            <a:r>
              <a:rPr lang="zh-CN" altLang="en-US" dirty="0" smtClean="0">
                <a:solidFill>
                  <a:srgbClr val="0070C0"/>
                </a:solidFill>
              </a:rPr>
              <a:t>相关</a:t>
            </a:r>
            <a:endParaRPr lang="en-US" altLang="zh-CN" dirty="0" smtClean="0">
              <a:solidFill>
                <a:srgbClr val="0070C0"/>
              </a:solidFill>
            </a:endParaRPr>
          </a:p>
          <a:p>
            <a:pPr lvl="1"/>
            <a:r>
              <a:rPr lang="zh-CN" altLang="zh-CN" dirty="0" smtClean="0">
                <a:solidFill>
                  <a:srgbClr val="0070C0"/>
                </a:solidFill>
              </a:rPr>
              <a:t>写结果前处理</a:t>
            </a:r>
            <a:r>
              <a:rPr lang="en-US" altLang="zh-CN" dirty="0" smtClean="0">
                <a:solidFill>
                  <a:srgbClr val="0070C0"/>
                </a:solidFill>
              </a:rPr>
              <a:t>WAR</a:t>
            </a:r>
            <a:r>
              <a:rPr lang="zh-CN" altLang="zh-CN" dirty="0" smtClean="0">
                <a:solidFill>
                  <a:srgbClr val="0070C0"/>
                </a:solidFill>
              </a:rPr>
              <a:t>相关</a:t>
            </a:r>
            <a:endParaRPr lang="zh-CN" altLang="zh-CN" dirty="0">
              <a:solidFill>
                <a:srgbClr val="0070C0"/>
              </a:solidFill>
            </a:endParaRPr>
          </a:p>
        </p:txBody>
      </p:sp>
      <p:pic>
        <p:nvPicPr>
          <p:cNvPr id="101384" name="图片 7" descr="问题-2.png"/>
          <p:cNvPicPr>
            <a:picLocks noChangeAspect="1"/>
          </p:cNvPicPr>
          <p:nvPr/>
        </p:nvPicPr>
        <p:blipFill>
          <a:blip r:embed="rId4"/>
          <a:srcRect/>
          <a:stretch>
            <a:fillRect/>
          </a:stretch>
        </p:blipFill>
        <p:spPr bwMode="auto">
          <a:xfrm>
            <a:off x="2710656" y="5302688"/>
            <a:ext cx="1500188" cy="1671638"/>
          </a:xfrm>
          <a:prstGeom prst="rect">
            <a:avLst/>
          </a:prstGeom>
          <a:noFill/>
          <a:ln w="9525">
            <a:noFill/>
            <a:miter lim="800000"/>
            <a:headEnd/>
            <a:tailEnd/>
          </a:ln>
        </p:spPr>
      </p:pic>
      <p:pic>
        <p:nvPicPr>
          <p:cNvPr id="101385" name="图片 8" descr="目标-3.jpg"/>
          <p:cNvPicPr>
            <a:picLocks noChangeAspect="1"/>
          </p:cNvPicPr>
          <p:nvPr/>
        </p:nvPicPr>
        <p:blipFill>
          <a:blip r:embed="rId5"/>
          <a:srcRect/>
          <a:stretch>
            <a:fillRect/>
          </a:stretch>
        </p:blipFill>
        <p:spPr bwMode="auto">
          <a:xfrm>
            <a:off x="6574631" y="4111625"/>
            <a:ext cx="2001838" cy="1473200"/>
          </a:xfrm>
          <a:prstGeom prst="rect">
            <a:avLst/>
          </a:prstGeom>
          <a:noFill/>
          <a:ln w="9525">
            <a:noFill/>
            <a:miter lim="800000"/>
            <a:headEnd/>
            <a:tailEnd/>
          </a:ln>
        </p:spPr>
      </p:pic>
      <p:sp>
        <p:nvSpPr>
          <p:cNvPr id="101386" name="TextBox 13"/>
          <p:cNvSpPr txBox="1">
            <a:spLocks noChangeArrowheads="1"/>
          </p:cNvSpPr>
          <p:nvPr/>
        </p:nvSpPr>
        <p:spPr bwMode="auto">
          <a:xfrm>
            <a:off x="5857875" y="5929313"/>
            <a:ext cx="1785938" cy="461962"/>
          </a:xfrm>
          <a:prstGeom prst="rect">
            <a:avLst/>
          </a:prstGeom>
          <a:noFill/>
          <a:ln w="9525">
            <a:noFill/>
            <a:miter lim="800000"/>
            <a:headEnd/>
            <a:tailEnd/>
          </a:ln>
        </p:spPr>
        <p:txBody>
          <a:bodyPr>
            <a:spAutoFit/>
          </a:bodyPr>
          <a:lstStyle/>
          <a:p>
            <a:r>
              <a:rPr lang="en-US" altLang="zh-CN" sz="2400">
                <a:solidFill>
                  <a:srgbClr val="C00000"/>
                </a:solidFill>
                <a:latin typeface="Arial Black" pitchFamily="34" charset="0"/>
              </a:rPr>
              <a:t>idea</a:t>
            </a:r>
            <a:endParaRPr lang="zh-CN" altLang="en-US">
              <a:solidFill>
                <a:srgbClr val="C00000"/>
              </a:solidFill>
              <a:latin typeface="Arial Black" pitchFamily="34" charset="0"/>
            </a:endParaRPr>
          </a:p>
        </p:txBody>
      </p:sp>
      <p:sp>
        <p:nvSpPr>
          <p:cNvPr id="101387" name="TextBox 14"/>
          <p:cNvSpPr txBox="1">
            <a:spLocks noChangeArrowheads="1"/>
          </p:cNvSpPr>
          <p:nvPr/>
        </p:nvSpPr>
        <p:spPr bwMode="auto">
          <a:xfrm>
            <a:off x="7858125" y="4071938"/>
            <a:ext cx="1000125" cy="369887"/>
          </a:xfrm>
          <a:prstGeom prst="rect">
            <a:avLst/>
          </a:prstGeom>
          <a:noFill/>
          <a:ln w="9525">
            <a:noFill/>
            <a:miter lim="800000"/>
            <a:headEnd/>
            <a:tailEnd/>
          </a:ln>
        </p:spPr>
        <p:txBody>
          <a:bodyPr>
            <a:spAutoFit/>
          </a:bodyPr>
          <a:lstStyle/>
          <a:p>
            <a:r>
              <a:rPr lang="en-US" altLang="zh-CN" b="1">
                <a:solidFill>
                  <a:srgbClr val="C00000"/>
                </a:solidFill>
                <a:latin typeface="Arial Black" pitchFamily="34" charset="0"/>
              </a:rPr>
              <a:t>CPI</a:t>
            </a:r>
            <a:r>
              <a:rPr lang="en-US" altLang="zh-CN" b="1">
                <a:solidFill>
                  <a:srgbClr val="C00000"/>
                </a:solidFill>
              </a:rPr>
              <a:t>       </a:t>
            </a:r>
            <a:endParaRPr lang="zh-CN" altLang="en-US" b="1">
              <a:solidFill>
                <a:srgbClr val="C00000"/>
              </a:solidFill>
            </a:endParaRPr>
          </a:p>
        </p:txBody>
      </p:sp>
      <p:cxnSp>
        <p:nvCxnSpPr>
          <p:cNvPr id="101388" name="直接箭头连接符 22"/>
          <p:cNvCxnSpPr>
            <a:cxnSpLocks noChangeShapeType="1"/>
          </p:cNvCxnSpPr>
          <p:nvPr/>
        </p:nvCxnSpPr>
        <p:spPr bwMode="auto">
          <a:xfrm rot="16200000" flipH="1">
            <a:off x="8281988" y="4273550"/>
            <a:ext cx="296862" cy="1588"/>
          </a:xfrm>
          <a:prstGeom prst="straightConnector1">
            <a:avLst/>
          </a:prstGeom>
          <a:noFill/>
          <a:ln w="31750" algn="ctr">
            <a:solidFill>
              <a:schemeClr val="tx1"/>
            </a:solidFill>
            <a:round/>
            <a:headEnd/>
            <a:tailEnd type="triangle" w="sm" len="sm"/>
          </a:ln>
        </p:spPr>
      </p:cxnSp>
    </p:spTree>
    <p:extLst>
      <p:ext uri="{BB962C8B-B14F-4D97-AF65-F5344CB8AC3E}">
        <p14:creationId xmlns:p14="http://schemas.microsoft.com/office/powerpoint/2010/main" val="377697258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0D610A-3715-4F85-AE5A-B63F8FF083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240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240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2A3A817-192E-4F2A-919D-194DA2ED657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73</a:t>
            </a:fld>
            <a:endParaRPr lang="zh-CN" altLang="zh-CN" sz="1200">
              <a:solidFill>
                <a:srgbClr val="898989"/>
              </a:solidFill>
            </a:endParaRPr>
          </a:p>
        </p:txBody>
      </p:sp>
      <p:sp>
        <p:nvSpPr>
          <p:cNvPr id="102405" name="标题 3"/>
          <p:cNvSpPr>
            <a:spLocks noGrp="1"/>
          </p:cNvSpPr>
          <p:nvPr>
            <p:ph type="title"/>
          </p:nvPr>
        </p:nvSpPr>
        <p:spPr/>
        <p:txBody>
          <a:bodyPr/>
          <a:lstStyle/>
          <a:p>
            <a:r>
              <a:rPr lang="en-US" altLang="zh-CN" smtClean="0"/>
              <a:t>CDC 6600 Scoreboard</a:t>
            </a:r>
            <a:endParaRPr lang="zh-CN" altLang="en-US" smtClean="0"/>
          </a:p>
        </p:txBody>
      </p:sp>
      <p:sp>
        <p:nvSpPr>
          <p:cNvPr id="6" name="内容占位符 5"/>
          <p:cNvSpPr>
            <a:spLocks noGrp="1"/>
          </p:cNvSpPr>
          <p:nvPr>
            <p:ph idx="1"/>
          </p:nvPr>
        </p:nvSpPr>
        <p:spPr/>
        <p:txBody>
          <a:bodyPr>
            <a:normAutofit lnSpcReduction="10000"/>
          </a:bodyPr>
          <a:lstStyle/>
          <a:p>
            <a:pPr>
              <a:buNone/>
            </a:pPr>
            <a:r>
              <a:rPr lang="en-US" altLang="zh-CN" dirty="0" smtClean="0"/>
              <a:t>CDC 6600 scoreboard</a:t>
            </a:r>
            <a:r>
              <a:rPr lang="zh-CN" altLang="zh-CN" dirty="0" smtClean="0"/>
              <a:t>的</a:t>
            </a:r>
            <a:r>
              <a:rPr lang="zh-CN" altLang="en-US" dirty="0" smtClean="0"/>
              <a:t>主要</a:t>
            </a:r>
            <a:r>
              <a:rPr lang="zh-CN" altLang="zh-CN" dirty="0" smtClean="0"/>
              <a:t>缺陷:</a:t>
            </a:r>
            <a:endParaRPr lang="en-US" altLang="zh-CN" dirty="0" smtClean="0"/>
          </a:p>
          <a:p>
            <a:r>
              <a:rPr lang="zh-CN" altLang="zh-CN" dirty="0" smtClean="0"/>
              <a:t>没有定向数据通路</a:t>
            </a:r>
            <a:endParaRPr lang="en-US" altLang="zh-CN" dirty="0" smtClean="0"/>
          </a:p>
          <a:p>
            <a:r>
              <a:rPr lang="zh-CN" altLang="zh-CN" dirty="0" smtClean="0"/>
              <a:t>指令窗口较小，仅局限于基本块内的调度</a:t>
            </a:r>
            <a:endParaRPr lang="en-US" altLang="zh-CN" dirty="0" smtClean="0"/>
          </a:p>
          <a:p>
            <a:r>
              <a:rPr lang="zh-CN" altLang="zh-CN" dirty="0" smtClean="0"/>
              <a:t>功能部件数较少</a:t>
            </a:r>
            <a:endParaRPr lang="en-US" altLang="zh-CN" dirty="0" smtClean="0"/>
          </a:p>
          <a:p>
            <a:pPr lvl="1"/>
            <a:r>
              <a:rPr lang="zh-CN" altLang="zh-CN" dirty="0" smtClean="0"/>
              <a:t>容易产生结构相关，</a:t>
            </a:r>
            <a:endParaRPr lang="en-US" altLang="zh-CN" dirty="0" smtClean="0"/>
          </a:p>
          <a:p>
            <a:pPr lvl="1"/>
            <a:r>
              <a:rPr lang="zh-CN" altLang="zh-CN" dirty="0" smtClean="0"/>
              <a:t>其</a:t>
            </a:r>
            <a:r>
              <a:rPr lang="en-US" altLang="zh-CN" dirty="0" smtClean="0"/>
              <a:t>Load/store</a:t>
            </a:r>
            <a:r>
              <a:rPr lang="zh-CN" altLang="zh-CN" dirty="0" smtClean="0"/>
              <a:t>操作也是用</a:t>
            </a:r>
            <a:r>
              <a:rPr lang="en-US" altLang="zh-CN" dirty="0" smtClean="0"/>
              <a:t>IU</a:t>
            </a:r>
            <a:r>
              <a:rPr lang="zh-CN" altLang="zh-CN" dirty="0" smtClean="0"/>
              <a:t>部件完成的</a:t>
            </a:r>
            <a:endParaRPr lang="en-US" altLang="zh-CN" dirty="0" smtClean="0"/>
          </a:p>
          <a:p>
            <a:r>
              <a:rPr lang="zh-CN" altLang="zh-CN" dirty="0" smtClean="0"/>
              <a:t>结构冲突时不能发射</a:t>
            </a:r>
            <a:endParaRPr lang="en-US" altLang="zh-CN" dirty="0" smtClean="0"/>
          </a:p>
          <a:p>
            <a:r>
              <a:rPr lang="en-US" altLang="zh-CN" dirty="0" smtClean="0"/>
              <a:t>WAR</a:t>
            </a:r>
            <a:r>
              <a:rPr lang="zh-CN" altLang="zh-CN" dirty="0" smtClean="0"/>
              <a:t>相关是通过等待解决的</a:t>
            </a:r>
            <a:endParaRPr lang="en-US" altLang="zh-CN" dirty="0" smtClean="0"/>
          </a:p>
          <a:p>
            <a:r>
              <a:rPr lang="en-US" altLang="zh-CN" dirty="0" smtClean="0"/>
              <a:t>WAW</a:t>
            </a:r>
            <a:r>
              <a:rPr lang="zh-CN" altLang="zh-CN" dirty="0" smtClean="0"/>
              <a:t>相关时，不会进入</a:t>
            </a:r>
            <a:r>
              <a:rPr lang="en-US" altLang="zh-CN" dirty="0" smtClean="0"/>
              <a:t>IS</a:t>
            </a:r>
            <a:r>
              <a:rPr lang="zh-CN" altLang="zh-CN" dirty="0" smtClean="0"/>
              <a:t>阶段</a:t>
            </a:r>
          </a:p>
          <a:p>
            <a:endParaRPr lang="zh-CN" altLang="en-US" dirty="0"/>
          </a:p>
        </p:txBody>
      </p:sp>
    </p:spTree>
    <p:extLst>
      <p:ext uri="{BB962C8B-B14F-4D97-AF65-F5344CB8AC3E}">
        <p14:creationId xmlns:p14="http://schemas.microsoft.com/office/powerpoint/2010/main" val="84654978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E9C16BB-60A1-4384-B535-3FC4164AA7C1}"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342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342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8B6134-826E-4F63-AE2E-A34F6F2F2ED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74</a:t>
            </a:fld>
            <a:endParaRPr lang="zh-CN" altLang="zh-CN" sz="1200">
              <a:solidFill>
                <a:srgbClr val="898989"/>
              </a:solidFill>
            </a:endParaRPr>
          </a:p>
        </p:txBody>
      </p:sp>
      <p:sp>
        <p:nvSpPr>
          <p:cNvPr id="103429" name="标题 1"/>
          <p:cNvSpPr>
            <a:spLocks noGrp="1"/>
          </p:cNvSpPr>
          <p:nvPr>
            <p:ph type="title"/>
          </p:nvPr>
        </p:nvSpPr>
        <p:spPr/>
        <p:txBody>
          <a:bodyPr>
            <a:normAutofit fontScale="90000"/>
          </a:bodyPr>
          <a:lstStyle/>
          <a:p>
            <a:r>
              <a:rPr lang="zh-CN" altLang="zh-CN" smtClean="0"/>
              <a:t>动态调度方案之二：</a:t>
            </a:r>
            <a:r>
              <a:rPr lang="en-US" altLang="zh-CN" smtClean="0"/>
              <a:t>Tomasulo Algorithm</a:t>
            </a:r>
            <a:endParaRPr lang="zh-CN" altLang="en-US" smtClean="0"/>
          </a:p>
        </p:txBody>
      </p:sp>
      <p:sp>
        <p:nvSpPr>
          <p:cNvPr id="103430" name="内容占位符 3"/>
          <p:cNvSpPr>
            <a:spLocks noGrp="1"/>
          </p:cNvSpPr>
          <p:nvPr>
            <p:ph idx="1"/>
          </p:nvPr>
        </p:nvSpPr>
        <p:spPr/>
        <p:txBody>
          <a:bodyPr>
            <a:normAutofit fontScale="92500" lnSpcReduction="10000"/>
          </a:bodyPr>
          <a:lstStyle/>
          <a:p>
            <a:r>
              <a:rPr lang="zh-CN" altLang="zh-CN" dirty="0" smtClean="0"/>
              <a:t>该算法首次在</a:t>
            </a:r>
            <a:r>
              <a:rPr lang="en-US" altLang="zh-CN" dirty="0" smtClean="0"/>
              <a:t> IBM 360/91</a:t>
            </a:r>
            <a:r>
              <a:rPr lang="zh-CN" altLang="zh-CN" dirty="0" smtClean="0"/>
              <a:t>上使用（</a:t>
            </a:r>
            <a:r>
              <a:rPr lang="en-US" altLang="zh-CN" dirty="0" smtClean="0"/>
              <a:t> CDC6600</a:t>
            </a:r>
            <a:r>
              <a:rPr lang="zh-CN" altLang="zh-CN" dirty="0" smtClean="0"/>
              <a:t>推出三年后）</a:t>
            </a:r>
          </a:p>
          <a:p>
            <a:r>
              <a:rPr lang="zh-CN" altLang="zh-CN" dirty="0" smtClean="0"/>
              <a:t>目标</a:t>
            </a:r>
            <a:r>
              <a:rPr lang="en-US" altLang="zh-CN" dirty="0" smtClean="0"/>
              <a:t>: </a:t>
            </a:r>
            <a:r>
              <a:rPr lang="zh-CN" altLang="zh-CN" dirty="0" smtClean="0"/>
              <a:t>在没有专用编译器的情况下，提高系统性能</a:t>
            </a:r>
          </a:p>
          <a:p>
            <a:r>
              <a:rPr lang="en-US" altLang="zh-CN" dirty="0" smtClean="0"/>
              <a:t>IBM 360 &amp; CDC 6600 ISA</a:t>
            </a:r>
            <a:r>
              <a:rPr lang="zh-CN" altLang="zh-CN" dirty="0" smtClean="0"/>
              <a:t>的差别</a:t>
            </a:r>
          </a:p>
          <a:p>
            <a:pPr lvl="1"/>
            <a:r>
              <a:rPr lang="en-US" altLang="zh-CN" dirty="0" smtClean="0"/>
              <a:t>IBM360</a:t>
            </a:r>
            <a:r>
              <a:rPr lang="zh-CN" altLang="zh-CN" dirty="0" smtClean="0"/>
              <a:t>只有</a:t>
            </a:r>
            <a:r>
              <a:rPr lang="en-US" altLang="zh-CN" dirty="0" smtClean="0"/>
              <a:t> 2</a:t>
            </a:r>
            <a:r>
              <a:rPr lang="zh-CN" altLang="zh-CN" dirty="0" smtClean="0"/>
              <a:t>位寄存器描述符 </a:t>
            </a:r>
            <a:r>
              <a:rPr lang="en-US" altLang="zh-CN" dirty="0" smtClean="0"/>
              <a:t>vs. CDC 6600</a:t>
            </a:r>
            <a:r>
              <a:rPr lang="zh-CN" altLang="zh-CN" dirty="0" smtClean="0"/>
              <a:t>寄存器描述符3位</a:t>
            </a:r>
          </a:p>
          <a:p>
            <a:pPr lvl="1"/>
            <a:r>
              <a:rPr lang="en-US" altLang="zh-CN" dirty="0" smtClean="0"/>
              <a:t>IBM360   4</a:t>
            </a:r>
            <a:r>
              <a:rPr lang="zh-CN" altLang="zh-CN" dirty="0" smtClean="0"/>
              <a:t>个</a:t>
            </a:r>
            <a:r>
              <a:rPr lang="en-US" altLang="zh-CN" dirty="0" smtClean="0"/>
              <a:t>FP </a:t>
            </a:r>
            <a:r>
              <a:rPr lang="zh-CN" altLang="zh-CN" dirty="0" smtClean="0"/>
              <a:t>寄存器</a:t>
            </a:r>
            <a:r>
              <a:rPr lang="en-US" altLang="zh-CN" dirty="0" smtClean="0"/>
              <a:t> vs. CDC 6600 8</a:t>
            </a:r>
            <a:r>
              <a:rPr lang="zh-CN" altLang="zh-CN" dirty="0" smtClean="0"/>
              <a:t>个</a:t>
            </a:r>
          </a:p>
          <a:p>
            <a:pPr lvl="1"/>
            <a:r>
              <a:rPr lang="en-US" altLang="zh-CN" dirty="0" smtClean="0"/>
              <a:t>IBM 360 </a:t>
            </a:r>
            <a:r>
              <a:rPr lang="zh-CN" altLang="zh-CN" dirty="0" smtClean="0"/>
              <a:t>有</a:t>
            </a:r>
            <a:r>
              <a:rPr lang="en-US" altLang="zh-CN" dirty="0" smtClean="0"/>
              <a:t>memory-register </a:t>
            </a:r>
            <a:r>
              <a:rPr lang="zh-CN" altLang="zh-CN" dirty="0" smtClean="0"/>
              <a:t>操作</a:t>
            </a:r>
          </a:p>
          <a:p>
            <a:r>
              <a:rPr lang="en-US" altLang="zh-CN" dirty="0" smtClean="0"/>
              <a:t>Alpha 21264, HP 8000, MIPS 10000, Pentium II, PowerPC 604，…</a:t>
            </a:r>
          </a:p>
        </p:txBody>
      </p:sp>
    </p:spTree>
    <p:extLst>
      <p:ext uri="{BB962C8B-B14F-4D97-AF65-F5344CB8AC3E}">
        <p14:creationId xmlns:p14="http://schemas.microsoft.com/office/powerpoint/2010/main" val="333951691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9520BA-3DEE-4FA7-935F-1F81A5A1A04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445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445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42A6066-47B9-4EA1-9B02-729C5C2222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75</a:t>
            </a:fld>
            <a:endParaRPr lang="zh-CN" altLang="zh-CN" sz="1200">
              <a:solidFill>
                <a:srgbClr val="898989"/>
              </a:solidFill>
            </a:endParaRPr>
          </a:p>
        </p:txBody>
      </p:sp>
      <p:sp>
        <p:nvSpPr>
          <p:cNvPr id="104453" name="标题 1"/>
          <p:cNvSpPr>
            <a:spLocks noGrp="1"/>
          </p:cNvSpPr>
          <p:nvPr>
            <p:ph type="title"/>
          </p:nvPr>
        </p:nvSpPr>
        <p:spPr/>
        <p:txBody>
          <a:bodyPr>
            <a:normAutofit fontScale="90000"/>
          </a:bodyPr>
          <a:lstStyle/>
          <a:p>
            <a:r>
              <a:rPr lang="en-US" altLang="zh-CN" smtClean="0"/>
              <a:t>Tomasulo Algorithm vs. Scoreboard</a:t>
            </a:r>
            <a:endParaRPr lang="zh-CN" altLang="en-US" smtClean="0"/>
          </a:p>
        </p:txBody>
      </p:sp>
      <p:sp>
        <p:nvSpPr>
          <p:cNvPr id="104454" name="内容占位符 2"/>
          <p:cNvSpPr>
            <a:spLocks noGrp="1"/>
          </p:cNvSpPr>
          <p:nvPr>
            <p:ph idx="1"/>
          </p:nvPr>
        </p:nvSpPr>
        <p:spPr/>
        <p:txBody>
          <a:bodyPr>
            <a:normAutofit fontScale="85000" lnSpcReduction="20000"/>
          </a:bodyPr>
          <a:lstStyle/>
          <a:p>
            <a:r>
              <a:rPr lang="zh-CN" altLang="zh-CN" dirty="0" smtClean="0"/>
              <a:t>控制和缓存分布在各部件中 </a:t>
            </a:r>
            <a:r>
              <a:rPr lang="en-US" altLang="zh-CN" dirty="0" smtClean="0"/>
              <a:t>vs. </a:t>
            </a:r>
            <a:r>
              <a:rPr lang="zh-CN" altLang="zh-CN" dirty="0" smtClean="0"/>
              <a:t>控制和缓存集中在记分牌</a:t>
            </a:r>
          </a:p>
          <a:p>
            <a:pPr lvl="1"/>
            <a:r>
              <a:rPr lang="en-US" altLang="zh-CN" dirty="0" smtClean="0"/>
              <a:t>FU </a:t>
            </a:r>
            <a:r>
              <a:rPr lang="zh-CN" altLang="zh-CN" dirty="0" smtClean="0"/>
              <a:t>缓存称</a:t>
            </a:r>
            <a:r>
              <a:rPr lang="en-US" altLang="zh-CN" dirty="0" smtClean="0"/>
              <a:t>“reservation stations”; </a:t>
            </a:r>
            <a:r>
              <a:rPr lang="zh-CN" altLang="zh-CN" dirty="0" smtClean="0"/>
              <a:t>保存待用操作数</a:t>
            </a:r>
          </a:p>
          <a:p>
            <a:r>
              <a:rPr lang="zh-CN" altLang="zh-CN" dirty="0" smtClean="0"/>
              <a:t>指令中的寄存器在</a:t>
            </a:r>
            <a:r>
              <a:rPr lang="en-US" altLang="zh-CN" dirty="0" smtClean="0"/>
              <a:t>RS</a:t>
            </a:r>
            <a:r>
              <a:rPr lang="zh-CN" altLang="zh-CN" dirty="0" smtClean="0"/>
              <a:t>中用寄存器值或指向</a:t>
            </a:r>
            <a:r>
              <a:rPr lang="en-US" altLang="zh-CN" dirty="0" smtClean="0"/>
              <a:t>RS</a:t>
            </a:r>
            <a:r>
              <a:rPr lang="zh-CN" altLang="zh-CN" dirty="0" smtClean="0"/>
              <a:t>的指针代替</a:t>
            </a:r>
            <a:r>
              <a:rPr lang="zh-CN" altLang="en-US" dirty="0" smtClean="0"/>
              <a:t>（</a:t>
            </a:r>
            <a:r>
              <a:rPr lang="zh-CN" altLang="zh-CN" dirty="0" smtClean="0"/>
              <a:t>称为</a:t>
            </a:r>
            <a:r>
              <a:rPr lang="en-US" altLang="zh-CN" dirty="0" smtClean="0"/>
              <a:t> register renaming</a:t>
            </a:r>
            <a:r>
              <a:rPr lang="zh-CN" altLang="en-US" dirty="0" smtClean="0"/>
              <a:t>）</a:t>
            </a:r>
            <a:r>
              <a:rPr lang="en-US" altLang="zh-CN" dirty="0" smtClean="0"/>
              <a:t> </a:t>
            </a:r>
          </a:p>
          <a:p>
            <a:pPr lvl="1"/>
            <a:r>
              <a:rPr lang="zh-CN" altLang="zh-CN" dirty="0" smtClean="0"/>
              <a:t>避免</a:t>
            </a:r>
            <a:r>
              <a:rPr lang="en-US" altLang="zh-CN" dirty="0" smtClean="0"/>
              <a:t> WAR, WAW hazards</a:t>
            </a:r>
          </a:p>
          <a:p>
            <a:pPr lvl="1"/>
            <a:r>
              <a:rPr lang="en-US" altLang="zh-CN" dirty="0" smtClean="0"/>
              <a:t>RS</a:t>
            </a:r>
            <a:r>
              <a:rPr lang="zh-CN" altLang="zh-CN" dirty="0" smtClean="0"/>
              <a:t>多于寄存器，因此可以做更多编译器无法做的优化</a:t>
            </a:r>
          </a:p>
          <a:p>
            <a:r>
              <a:rPr lang="zh-CN" altLang="zh-CN" dirty="0" smtClean="0"/>
              <a:t>传给</a:t>
            </a:r>
            <a:r>
              <a:rPr lang="en-US" altLang="zh-CN" dirty="0" smtClean="0"/>
              <a:t>FU</a:t>
            </a:r>
            <a:r>
              <a:rPr lang="zh-CN" altLang="zh-CN" dirty="0" smtClean="0"/>
              <a:t>的结果从</a:t>
            </a:r>
            <a:r>
              <a:rPr lang="en-US" altLang="zh-CN" dirty="0" smtClean="0"/>
              <a:t>RS</a:t>
            </a:r>
            <a:r>
              <a:rPr lang="zh-CN" altLang="zh-CN" dirty="0" smtClean="0"/>
              <a:t>来而不是从寄存器来</a:t>
            </a:r>
            <a:endParaRPr lang="en-US" altLang="zh-CN" dirty="0" smtClean="0"/>
          </a:p>
          <a:p>
            <a:pPr lvl="1"/>
            <a:r>
              <a:rPr lang="en-US" altLang="zh-CN" dirty="0" smtClean="0"/>
              <a:t>FU</a:t>
            </a:r>
            <a:r>
              <a:rPr lang="zh-CN" altLang="zh-CN" dirty="0" smtClean="0"/>
              <a:t>的计算结果通过</a:t>
            </a:r>
            <a:r>
              <a:rPr lang="en-US" altLang="zh-CN" dirty="0" smtClean="0"/>
              <a:t>Common Data Bus </a:t>
            </a:r>
            <a:r>
              <a:rPr lang="zh-CN" altLang="zh-CN" dirty="0" smtClean="0"/>
              <a:t>以广播方式发向所有功能部件</a:t>
            </a:r>
          </a:p>
          <a:p>
            <a:r>
              <a:rPr lang="en-US" altLang="zh-CN" dirty="0" smtClean="0"/>
              <a:t>Load</a:t>
            </a:r>
            <a:r>
              <a:rPr lang="zh-CN" altLang="zh-CN" dirty="0" smtClean="0"/>
              <a:t>和</a:t>
            </a:r>
            <a:r>
              <a:rPr lang="en-US" altLang="zh-CN" dirty="0" smtClean="0"/>
              <a:t>Store</a:t>
            </a:r>
            <a:r>
              <a:rPr lang="zh-CN" altLang="zh-CN" dirty="0" smtClean="0"/>
              <a:t>部件也看作带有</a:t>
            </a:r>
            <a:r>
              <a:rPr lang="en-US" altLang="zh-CN" dirty="0" smtClean="0"/>
              <a:t>RS</a:t>
            </a:r>
            <a:r>
              <a:rPr lang="zh-CN" altLang="zh-CN" dirty="0" smtClean="0"/>
              <a:t>的功能部件</a:t>
            </a:r>
          </a:p>
          <a:p>
            <a:r>
              <a:rPr lang="zh-CN" altLang="zh-CN" dirty="0" smtClean="0"/>
              <a:t>可以跨越分支，允许</a:t>
            </a:r>
            <a:r>
              <a:rPr lang="en-US" altLang="zh-CN" dirty="0" smtClean="0"/>
              <a:t>FP</a:t>
            </a:r>
            <a:r>
              <a:rPr lang="zh-CN" altLang="zh-CN" dirty="0" smtClean="0"/>
              <a:t>操作队列中</a:t>
            </a:r>
            <a:r>
              <a:rPr lang="en-US" altLang="zh-CN" dirty="0" smtClean="0"/>
              <a:t>FP</a:t>
            </a:r>
            <a:r>
              <a:rPr lang="zh-CN" altLang="zh-CN" dirty="0" smtClean="0"/>
              <a:t>操作不仅仅局限于基本块</a:t>
            </a:r>
          </a:p>
        </p:txBody>
      </p:sp>
      <p:pic>
        <p:nvPicPr>
          <p:cNvPr id="104455" name="图片 11" descr="问号-4.jpg"/>
          <p:cNvPicPr>
            <a:picLocks noChangeAspect="1"/>
          </p:cNvPicPr>
          <p:nvPr/>
        </p:nvPicPr>
        <p:blipFill>
          <a:blip r:embed="rId3"/>
          <a:srcRect/>
          <a:stretch>
            <a:fillRect/>
          </a:stretch>
        </p:blipFill>
        <p:spPr bwMode="auto">
          <a:xfrm>
            <a:off x="2896223" y="5753099"/>
            <a:ext cx="785813" cy="785813"/>
          </a:xfrm>
          <a:prstGeom prst="rect">
            <a:avLst/>
          </a:prstGeom>
          <a:noFill/>
          <a:ln w="9525">
            <a:noFill/>
            <a:miter lim="800000"/>
            <a:headEnd/>
            <a:tailEnd/>
          </a:ln>
        </p:spPr>
      </p:pic>
    </p:spTree>
    <p:extLst>
      <p:ext uri="{BB962C8B-B14F-4D97-AF65-F5344CB8AC3E}">
        <p14:creationId xmlns:p14="http://schemas.microsoft.com/office/powerpoint/2010/main" val="130998547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5" name="Group 2"/>
          <p:cNvGrpSpPr>
            <a:grpSpLocks/>
          </p:cNvGrpSpPr>
          <p:nvPr/>
        </p:nvGrpSpPr>
        <p:grpSpPr bwMode="auto">
          <a:xfrm>
            <a:off x="725488" y="2225675"/>
            <a:ext cx="912812" cy="1217613"/>
            <a:chOff x="457" y="1402"/>
            <a:chExt cx="575" cy="767"/>
          </a:xfrm>
        </p:grpSpPr>
        <p:sp>
          <p:nvSpPr>
            <p:cNvPr id="158787" name="Rectangle 3"/>
            <p:cNvSpPr>
              <a:spLocks noChangeArrowheads="1"/>
            </p:cNvSpPr>
            <p:nvPr/>
          </p:nvSpPr>
          <p:spPr bwMode="auto">
            <a:xfrm>
              <a:off x="457" y="140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8" name="Rectangle 4"/>
            <p:cNvSpPr>
              <a:spLocks noChangeArrowheads="1"/>
            </p:cNvSpPr>
            <p:nvPr/>
          </p:nvSpPr>
          <p:spPr bwMode="auto">
            <a:xfrm>
              <a:off x="457" y="153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9" name="Rectangle 5"/>
            <p:cNvSpPr>
              <a:spLocks noChangeArrowheads="1"/>
            </p:cNvSpPr>
            <p:nvPr/>
          </p:nvSpPr>
          <p:spPr bwMode="auto">
            <a:xfrm>
              <a:off x="457" y="165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0" name="Rectangle 6"/>
            <p:cNvSpPr>
              <a:spLocks noChangeArrowheads="1"/>
            </p:cNvSpPr>
            <p:nvPr/>
          </p:nvSpPr>
          <p:spPr bwMode="auto">
            <a:xfrm>
              <a:off x="457" y="1786"/>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1" name="Rectangle 7"/>
            <p:cNvSpPr>
              <a:spLocks noChangeArrowheads="1"/>
            </p:cNvSpPr>
            <p:nvPr/>
          </p:nvSpPr>
          <p:spPr bwMode="auto">
            <a:xfrm>
              <a:off x="457" y="1914"/>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92" name="Rectangle 8"/>
            <p:cNvSpPr>
              <a:spLocks noChangeArrowheads="1"/>
            </p:cNvSpPr>
            <p:nvPr/>
          </p:nvSpPr>
          <p:spPr bwMode="auto">
            <a:xfrm>
              <a:off x="457" y="204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76" name="Line 9"/>
          <p:cNvSpPr>
            <a:spLocks noChangeShapeType="1"/>
          </p:cNvSpPr>
          <p:nvPr/>
        </p:nvSpPr>
        <p:spPr bwMode="auto">
          <a:xfrm>
            <a:off x="1106488" y="1616075"/>
            <a:ext cx="1587" cy="609600"/>
          </a:xfrm>
          <a:prstGeom prst="line">
            <a:avLst/>
          </a:prstGeom>
          <a:noFill/>
          <a:ln w="57240" cap="sq">
            <a:solidFill>
              <a:srgbClr val="000000"/>
            </a:solidFill>
            <a:miter lim="800000"/>
            <a:headEnd/>
            <a:tailEnd type="triangle" w="med" len="med"/>
          </a:ln>
        </p:spPr>
        <p:txBody>
          <a:bodyPr/>
          <a:lstStyle/>
          <a:p>
            <a:endParaRPr lang="zh-CN" altLang="en-US"/>
          </a:p>
        </p:txBody>
      </p:sp>
      <p:grpSp>
        <p:nvGrpSpPr>
          <p:cNvPr id="105477" name="Group 10"/>
          <p:cNvGrpSpPr>
            <a:grpSpLocks/>
          </p:cNvGrpSpPr>
          <p:nvPr/>
        </p:nvGrpSpPr>
        <p:grpSpPr bwMode="auto">
          <a:xfrm>
            <a:off x="3340100" y="1246188"/>
            <a:ext cx="912813" cy="1217612"/>
            <a:chOff x="2104" y="785"/>
            <a:chExt cx="575" cy="767"/>
          </a:xfrm>
        </p:grpSpPr>
        <p:sp>
          <p:nvSpPr>
            <p:cNvPr id="158781" name="Rectangle 11"/>
            <p:cNvSpPr>
              <a:spLocks noChangeArrowheads="1"/>
            </p:cNvSpPr>
            <p:nvPr/>
          </p:nvSpPr>
          <p:spPr bwMode="auto">
            <a:xfrm>
              <a:off x="2104" y="785"/>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2" name="Rectangle 12"/>
            <p:cNvSpPr>
              <a:spLocks noChangeArrowheads="1"/>
            </p:cNvSpPr>
            <p:nvPr/>
          </p:nvSpPr>
          <p:spPr bwMode="auto">
            <a:xfrm>
              <a:off x="2104" y="913"/>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3" name="Rectangle 13"/>
            <p:cNvSpPr>
              <a:spLocks noChangeArrowheads="1"/>
            </p:cNvSpPr>
            <p:nvPr/>
          </p:nvSpPr>
          <p:spPr bwMode="auto">
            <a:xfrm>
              <a:off x="2104" y="1041"/>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4" name="Rectangle 14"/>
            <p:cNvSpPr>
              <a:spLocks noChangeArrowheads="1"/>
            </p:cNvSpPr>
            <p:nvPr/>
          </p:nvSpPr>
          <p:spPr bwMode="auto">
            <a:xfrm>
              <a:off x="2104" y="1169"/>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5" name="Rectangle 15"/>
            <p:cNvSpPr>
              <a:spLocks noChangeArrowheads="1"/>
            </p:cNvSpPr>
            <p:nvPr/>
          </p:nvSpPr>
          <p:spPr bwMode="auto">
            <a:xfrm>
              <a:off x="2104" y="1297"/>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6" name="Rectangle 16"/>
            <p:cNvSpPr>
              <a:spLocks noChangeArrowheads="1"/>
            </p:cNvSpPr>
            <p:nvPr/>
          </p:nvSpPr>
          <p:spPr bwMode="auto">
            <a:xfrm>
              <a:off x="2104" y="1425"/>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78" name="Group 17"/>
          <p:cNvGrpSpPr>
            <a:grpSpLocks/>
          </p:cNvGrpSpPr>
          <p:nvPr/>
        </p:nvGrpSpPr>
        <p:grpSpPr bwMode="auto">
          <a:xfrm>
            <a:off x="5140671" y="1472407"/>
            <a:ext cx="2208213" cy="811212"/>
            <a:chOff x="3256" y="929"/>
            <a:chExt cx="1391" cy="511"/>
          </a:xfrm>
        </p:grpSpPr>
        <p:sp>
          <p:nvSpPr>
            <p:cNvPr id="158777" name="Rectangle 18"/>
            <p:cNvSpPr>
              <a:spLocks noChangeArrowheads="1"/>
            </p:cNvSpPr>
            <p:nvPr/>
          </p:nvSpPr>
          <p:spPr bwMode="auto">
            <a:xfrm>
              <a:off x="3256" y="929"/>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8" name="Rectangle 19"/>
            <p:cNvSpPr>
              <a:spLocks noChangeArrowheads="1"/>
            </p:cNvSpPr>
            <p:nvPr/>
          </p:nvSpPr>
          <p:spPr bwMode="auto">
            <a:xfrm>
              <a:off x="3256" y="1057"/>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9" name="Rectangle 20"/>
            <p:cNvSpPr>
              <a:spLocks noChangeArrowheads="1"/>
            </p:cNvSpPr>
            <p:nvPr/>
          </p:nvSpPr>
          <p:spPr bwMode="auto">
            <a:xfrm>
              <a:off x="3256" y="1185"/>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80" name="Rectangle 21"/>
            <p:cNvSpPr>
              <a:spLocks noChangeArrowheads="1"/>
            </p:cNvSpPr>
            <p:nvPr/>
          </p:nvSpPr>
          <p:spPr bwMode="auto">
            <a:xfrm>
              <a:off x="3256" y="1313"/>
              <a:ext cx="1391"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79" name="Group 22"/>
          <p:cNvGrpSpPr>
            <a:grpSpLocks/>
          </p:cNvGrpSpPr>
          <p:nvPr/>
        </p:nvGrpSpPr>
        <p:grpSpPr bwMode="auto">
          <a:xfrm>
            <a:off x="7583488" y="3368675"/>
            <a:ext cx="912812" cy="608013"/>
            <a:chOff x="4777" y="2122"/>
            <a:chExt cx="575" cy="383"/>
          </a:xfrm>
        </p:grpSpPr>
        <p:sp>
          <p:nvSpPr>
            <p:cNvPr id="158774" name="Rectangle 23"/>
            <p:cNvSpPr>
              <a:spLocks noChangeArrowheads="1"/>
            </p:cNvSpPr>
            <p:nvPr/>
          </p:nvSpPr>
          <p:spPr bwMode="auto">
            <a:xfrm>
              <a:off x="4777" y="2122"/>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5" name="Rectangle 24"/>
            <p:cNvSpPr>
              <a:spLocks noChangeArrowheads="1"/>
            </p:cNvSpPr>
            <p:nvPr/>
          </p:nvSpPr>
          <p:spPr bwMode="auto">
            <a:xfrm>
              <a:off x="4777" y="2250"/>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6" name="Rectangle 25"/>
            <p:cNvSpPr>
              <a:spLocks noChangeArrowheads="1"/>
            </p:cNvSpPr>
            <p:nvPr/>
          </p:nvSpPr>
          <p:spPr bwMode="auto">
            <a:xfrm>
              <a:off x="4777" y="2378"/>
              <a:ext cx="575" cy="127"/>
            </a:xfrm>
            <a:prstGeom prst="rect">
              <a:avLst/>
            </a:prstGeom>
            <a:solidFill>
              <a:srgbClr val="FFFFFF"/>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grpSp>
        <p:nvGrpSpPr>
          <p:cNvPr id="105480" name="Group 26"/>
          <p:cNvGrpSpPr>
            <a:grpSpLocks/>
          </p:cNvGrpSpPr>
          <p:nvPr/>
        </p:nvGrpSpPr>
        <p:grpSpPr bwMode="auto">
          <a:xfrm>
            <a:off x="1677988" y="3913188"/>
            <a:ext cx="2208212" cy="608012"/>
            <a:chOff x="1057" y="2465"/>
            <a:chExt cx="1391" cy="383"/>
          </a:xfrm>
        </p:grpSpPr>
        <p:sp>
          <p:nvSpPr>
            <p:cNvPr id="158771" name="Rectangle 27"/>
            <p:cNvSpPr>
              <a:spLocks noChangeArrowheads="1"/>
            </p:cNvSpPr>
            <p:nvPr/>
          </p:nvSpPr>
          <p:spPr bwMode="auto">
            <a:xfrm>
              <a:off x="1057" y="2465"/>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2" name="Rectangle 28"/>
            <p:cNvSpPr>
              <a:spLocks noChangeArrowheads="1"/>
            </p:cNvSpPr>
            <p:nvPr/>
          </p:nvSpPr>
          <p:spPr bwMode="auto">
            <a:xfrm>
              <a:off x="1057" y="2593"/>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3" name="Rectangle 29"/>
            <p:cNvSpPr>
              <a:spLocks noChangeArrowheads="1"/>
            </p:cNvSpPr>
            <p:nvPr/>
          </p:nvSpPr>
          <p:spPr bwMode="auto">
            <a:xfrm>
              <a:off x="1057" y="2721"/>
              <a:ext cx="1391" cy="127"/>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81" name="Rectangle 30"/>
          <p:cNvSpPr>
            <a:spLocks noChangeArrowheads="1"/>
          </p:cNvSpPr>
          <p:nvPr/>
        </p:nvSpPr>
        <p:spPr bwMode="auto">
          <a:xfrm>
            <a:off x="1982788" y="3913188"/>
            <a:ext cx="762000" cy="6096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58730" name="Rectangle 31"/>
          <p:cNvSpPr>
            <a:spLocks noChangeArrowheads="1"/>
          </p:cNvSpPr>
          <p:nvPr/>
        </p:nvSpPr>
        <p:spPr bwMode="auto">
          <a:xfrm>
            <a:off x="2249488" y="5056188"/>
            <a:ext cx="1066800" cy="304800"/>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dirty="0">
                <a:solidFill>
                  <a:srgbClr val="000000"/>
                </a:solidFill>
                <a:latin typeface="Comic Sans MS" pitchFamily="66" charset="0"/>
              </a:rPr>
              <a:t>FP adders</a:t>
            </a:r>
          </a:p>
        </p:txBody>
      </p:sp>
      <p:sp>
        <p:nvSpPr>
          <p:cNvPr id="105483" name="Text Box 32"/>
          <p:cNvSpPr txBox="1">
            <a:spLocks noChangeArrowheads="1"/>
          </p:cNvSpPr>
          <p:nvPr/>
        </p:nvSpPr>
        <p:spPr bwMode="auto">
          <a:xfrm>
            <a:off x="1096963" y="3840163"/>
            <a:ext cx="630237" cy="7112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Add1</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a:solidFill>
                  <a:srgbClr val="5B9BD5"/>
                </a:solidFill>
                <a:latin typeface="Comic Sans MS" pitchFamily="66" charset="0"/>
              </a:rPr>
              <a:t>Add3</a:t>
            </a:r>
          </a:p>
        </p:txBody>
      </p:sp>
      <p:grpSp>
        <p:nvGrpSpPr>
          <p:cNvPr id="105484" name="Group 33"/>
          <p:cNvGrpSpPr>
            <a:grpSpLocks/>
          </p:cNvGrpSpPr>
          <p:nvPr/>
        </p:nvGrpSpPr>
        <p:grpSpPr bwMode="auto">
          <a:xfrm>
            <a:off x="4864100" y="4065588"/>
            <a:ext cx="2208213" cy="379412"/>
            <a:chOff x="3064" y="2561"/>
            <a:chExt cx="1391" cy="239"/>
          </a:xfrm>
        </p:grpSpPr>
        <p:sp>
          <p:nvSpPr>
            <p:cNvPr id="158769" name="Rectangle 34"/>
            <p:cNvSpPr>
              <a:spLocks noChangeArrowheads="1"/>
            </p:cNvSpPr>
            <p:nvPr/>
          </p:nvSpPr>
          <p:spPr bwMode="auto">
            <a:xfrm>
              <a:off x="3064" y="2561"/>
              <a:ext cx="1391" cy="119"/>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sp>
          <p:nvSpPr>
            <p:cNvPr id="158770" name="Rectangle 35"/>
            <p:cNvSpPr>
              <a:spLocks noChangeArrowheads="1"/>
            </p:cNvSpPr>
            <p:nvPr/>
          </p:nvSpPr>
          <p:spPr bwMode="auto">
            <a:xfrm>
              <a:off x="3064" y="2681"/>
              <a:ext cx="1391" cy="119"/>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anchor="ctr"/>
            <a:lstStyle/>
            <a:p>
              <a:pPr>
                <a:buClr>
                  <a:srgbClr val="000000"/>
                </a:buClr>
                <a:buSzPct val="100000"/>
                <a:buFont typeface="Times New Roman" pitchFamily="18" charset="0"/>
                <a:buNone/>
                <a:defRPr/>
              </a:pPr>
              <a:endParaRPr lang="zh-CN" altLang="en-US"/>
            </a:p>
          </p:txBody>
        </p:sp>
      </p:grpSp>
      <p:sp>
        <p:nvSpPr>
          <p:cNvPr id="105485" name="Rectangle 36"/>
          <p:cNvSpPr>
            <a:spLocks noChangeArrowheads="1"/>
          </p:cNvSpPr>
          <p:nvPr/>
        </p:nvSpPr>
        <p:spPr bwMode="auto">
          <a:xfrm>
            <a:off x="5168900" y="4065588"/>
            <a:ext cx="762000" cy="381000"/>
          </a:xfrm>
          <a:prstGeom prst="rect">
            <a:avLst/>
          </a:prstGeom>
          <a:noFill/>
          <a:ln w="28440" cap="sq">
            <a:solidFill>
              <a:srgbClr val="000000"/>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158734" name="Rectangle 37"/>
          <p:cNvSpPr>
            <a:spLocks noChangeArrowheads="1"/>
          </p:cNvSpPr>
          <p:nvPr/>
        </p:nvSpPr>
        <p:spPr bwMode="auto">
          <a:xfrm>
            <a:off x="5321300" y="5056188"/>
            <a:ext cx="1447800" cy="304800"/>
          </a:xfrm>
          <a:prstGeom prst="rect">
            <a:avLst/>
          </a:prstGeom>
          <a:solidFill>
            <a:srgbClr val="33CCCC"/>
          </a:solidFill>
          <a:ln w="28440" cap="sq">
            <a:solidFill>
              <a:srgbClr val="000000"/>
            </a:solidFill>
            <a:miter lim="800000"/>
            <a:headEnd/>
            <a:tailEnd/>
          </a:ln>
          <a:effectLst>
            <a:outerShdw dist="107933" dir="2700000" algn="ctr" rotWithShape="0">
              <a:srgbClr val="E7E6E6"/>
            </a:outerShdw>
          </a:effectLst>
        </p:spPr>
        <p:txBody>
          <a:bodyPr wrap="none"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b="1" dirty="0">
                <a:solidFill>
                  <a:srgbClr val="000000"/>
                </a:solidFill>
                <a:latin typeface="Comic Sans MS" pitchFamily="66" charset="0"/>
              </a:rPr>
              <a:t>FP multipliers</a:t>
            </a:r>
          </a:p>
        </p:txBody>
      </p:sp>
      <p:sp>
        <p:nvSpPr>
          <p:cNvPr id="105487" name="Text Box 38"/>
          <p:cNvSpPr txBox="1">
            <a:spLocks noChangeArrowheads="1"/>
          </p:cNvSpPr>
          <p:nvPr/>
        </p:nvSpPr>
        <p:spPr bwMode="auto">
          <a:xfrm>
            <a:off x="4232275" y="4043363"/>
            <a:ext cx="671513" cy="498475"/>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Mult1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Mult2</a:t>
            </a:r>
          </a:p>
        </p:txBody>
      </p:sp>
      <p:sp>
        <p:nvSpPr>
          <p:cNvPr id="105488" name="Line 39"/>
          <p:cNvSpPr>
            <a:spLocks noChangeShapeType="1"/>
          </p:cNvSpPr>
          <p:nvPr/>
        </p:nvSpPr>
        <p:spPr bwMode="auto">
          <a:xfrm>
            <a:off x="2425700" y="4522788"/>
            <a:ext cx="1588"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89" name="Line 40"/>
          <p:cNvSpPr>
            <a:spLocks noChangeShapeType="1"/>
          </p:cNvSpPr>
          <p:nvPr/>
        </p:nvSpPr>
        <p:spPr bwMode="auto">
          <a:xfrm>
            <a:off x="3111500" y="4522788"/>
            <a:ext cx="1588" cy="533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0" name="Line 41"/>
          <p:cNvSpPr>
            <a:spLocks noChangeShapeType="1"/>
          </p:cNvSpPr>
          <p:nvPr/>
        </p:nvSpPr>
        <p:spPr bwMode="auto">
          <a:xfrm>
            <a:off x="5549900" y="4446588"/>
            <a:ext cx="1588"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1" name="Line 42"/>
          <p:cNvSpPr>
            <a:spLocks noChangeShapeType="1"/>
          </p:cNvSpPr>
          <p:nvPr/>
        </p:nvSpPr>
        <p:spPr bwMode="auto">
          <a:xfrm>
            <a:off x="6464300" y="4446588"/>
            <a:ext cx="1588" cy="609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2" name="Freeform 43"/>
          <p:cNvSpPr>
            <a:spLocks/>
          </p:cNvSpPr>
          <p:nvPr/>
        </p:nvSpPr>
        <p:spPr bwMode="auto">
          <a:xfrm>
            <a:off x="1816100" y="2465388"/>
            <a:ext cx="1981200" cy="1447800"/>
          </a:xfrm>
          <a:custGeom>
            <a:avLst/>
            <a:gdLst>
              <a:gd name="T0" fmla="*/ 2147483647 w 1248"/>
              <a:gd name="T1" fmla="*/ 0 h 912"/>
              <a:gd name="T2" fmla="*/ 2147483647 w 1248"/>
              <a:gd name="T3" fmla="*/ 2147483647 h 912"/>
              <a:gd name="T4" fmla="*/ 0 w 1248"/>
              <a:gd name="T5" fmla="*/ 2147483647 h 912"/>
              <a:gd name="T6" fmla="*/ 0 w 1248"/>
              <a:gd name="T7" fmla="*/ 2147483647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1248" y="0"/>
                </a:moveTo>
                <a:lnTo>
                  <a:pt x="1248" y="672"/>
                </a:lnTo>
                <a:lnTo>
                  <a:pt x="0" y="672"/>
                </a:lnTo>
                <a:lnTo>
                  <a:pt x="0" y="912"/>
                </a:lnTo>
              </a:path>
            </a:pathLst>
          </a:custGeom>
          <a:noFill/>
          <a:ln w="28440">
            <a:solidFill>
              <a:srgbClr val="000000"/>
            </a:solidFill>
            <a:round/>
            <a:headEnd/>
            <a:tailEnd type="triangle" w="med" len="med"/>
          </a:ln>
        </p:spPr>
        <p:txBody>
          <a:bodyPr wrap="none" anchor="ctr"/>
          <a:lstStyle/>
          <a:p>
            <a:endParaRPr lang="zh-CN" altLang="en-US"/>
          </a:p>
        </p:txBody>
      </p:sp>
      <p:sp>
        <p:nvSpPr>
          <p:cNvPr id="105493" name="Freeform 44"/>
          <p:cNvSpPr>
            <a:spLocks/>
          </p:cNvSpPr>
          <p:nvPr/>
        </p:nvSpPr>
        <p:spPr bwMode="auto">
          <a:xfrm>
            <a:off x="3797300" y="3532188"/>
            <a:ext cx="1219200" cy="533400"/>
          </a:xfrm>
          <a:custGeom>
            <a:avLst/>
            <a:gdLst>
              <a:gd name="T0" fmla="*/ 0 w 768"/>
              <a:gd name="T1" fmla="*/ 0 h 336"/>
              <a:gd name="T2" fmla="*/ 2147483647 w 768"/>
              <a:gd name="T3" fmla="*/ 0 h 336"/>
              <a:gd name="T4" fmla="*/ 2147483647 w 768"/>
              <a:gd name="T5" fmla="*/ 2147483647 h 336"/>
              <a:gd name="T6" fmla="*/ 0 60000 65536"/>
              <a:gd name="T7" fmla="*/ 0 60000 65536"/>
              <a:gd name="T8" fmla="*/ 0 60000 65536"/>
              <a:gd name="T9" fmla="*/ 0 w 768"/>
              <a:gd name="T10" fmla="*/ 0 h 336"/>
              <a:gd name="T11" fmla="*/ 768 w 768"/>
              <a:gd name="T12" fmla="*/ 336 h 336"/>
            </a:gdLst>
            <a:ahLst/>
            <a:cxnLst>
              <a:cxn ang="T6">
                <a:pos x="T0" y="T1"/>
              </a:cxn>
              <a:cxn ang="T7">
                <a:pos x="T2" y="T3"/>
              </a:cxn>
              <a:cxn ang="T8">
                <a:pos x="T4" y="T5"/>
              </a:cxn>
            </a:cxnLst>
            <a:rect l="T9" t="T10" r="T11" b="T12"/>
            <a:pathLst>
              <a:path w="768" h="336">
                <a:moveTo>
                  <a:pt x="0" y="0"/>
                </a:moveTo>
                <a:lnTo>
                  <a:pt x="768" y="0"/>
                </a:lnTo>
                <a:lnTo>
                  <a:pt x="768" y="336"/>
                </a:lnTo>
              </a:path>
            </a:pathLst>
          </a:custGeom>
          <a:noFill/>
          <a:ln w="28440">
            <a:solidFill>
              <a:srgbClr val="000000"/>
            </a:solidFill>
            <a:round/>
            <a:headEnd/>
            <a:tailEnd type="triangle" w="med" len="med"/>
          </a:ln>
        </p:spPr>
        <p:txBody>
          <a:bodyPr wrap="none" anchor="ctr"/>
          <a:lstStyle/>
          <a:p>
            <a:endParaRPr lang="zh-CN" altLang="en-US"/>
          </a:p>
        </p:txBody>
      </p:sp>
      <p:sp>
        <p:nvSpPr>
          <p:cNvPr id="105494" name="Freeform 45"/>
          <p:cNvSpPr>
            <a:spLocks/>
          </p:cNvSpPr>
          <p:nvPr/>
        </p:nvSpPr>
        <p:spPr bwMode="auto">
          <a:xfrm>
            <a:off x="2349500" y="2312988"/>
            <a:ext cx="3124200" cy="1600200"/>
          </a:xfrm>
          <a:custGeom>
            <a:avLst/>
            <a:gdLst>
              <a:gd name="T0" fmla="*/ 2147483647 w 1968"/>
              <a:gd name="T1" fmla="*/ 0 h 1008"/>
              <a:gd name="T2" fmla="*/ 2147483647 w 1968"/>
              <a:gd name="T3" fmla="*/ 2147483647 h 1008"/>
              <a:gd name="T4" fmla="*/ 0 w 1968"/>
              <a:gd name="T5" fmla="*/ 2147483647 h 1008"/>
              <a:gd name="T6" fmla="*/ 0 w 1968"/>
              <a:gd name="T7" fmla="*/ 2147483647 h 1008"/>
              <a:gd name="T8" fmla="*/ 0 60000 65536"/>
              <a:gd name="T9" fmla="*/ 0 60000 65536"/>
              <a:gd name="T10" fmla="*/ 0 60000 65536"/>
              <a:gd name="T11" fmla="*/ 0 60000 65536"/>
              <a:gd name="T12" fmla="*/ 0 w 1968"/>
              <a:gd name="T13" fmla="*/ 0 h 1008"/>
              <a:gd name="T14" fmla="*/ 1968 w 1968"/>
              <a:gd name="T15" fmla="*/ 1008 h 1008"/>
            </a:gdLst>
            <a:ahLst/>
            <a:cxnLst>
              <a:cxn ang="T8">
                <a:pos x="T0" y="T1"/>
              </a:cxn>
              <a:cxn ang="T9">
                <a:pos x="T2" y="T3"/>
              </a:cxn>
              <a:cxn ang="T10">
                <a:pos x="T4" y="T5"/>
              </a:cxn>
              <a:cxn ang="T11">
                <a:pos x="T6" y="T7"/>
              </a:cxn>
            </a:cxnLst>
            <a:rect l="T12" t="T13" r="T14" b="T15"/>
            <a:pathLst>
              <a:path w="1968" h="1008">
                <a:moveTo>
                  <a:pt x="1968" y="0"/>
                </a:moveTo>
                <a:lnTo>
                  <a:pt x="1968" y="528"/>
                </a:lnTo>
                <a:lnTo>
                  <a:pt x="0" y="528"/>
                </a:lnTo>
                <a:lnTo>
                  <a:pt x="0" y="1008"/>
                </a:lnTo>
              </a:path>
            </a:pathLst>
          </a:custGeom>
          <a:noFill/>
          <a:ln w="28440">
            <a:solidFill>
              <a:srgbClr val="000000"/>
            </a:solidFill>
            <a:round/>
            <a:headEnd/>
            <a:tailEnd type="triangle" w="med" len="med"/>
          </a:ln>
        </p:spPr>
        <p:txBody>
          <a:bodyPr wrap="none" anchor="ctr"/>
          <a:lstStyle/>
          <a:p>
            <a:endParaRPr lang="zh-CN" altLang="en-US"/>
          </a:p>
        </p:txBody>
      </p:sp>
      <p:sp>
        <p:nvSpPr>
          <p:cNvPr id="105495" name="Line 46"/>
          <p:cNvSpPr>
            <a:spLocks noChangeShapeType="1"/>
          </p:cNvSpPr>
          <p:nvPr/>
        </p:nvSpPr>
        <p:spPr bwMode="auto">
          <a:xfrm>
            <a:off x="5473700" y="3151188"/>
            <a:ext cx="1588" cy="9144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6" name="Line 47"/>
          <p:cNvSpPr>
            <a:spLocks noChangeShapeType="1"/>
          </p:cNvSpPr>
          <p:nvPr/>
        </p:nvSpPr>
        <p:spPr bwMode="auto">
          <a:xfrm>
            <a:off x="6311900" y="2312988"/>
            <a:ext cx="1588" cy="1752600"/>
          </a:xfrm>
          <a:prstGeom prst="line">
            <a:avLst/>
          </a:prstGeom>
          <a:noFill/>
          <a:ln w="28440" cap="sq">
            <a:solidFill>
              <a:srgbClr val="000000"/>
            </a:solidFill>
            <a:miter lim="800000"/>
            <a:headEnd/>
            <a:tailEnd type="triangle" w="med" len="med"/>
          </a:ln>
        </p:spPr>
        <p:txBody>
          <a:bodyPr/>
          <a:lstStyle/>
          <a:p>
            <a:endParaRPr lang="zh-CN" altLang="en-US"/>
          </a:p>
        </p:txBody>
      </p:sp>
      <p:sp>
        <p:nvSpPr>
          <p:cNvPr id="105497" name="Freeform 48"/>
          <p:cNvSpPr>
            <a:spLocks/>
          </p:cNvSpPr>
          <p:nvPr/>
        </p:nvSpPr>
        <p:spPr bwMode="auto">
          <a:xfrm>
            <a:off x="3263900" y="3303588"/>
            <a:ext cx="3048000" cy="609600"/>
          </a:xfrm>
          <a:custGeom>
            <a:avLst/>
            <a:gdLst>
              <a:gd name="T0" fmla="*/ 2147483647 w 1920"/>
              <a:gd name="T1" fmla="*/ 0 h 384"/>
              <a:gd name="T2" fmla="*/ 0 w 1920"/>
              <a:gd name="T3" fmla="*/ 0 h 384"/>
              <a:gd name="T4" fmla="*/ 0 w 1920"/>
              <a:gd name="T5" fmla="*/ 2147483647 h 384"/>
              <a:gd name="T6" fmla="*/ 0 60000 65536"/>
              <a:gd name="T7" fmla="*/ 0 60000 65536"/>
              <a:gd name="T8" fmla="*/ 0 60000 65536"/>
              <a:gd name="T9" fmla="*/ 0 w 1920"/>
              <a:gd name="T10" fmla="*/ 0 h 384"/>
              <a:gd name="T11" fmla="*/ 1920 w 1920"/>
              <a:gd name="T12" fmla="*/ 384 h 384"/>
            </a:gdLst>
            <a:ahLst/>
            <a:cxnLst>
              <a:cxn ang="T6">
                <a:pos x="T0" y="T1"/>
              </a:cxn>
              <a:cxn ang="T7">
                <a:pos x="T2" y="T3"/>
              </a:cxn>
              <a:cxn ang="T8">
                <a:pos x="T4" y="T5"/>
              </a:cxn>
            </a:cxnLst>
            <a:rect l="T9" t="T10" r="T11" b="T12"/>
            <a:pathLst>
              <a:path w="1920" h="384">
                <a:moveTo>
                  <a:pt x="1920" y="0"/>
                </a:moveTo>
                <a:lnTo>
                  <a:pt x="0" y="0"/>
                </a:lnTo>
                <a:lnTo>
                  <a:pt x="0" y="384"/>
                </a:lnTo>
              </a:path>
            </a:pathLst>
          </a:custGeom>
          <a:noFill/>
          <a:ln w="28440">
            <a:solidFill>
              <a:srgbClr val="000000"/>
            </a:solidFill>
            <a:round/>
            <a:headEnd/>
            <a:tailEnd type="triangle" w="med" len="med"/>
          </a:ln>
        </p:spPr>
        <p:txBody>
          <a:bodyPr wrap="none" anchor="ctr"/>
          <a:lstStyle/>
          <a:p>
            <a:endParaRPr lang="zh-CN" altLang="en-US"/>
          </a:p>
        </p:txBody>
      </p:sp>
      <p:sp>
        <p:nvSpPr>
          <p:cNvPr id="105498" name="Freeform 49"/>
          <p:cNvSpPr>
            <a:spLocks/>
          </p:cNvSpPr>
          <p:nvPr/>
        </p:nvSpPr>
        <p:spPr bwMode="auto">
          <a:xfrm>
            <a:off x="6288088" y="2835275"/>
            <a:ext cx="1752600" cy="533400"/>
          </a:xfrm>
          <a:custGeom>
            <a:avLst/>
            <a:gdLst>
              <a:gd name="T0" fmla="*/ 0 w 1008"/>
              <a:gd name="T1" fmla="*/ 0 h 144"/>
              <a:gd name="T2" fmla="*/ 2147483647 w 1008"/>
              <a:gd name="T3" fmla="*/ 0 h 144"/>
              <a:gd name="T4" fmla="*/ 2147483647 w 1008"/>
              <a:gd name="T5" fmla="*/ 2147483647 h 144"/>
              <a:gd name="T6" fmla="*/ 0 60000 65536"/>
              <a:gd name="T7" fmla="*/ 0 60000 65536"/>
              <a:gd name="T8" fmla="*/ 0 60000 65536"/>
              <a:gd name="T9" fmla="*/ 0 w 1008"/>
              <a:gd name="T10" fmla="*/ 0 h 144"/>
              <a:gd name="T11" fmla="*/ 1008 w 1008"/>
              <a:gd name="T12" fmla="*/ 144 h 144"/>
            </a:gdLst>
            <a:ahLst/>
            <a:cxnLst>
              <a:cxn ang="T6">
                <a:pos x="T0" y="T1"/>
              </a:cxn>
              <a:cxn ang="T7">
                <a:pos x="T2" y="T3"/>
              </a:cxn>
              <a:cxn ang="T8">
                <a:pos x="T4" y="T5"/>
              </a:cxn>
            </a:cxnLst>
            <a:rect l="T9" t="T10" r="T11" b="T12"/>
            <a:pathLst>
              <a:path w="1008" h="144">
                <a:moveTo>
                  <a:pt x="0" y="0"/>
                </a:moveTo>
                <a:lnTo>
                  <a:pt x="1008" y="0"/>
                </a:lnTo>
                <a:lnTo>
                  <a:pt x="1008" y="144"/>
                </a:lnTo>
              </a:path>
            </a:pathLst>
          </a:custGeom>
          <a:noFill/>
          <a:ln w="28440">
            <a:solidFill>
              <a:srgbClr val="000000"/>
            </a:solidFill>
            <a:round/>
            <a:headEnd/>
            <a:tailEnd type="triangle" w="med" len="med"/>
          </a:ln>
        </p:spPr>
        <p:txBody>
          <a:bodyPr wrap="none" anchor="ctr"/>
          <a:lstStyle/>
          <a:p>
            <a:endParaRPr lang="zh-CN" altLang="en-US"/>
          </a:p>
        </p:txBody>
      </p:sp>
      <p:sp>
        <p:nvSpPr>
          <p:cNvPr id="105499" name="Line 50"/>
          <p:cNvSpPr>
            <a:spLocks noChangeShapeType="1"/>
          </p:cNvSpPr>
          <p:nvPr/>
        </p:nvSpPr>
        <p:spPr bwMode="auto">
          <a:xfrm>
            <a:off x="719138" y="6035675"/>
            <a:ext cx="8310562" cy="1588"/>
          </a:xfrm>
          <a:prstGeom prst="line">
            <a:avLst/>
          </a:prstGeom>
          <a:noFill/>
          <a:ln w="57240" cap="sq">
            <a:solidFill>
              <a:srgbClr val="5B9BD5"/>
            </a:solidFill>
            <a:miter lim="800000"/>
            <a:headEnd/>
            <a:tailEnd/>
          </a:ln>
        </p:spPr>
        <p:txBody>
          <a:bodyPr/>
          <a:lstStyle/>
          <a:p>
            <a:endParaRPr lang="zh-CN" altLang="en-US"/>
          </a:p>
        </p:txBody>
      </p:sp>
      <p:sp>
        <p:nvSpPr>
          <p:cNvPr id="105500" name="Line 51"/>
          <p:cNvSpPr>
            <a:spLocks noChangeShapeType="1"/>
          </p:cNvSpPr>
          <p:nvPr/>
        </p:nvSpPr>
        <p:spPr bwMode="auto">
          <a:xfrm flipH="1">
            <a:off x="8496300" y="3673475"/>
            <a:ext cx="384175" cy="1588"/>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1" name="Freeform 52"/>
          <p:cNvSpPr>
            <a:spLocks/>
          </p:cNvSpPr>
          <p:nvPr/>
        </p:nvSpPr>
        <p:spPr bwMode="auto">
          <a:xfrm>
            <a:off x="7354888" y="1844675"/>
            <a:ext cx="1524000" cy="4191000"/>
          </a:xfrm>
          <a:custGeom>
            <a:avLst/>
            <a:gdLst>
              <a:gd name="T0" fmla="*/ 2147483647 w 960"/>
              <a:gd name="T1" fmla="*/ 2147483647 h 2448"/>
              <a:gd name="T2" fmla="*/ 2147483647 w 960"/>
              <a:gd name="T3" fmla="*/ 0 h 2448"/>
              <a:gd name="T4" fmla="*/ 0 w 960"/>
              <a:gd name="T5" fmla="*/ 0 h 2448"/>
              <a:gd name="T6" fmla="*/ 0 60000 65536"/>
              <a:gd name="T7" fmla="*/ 0 60000 65536"/>
              <a:gd name="T8" fmla="*/ 0 60000 65536"/>
              <a:gd name="T9" fmla="*/ 0 w 960"/>
              <a:gd name="T10" fmla="*/ 0 h 2448"/>
              <a:gd name="T11" fmla="*/ 960 w 960"/>
              <a:gd name="T12" fmla="*/ 2448 h 2448"/>
            </a:gdLst>
            <a:ahLst/>
            <a:cxnLst>
              <a:cxn ang="T6">
                <a:pos x="T0" y="T1"/>
              </a:cxn>
              <a:cxn ang="T7">
                <a:pos x="T2" y="T3"/>
              </a:cxn>
              <a:cxn ang="T8">
                <a:pos x="T4" y="T5"/>
              </a:cxn>
            </a:cxnLst>
            <a:rect l="T9" t="T10" r="T11" b="T12"/>
            <a:pathLst>
              <a:path w="960" h="2448">
                <a:moveTo>
                  <a:pt x="960" y="2448"/>
                </a:moveTo>
                <a:lnTo>
                  <a:pt x="960" y="0"/>
                </a:lnTo>
                <a:lnTo>
                  <a:pt x="0" y="0"/>
                </a:lnTo>
              </a:path>
            </a:pathLst>
          </a:custGeom>
          <a:noFill/>
          <a:ln w="57240">
            <a:solidFill>
              <a:srgbClr val="5B9BD5"/>
            </a:solidFill>
            <a:round/>
            <a:headEnd/>
            <a:tailEnd type="triangle" w="med" len="med"/>
          </a:ln>
        </p:spPr>
        <p:txBody>
          <a:bodyPr wrap="none" anchor="ctr"/>
          <a:lstStyle/>
          <a:p>
            <a:endParaRPr lang="zh-CN" altLang="en-US"/>
          </a:p>
        </p:txBody>
      </p:sp>
      <p:sp>
        <p:nvSpPr>
          <p:cNvPr id="105502" name="Line 53"/>
          <p:cNvSpPr>
            <a:spLocks noChangeShapeType="1"/>
          </p:cNvSpPr>
          <p:nvPr/>
        </p:nvSpPr>
        <p:spPr bwMode="auto">
          <a:xfrm>
            <a:off x="1106488" y="3444875"/>
            <a:ext cx="1587" cy="2590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3" name="Line 54"/>
          <p:cNvSpPr>
            <a:spLocks noChangeShapeType="1"/>
          </p:cNvSpPr>
          <p:nvPr/>
        </p:nvSpPr>
        <p:spPr bwMode="auto">
          <a:xfrm>
            <a:off x="6059488" y="5349875"/>
            <a:ext cx="1587"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4" name="Line 55"/>
          <p:cNvSpPr>
            <a:spLocks noChangeShapeType="1"/>
          </p:cNvSpPr>
          <p:nvPr/>
        </p:nvSpPr>
        <p:spPr bwMode="auto">
          <a:xfrm>
            <a:off x="2782888" y="5349875"/>
            <a:ext cx="1587" cy="685800"/>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05" name="Line 56"/>
          <p:cNvSpPr>
            <a:spLocks noChangeShapeType="1"/>
          </p:cNvSpPr>
          <p:nvPr/>
        </p:nvSpPr>
        <p:spPr bwMode="auto">
          <a:xfrm>
            <a:off x="8040688" y="3978275"/>
            <a:ext cx="1587" cy="609600"/>
          </a:xfrm>
          <a:prstGeom prst="line">
            <a:avLst/>
          </a:prstGeom>
          <a:noFill/>
          <a:ln w="57240" cap="sq">
            <a:solidFill>
              <a:srgbClr val="000000"/>
            </a:solidFill>
            <a:miter lim="800000"/>
            <a:headEnd/>
            <a:tailEnd type="triangle" w="med" len="med"/>
          </a:ln>
        </p:spPr>
        <p:txBody>
          <a:bodyPr/>
          <a:lstStyle/>
          <a:p>
            <a:endParaRPr lang="zh-CN" altLang="en-US"/>
          </a:p>
        </p:txBody>
      </p:sp>
      <p:sp>
        <p:nvSpPr>
          <p:cNvPr id="105506" name="Text Box 57"/>
          <p:cNvSpPr txBox="1">
            <a:spLocks noChangeArrowheads="1"/>
          </p:cNvSpPr>
          <p:nvPr/>
        </p:nvSpPr>
        <p:spPr bwMode="auto">
          <a:xfrm>
            <a:off x="349250" y="1235075"/>
            <a:ext cx="1335088"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From Mem</a:t>
            </a:r>
          </a:p>
        </p:txBody>
      </p:sp>
      <p:sp>
        <p:nvSpPr>
          <p:cNvPr id="105507" name="Text Box 58"/>
          <p:cNvSpPr txBox="1">
            <a:spLocks noChangeArrowheads="1"/>
          </p:cNvSpPr>
          <p:nvPr/>
        </p:nvSpPr>
        <p:spPr bwMode="auto">
          <a:xfrm>
            <a:off x="5429250" y="1158875"/>
            <a:ext cx="15684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FP Registers</a:t>
            </a:r>
          </a:p>
        </p:txBody>
      </p:sp>
      <p:sp>
        <p:nvSpPr>
          <p:cNvPr id="105508" name="Text Box 59"/>
          <p:cNvSpPr txBox="1">
            <a:spLocks noChangeArrowheads="1"/>
          </p:cNvSpPr>
          <p:nvPr/>
        </p:nvSpPr>
        <p:spPr bwMode="auto">
          <a:xfrm>
            <a:off x="3725863" y="4549775"/>
            <a:ext cx="1554162"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Reservation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Stations</a:t>
            </a:r>
          </a:p>
        </p:txBody>
      </p:sp>
      <p:sp>
        <p:nvSpPr>
          <p:cNvPr id="105509" name="Line 60"/>
          <p:cNvSpPr>
            <a:spLocks noChangeShapeType="1"/>
          </p:cNvSpPr>
          <p:nvPr/>
        </p:nvSpPr>
        <p:spPr bwMode="auto">
          <a:xfrm flipV="1">
            <a:off x="3544888" y="4510088"/>
            <a:ext cx="1587" cy="1222375"/>
          </a:xfrm>
          <a:prstGeom prst="line">
            <a:avLst/>
          </a:prstGeom>
          <a:noFill/>
          <a:ln w="38160" cap="sq">
            <a:solidFill>
              <a:srgbClr val="ED7D31"/>
            </a:solidFill>
            <a:miter lim="800000"/>
            <a:headEnd/>
            <a:tailEnd type="triangle" w="med" len="med"/>
          </a:ln>
        </p:spPr>
        <p:txBody>
          <a:bodyPr/>
          <a:lstStyle/>
          <a:p>
            <a:endParaRPr lang="zh-CN" altLang="en-US"/>
          </a:p>
        </p:txBody>
      </p:sp>
      <p:sp>
        <p:nvSpPr>
          <p:cNvPr id="105510" name="Line 61"/>
          <p:cNvSpPr>
            <a:spLocks noChangeShapeType="1"/>
          </p:cNvSpPr>
          <p:nvPr/>
        </p:nvSpPr>
        <p:spPr bwMode="auto">
          <a:xfrm flipV="1">
            <a:off x="3544888" y="4510088"/>
            <a:ext cx="1587" cy="15271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11" name="Line 62"/>
          <p:cNvSpPr>
            <a:spLocks noChangeShapeType="1"/>
          </p:cNvSpPr>
          <p:nvPr/>
        </p:nvSpPr>
        <p:spPr bwMode="auto">
          <a:xfrm flipV="1">
            <a:off x="6897688" y="4433888"/>
            <a:ext cx="1587" cy="1603375"/>
          </a:xfrm>
          <a:prstGeom prst="line">
            <a:avLst/>
          </a:prstGeom>
          <a:noFill/>
          <a:ln w="57240" cap="sq">
            <a:solidFill>
              <a:srgbClr val="5B9BD5"/>
            </a:solidFill>
            <a:miter lim="800000"/>
            <a:headEnd/>
            <a:tailEnd type="triangle" w="med" len="med"/>
          </a:ln>
        </p:spPr>
        <p:txBody>
          <a:bodyPr/>
          <a:lstStyle/>
          <a:p>
            <a:endParaRPr lang="zh-CN" altLang="en-US"/>
          </a:p>
        </p:txBody>
      </p:sp>
      <p:sp>
        <p:nvSpPr>
          <p:cNvPr id="105512" name="Text Box 63"/>
          <p:cNvSpPr txBox="1">
            <a:spLocks noChangeArrowheads="1"/>
          </p:cNvSpPr>
          <p:nvPr/>
        </p:nvSpPr>
        <p:spPr bwMode="auto">
          <a:xfrm>
            <a:off x="2954338" y="6188075"/>
            <a:ext cx="28575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Common Data Bus (CDB)</a:t>
            </a:r>
          </a:p>
        </p:txBody>
      </p:sp>
      <p:sp>
        <p:nvSpPr>
          <p:cNvPr id="105513" name="Text Box 64"/>
          <p:cNvSpPr txBox="1">
            <a:spLocks noChangeArrowheads="1"/>
          </p:cNvSpPr>
          <p:nvPr/>
        </p:nvSpPr>
        <p:spPr bwMode="auto">
          <a:xfrm>
            <a:off x="7472363" y="4587875"/>
            <a:ext cx="106680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To Mem</a:t>
            </a:r>
          </a:p>
        </p:txBody>
      </p:sp>
      <p:sp>
        <p:nvSpPr>
          <p:cNvPr id="105514" name="Text Box 65"/>
          <p:cNvSpPr txBox="1">
            <a:spLocks noChangeArrowheads="1"/>
          </p:cNvSpPr>
          <p:nvPr/>
        </p:nvSpPr>
        <p:spPr bwMode="auto">
          <a:xfrm>
            <a:off x="2405063" y="1235075"/>
            <a:ext cx="874712"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FP Op</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Queue</a:t>
            </a:r>
          </a:p>
        </p:txBody>
      </p:sp>
      <p:sp>
        <p:nvSpPr>
          <p:cNvPr id="105515" name="Text Box 66"/>
          <p:cNvSpPr txBox="1">
            <a:spLocks noChangeArrowheads="1"/>
          </p:cNvSpPr>
          <p:nvPr/>
        </p:nvSpPr>
        <p:spPr bwMode="auto">
          <a:xfrm>
            <a:off x="1336675" y="1766888"/>
            <a:ext cx="1631950" cy="368300"/>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a:solidFill>
                  <a:srgbClr val="000000"/>
                </a:solidFill>
                <a:latin typeface="Comic Sans MS" pitchFamily="66" charset="0"/>
              </a:rPr>
              <a:t>Load Buffers</a:t>
            </a:r>
          </a:p>
        </p:txBody>
      </p:sp>
      <p:sp>
        <p:nvSpPr>
          <p:cNvPr id="105516" name="Text Box 67"/>
          <p:cNvSpPr txBox="1">
            <a:spLocks noChangeArrowheads="1"/>
          </p:cNvSpPr>
          <p:nvPr/>
        </p:nvSpPr>
        <p:spPr bwMode="auto">
          <a:xfrm>
            <a:off x="6594475" y="2987675"/>
            <a:ext cx="1025525" cy="642938"/>
          </a:xfrm>
          <a:prstGeom prst="rect">
            <a:avLst/>
          </a:prstGeom>
          <a:noFill/>
          <a:ln w="9525">
            <a:noFill/>
            <a:round/>
            <a:headEnd/>
            <a:tailEnd/>
          </a:ln>
        </p:spPr>
        <p:txBody>
          <a:bodyPr wrap="none" lIns="90000" tIns="46800" rIns="90000" bIns="46800" anchor="ctr">
            <a:spAutoFit/>
          </a:bodyP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Store </a:t>
            </a:r>
          </a:p>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b="1" dirty="0">
                <a:solidFill>
                  <a:srgbClr val="000000"/>
                </a:solidFill>
                <a:latin typeface="Comic Sans MS" pitchFamily="66" charset="0"/>
              </a:rPr>
              <a:t>Buffers</a:t>
            </a:r>
          </a:p>
        </p:txBody>
      </p:sp>
      <p:sp>
        <p:nvSpPr>
          <p:cNvPr id="105517" name="Text Box 68"/>
          <p:cNvSpPr txBox="1">
            <a:spLocks noChangeArrowheads="1"/>
          </p:cNvSpPr>
          <p:nvPr/>
        </p:nvSpPr>
        <p:spPr bwMode="auto">
          <a:xfrm>
            <a:off x="87313" y="2200275"/>
            <a:ext cx="685800" cy="1265238"/>
          </a:xfrm>
          <a:prstGeom prst="rect">
            <a:avLst/>
          </a:prstGeom>
          <a:noFill/>
          <a:ln w="9525">
            <a:noFill/>
            <a:round/>
            <a:headEnd/>
            <a:tailEnd/>
          </a:ln>
        </p:spPr>
        <p:txBody>
          <a:bodyPr wrap="none" lIns="90000" tIns="46800" rIns="90000" bIns="46800" anchor="ctr">
            <a:spAutoFit/>
          </a:bodyPr>
          <a:lstStyle/>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Load1</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Load2</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Load3</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Load4</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Load5</a:t>
            </a:r>
          </a:p>
          <a:p>
            <a:pPr algn="ctr" eaLnBrk="1" hangingPunct="1">
              <a:lnSpc>
                <a:spcPct val="90000"/>
              </a:lnSpc>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5B9BD5"/>
                </a:solidFill>
                <a:latin typeface="Comic Sans MS" pitchFamily="66" charset="0"/>
              </a:rPr>
              <a:t>Load6</a:t>
            </a:r>
          </a:p>
        </p:txBody>
      </p:sp>
      <p:sp>
        <p:nvSpPr>
          <p:cNvPr id="105518" name="Text Box 69"/>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879E30-F558-4E62-BEF4-4A46B4FC398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5519" name="Text Box 70"/>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5520" name="Text Box 71"/>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1A27019-4549-4FDA-B0CE-A7399B62BD2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Organization</a:t>
            </a:r>
            <a:endParaRPr lang="zh-CN" altLang="en-US" dirty="0"/>
          </a:p>
        </p:txBody>
      </p:sp>
    </p:spTree>
    <p:extLst>
      <p:ext uri="{BB962C8B-B14F-4D97-AF65-F5344CB8AC3E}">
        <p14:creationId xmlns:p14="http://schemas.microsoft.com/office/powerpoint/2010/main" val="46172034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1"/>
          <p:cNvSpPr txBox="1">
            <a:spLocks noChangeArrowheads="1"/>
          </p:cNvSpPr>
          <p:nvPr/>
        </p:nvSpPr>
        <p:spPr bwMode="auto">
          <a:xfrm>
            <a:off x="249238" y="365125"/>
            <a:ext cx="8601075" cy="430213"/>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3600" b="1" dirty="0">
                <a:solidFill>
                  <a:srgbClr val="FF0000"/>
                </a:solidFill>
                <a:latin typeface="Calibri Light" pitchFamily="34" charset="0"/>
              </a:rPr>
              <a:t> </a:t>
            </a:r>
          </a:p>
        </p:txBody>
      </p:sp>
      <p:pic>
        <p:nvPicPr>
          <p:cNvPr id="106499" name="Picture 2"/>
          <p:cNvPicPr>
            <a:picLocks noChangeAspect="1" noChangeArrowheads="1"/>
          </p:cNvPicPr>
          <p:nvPr/>
        </p:nvPicPr>
        <p:blipFill>
          <a:blip r:embed="rId3"/>
          <a:srcRect/>
          <a:stretch>
            <a:fillRect/>
          </a:stretch>
        </p:blipFill>
        <p:spPr bwMode="auto">
          <a:xfrm>
            <a:off x="1001486" y="1265965"/>
            <a:ext cx="6810647" cy="5090385"/>
          </a:xfrm>
          <a:prstGeom prst="rect">
            <a:avLst/>
          </a:prstGeom>
          <a:noFill/>
          <a:ln w="9525">
            <a:noFill/>
            <a:round/>
            <a:headEnd/>
            <a:tailEnd/>
          </a:ln>
        </p:spPr>
      </p:pic>
      <p:sp>
        <p:nvSpPr>
          <p:cNvPr id="10650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1C185F-CEDA-4BA8-9670-2436EFB74F1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650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650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19861DE-1EB9-4806-A300-4C684070310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Organization (cont.) </a:t>
            </a:r>
            <a:endParaRPr lang="zh-CN" altLang="en-US" dirty="0"/>
          </a:p>
        </p:txBody>
      </p:sp>
    </p:spTree>
    <p:extLst>
      <p:ext uri="{BB962C8B-B14F-4D97-AF65-F5344CB8AC3E}">
        <p14:creationId xmlns:p14="http://schemas.microsoft.com/office/powerpoint/2010/main" val="40174133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 Box 2"/>
          <p:cNvSpPr txBox="1">
            <a:spLocks noChangeArrowheads="1"/>
          </p:cNvSpPr>
          <p:nvPr/>
        </p:nvSpPr>
        <p:spPr bwMode="auto">
          <a:xfrm>
            <a:off x="276225" y="1125538"/>
            <a:ext cx="8626475" cy="5051425"/>
          </a:xfrm>
          <a:prstGeom prst="rect">
            <a:avLst/>
          </a:prstGeom>
          <a:noFill/>
          <a:ln w="9525">
            <a:noFill/>
            <a:round/>
            <a:headEnd/>
            <a:tailEnd/>
          </a:ln>
        </p:spPr>
        <p:txBody>
          <a:bodyPr lIns="90360" tIns="44280" rIns="90360" bIns="44280"/>
          <a:lstStyle/>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600" dirty="0">
                <a:solidFill>
                  <a:srgbClr val="000000"/>
                </a:solidFill>
              </a:rPr>
              <a:t>	</a:t>
            </a:r>
            <a:r>
              <a:rPr lang="en-US" altLang="zh-CN" sz="2200" dirty="0">
                <a:solidFill>
                  <a:schemeClr val="accent2"/>
                </a:solidFill>
              </a:rPr>
              <a:t>Op:</a:t>
            </a:r>
            <a:r>
              <a:rPr lang="en-US" altLang="zh-CN" sz="2200" dirty="0">
                <a:solidFill>
                  <a:srgbClr val="000000"/>
                </a:solidFill>
              </a:rPr>
              <a:t>	   </a:t>
            </a:r>
            <a:r>
              <a:rPr lang="zh-CN" altLang="zh-CN" sz="2200" dirty="0">
                <a:solidFill>
                  <a:srgbClr val="000000"/>
                </a:solidFill>
              </a:rPr>
              <a:t>部件所进行的操作</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chemeClr val="accent2"/>
                </a:solidFill>
              </a:rPr>
              <a:t>Vj</a:t>
            </a:r>
            <a:r>
              <a:rPr lang="en-US" altLang="zh-CN" sz="2200" dirty="0">
                <a:solidFill>
                  <a:schemeClr val="accent2"/>
                </a:solidFill>
              </a:rPr>
              <a:t>, </a:t>
            </a:r>
            <a:r>
              <a:rPr lang="en-US" altLang="zh-CN" sz="2200" dirty="0" err="1">
                <a:solidFill>
                  <a:schemeClr val="accent2"/>
                </a:solidFill>
              </a:rPr>
              <a:t>Vk</a:t>
            </a:r>
            <a:r>
              <a:rPr lang="en-US" altLang="zh-CN" sz="2200" dirty="0">
                <a:solidFill>
                  <a:schemeClr val="accent2"/>
                </a:solidFill>
              </a:rPr>
              <a:t>:   </a:t>
            </a:r>
            <a:r>
              <a:rPr lang="zh-CN" altLang="zh-CN" sz="2000" dirty="0">
                <a:solidFill>
                  <a:srgbClr val="000000"/>
                </a:solidFill>
              </a:rPr>
              <a:t>源操作数的值</a:t>
            </a:r>
            <a:r>
              <a:rPr lang="zh-CN" altLang="en-US" sz="2000" dirty="0">
                <a:solidFill>
                  <a:srgbClr val="000000"/>
                </a:solidFill>
              </a:rPr>
              <a:t>。</a:t>
            </a:r>
            <a:r>
              <a:rPr lang="en-US" altLang="zh-CN" sz="2000" dirty="0">
                <a:solidFill>
                  <a:srgbClr val="000000"/>
                </a:solidFill>
              </a:rPr>
              <a:t>Store </a:t>
            </a:r>
            <a:r>
              <a:rPr lang="zh-CN" altLang="zh-CN" sz="2000" dirty="0">
                <a:solidFill>
                  <a:srgbClr val="000000"/>
                </a:solidFill>
              </a:rPr>
              <a:t>缓冲区有</a:t>
            </a:r>
            <a:r>
              <a:rPr lang="en-US" altLang="zh-CN" sz="2000" dirty="0" err="1">
                <a:solidFill>
                  <a:srgbClr val="000000"/>
                </a:solidFill>
              </a:rPr>
              <a:t>Vk</a:t>
            </a:r>
            <a:r>
              <a:rPr lang="zh-CN" altLang="zh-CN" sz="2000" dirty="0">
                <a:solidFill>
                  <a:srgbClr val="000000"/>
                </a:solidFill>
              </a:rPr>
              <a:t>域，用于存放要写入存储器的值</a:t>
            </a:r>
            <a:endParaRPr lang="zh-CN" altLang="zh-CN" sz="2200" dirty="0">
              <a:solidFill>
                <a:srgbClr val="000000"/>
              </a:solidFill>
            </a:endParaRP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chemeClr val="accent2"/>
                </a:solidFill>
              </a:rPr>
              <a:t>    A</a:t>
            </a:r>
            <a:r>
              <a:rPr lang="zh-CN" altLang="zh-CN" sz="2200" dirty="0">
                <a:solidFill>
                  <a:schemeClr val="accent2"/>
                </a:solidFill>
              </a:rPr>
              <a:t>：</a:t>
            </a:r>
            <a:r>
              <a:rPr lang="zh-CN" altLang="zh-CN" sz="2200" dirty="0">
                <a:solidFill>
                  <a:srgbClr val="000000"/>
                </a:solidFill>
              </a:rPr>
              <a:t>  </a:t>
            </a:r>
            <a:r>
              <a:rPr lang="en-US" altLang="zh-CN" sz="2200" dirty="0">
                <a:solidFill>
                  <a:srgbClr val="000000"/>
                </a:solidFill>
              </a:rPr>
              <a:t>  </a:t>
            </a:r>
            <a:r>
              <a:rPr lang="zh-CN" altLang="zh-CN" sz="2000" dirty="0">
                <a:solidFill>
                  <a:srgbClr val="000000"/>
                </a:solidFill>
              </a:rPr>
              <a:t>存放存储器地址。开始存立即数，计算出有效地址后，存放有效地址</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chemeClr val="accent2"/>
                </a:solidFill>
              </a:rPr>
              <a:t>Qj</a:t>
            </a:r>
            <a:r>
              <a:rPr lang="en-US" altLang="zh-CN" sz="2200" dirty="0">
                <a:solidFill>
                  <a:schemeClr val="accent2"/>
                </a:solidFill>
              </a:rPr>
              <a:t>, </a:t>
            </a:r>
            <a:r>
              <a:rPr lang="en-US" altLang="zh-CN" sz="2200" dirty="0" err="1">
                <a:solidFill>
                  <a:schemeClr val="accent2"/>
                </a:solidFill>
              </a:rPr>
              <a:t>Qk</a:t>
            </a:r>
            <a:r>
              <a:rPr lang="en-US" altLang="zh-CN" sz="2200" dirty="0">
                <a:solidFill>
                  <a:schemeClr val="accent2"/>
                </a:solidFill>
              </a:rPr>
              <a:t>:    </a:t>
            </a:r>
            <a:r>
              <a:rPr lang="zh-CN" altLang="zh-CN" sz="2200" dirty="0">
                <a:solidFill>
                  <a:srgbClr val="000000"/>
                </a:solidFill>
              </a:rPr>
              <a:t>产生源操作数的</a:t>
            </a:r>
            <a:r>
              <a:rPr lang="en-US" altLang="zh-CN" sz="2200" dirty="0">
                <a:solidFill>
                  <a:srgbClr val="000000"/>
                </a:solidFill>
              </a:rPr>
              <a:t>RS</a:t>
            </a: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                 注：没有记分牌中的准备就绪标志，</a:t>
            </a:r>
            <a:r>
              <a:rPr lang="en-US" altLang="zh-CN" sz="2200" dirty="0">
                <a:solidFill>
                  <a:srgbClr val="000000"/>
                </a:solidFill>
              </a:rPr>
              <a:t> </a:t>
            </a:r>
            <a:r>
              <a:rPr lang="en-US" altLang="zh-CN" sz="2200" dirty="0" err="1">
                <a:solidFill>
                  <a:srgbClr val="000000"/>
                </a:solidFill>
              </a:rPr>
              <a:t>Qj</a:t>
            </a:r>
            <a:r>
              <a:rPr lang="en-US" altLang="zh-CN" sz="2200" dirty="0">
                <a:solidFill>
                  <a:srgbClr val="000000"/>
                </a:solidFill>
              </a:rPr>
              <a:t>, </a:t>
            </a:r>
            <a:r>
              <a:rPr lang="en-US" altLang="zh-CN" sz="2200" dirty="0" err="1">
                <a:solidFill>
                  <a:srgbClr val="000000"/>
                </a:solidFill>
              </a:rPr>
              <a:t>Qk</a:t>
            </a:r>
            <a:r>
              <a:rPr lang="en-US" altLang="zh-CN" sz="2200" dirty="0">
                <a:solidFill>
                  <a:srgbClr val="000000"/>
                </a:solidFill>
              </a:rPr>
              <a:t>=0 =&gt; ready</a:t>
            </a:r>
          </a:p>
          <a:p>
            <a:pPr marL="165100" lvl="1" indent="0" eaLnBrk="1" hangingPunct="1">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Store </a:t>
            </a:r>
            <a:r>
              <a:rPr lang="zh-CN" altLang="zh-CN" sz="2200" dirty="0">
                <a:solidFill>
                  <a:srgbClr val="000000"/>
                </a:solidFill>
              </a:rPr>
              <a:t>缓存区</a:t>
            </a:r>
            <a:r>
              <a:rPr lang="zh-CN" altLang="en-US" sz="2200" dirty="0">
                <a:solidFill>
                  <a:srgbClr val="000000"/>
                </a:solidFill>
              </a:rPr>
              <a:t>中</a:t>
            </a:r>
            <a:r>
              <a:rPr lang="en-US" altLang="zh-CN" sz="2200" dirty="0" err="1">
                <a:solidFill>
                  <a:srgbClr val="000000"/>
                </a:solidFill>
              </a:rPr>
              <a:t>Qk</a:t>
            </a:r>
            <a:r>
              <a:rPr lang="zh-CN" altLang="zh-CN" sz="2200" dirty="0">
                <a:solidFill>
                  <a:srgbClr val="000000"/>
                </a:solidFill>
              </a:rPr>
              <a:t>表示产生结果的</a:t>
            </a:r>
            <a:r>
              <a:rPr lang="en-US" altLang="zh-CN" sz="2200" dirty="0">
                <a:solidFill>
                  <a:srgbClr val="000000"/>
                </a:solidFill>
              </a:rPr>
              <a:t>RS</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a:solidFill>
                  <a:schemeClr val="accent2"/>
                </a:solidFill>
              </a:rPr>
              <a:t>Busy:      </a:t>
            </a:r>
            <a:r>
              <a:rPr lang="zh-CN" altLang="zh-CN" sz="2200" dirty="0">
                <a:solidFill>
                  <a:srgbClr val="000000"/>
                </a:solidFill>
              </a:rPr>
              <a:t>标识</a:t>
            </a:r>
            <a:r>
              <a:rPr lang="en-US" altLang="zh-CN" sz="2200" dirty="0">
                <a:solidFill>
                  <a:srgbClr val="000000"/>
                </a:solidFill>
              </a:rPr>
              <a:t>RS</a:t>
            </a:r>
            <a:r>
              <a:rPr lang="zh-CN" altLang="zh-CN" sz="2200" dirty="0">
                <a:solidFill>
                  <a:srgbClr val="000000"/>
                </a:solidFill>
              </a:rPr>
              <a:t>或</a:t>
            </a:r>
            <a:r>
              <a:rPr lang="en-US" altLang="zh-CN" sz="2200" dirty="0">
                <a:solidFill>
                  <a:srgbClr val="000000"/>
                </a:solidFill>
              </a:rPr>
              <a:t>FU</a:t>
            </a:r>
            <a:r>
              <a:rPr lang="zh-CN" altLang="zh-CN" sz="2200" dirty="0">
                <a:solidFill>
                  <a:srgbClr val="000000"/>
                </a:solidFill>
              </a:rPr>
              <a:t>是否空闲</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a:solidFill>
                  <a:schemeClr val="accent2"/>
                </a:solidFill>
              </a:rPr>
              <a:t>Register result status</a:t>
            </a:r>
            <a:r>
              <a:rPr lang="en-US" altLang="zh-CN" sz="2200" dirty="0">
                <a:solidFill>
                  <a:srgbClr val="000000"/>
                </a:solidFill>
              </a:rPr>
              <a:t>—</a:t>
            </a:r>
            <a:r>
              <a:rPr lang="zh-CN" altLang="zh-CN" sz="2200" dirty="0">
                <a:solidFill>
                  <a:srgbClr val="000000"/>
                </a:solidFill>
              </a:rPr>
              <a:t>如果存在对寄存器的写操作，指示对该寄存器进行写操作的部件</a:t>
            </a:r>
            <a:r>
              <a:rPr lang="en-US" altLang="zh-CN" sz="2200" dirty="0">
                <a:solidFill>
                  <a:srgbClr val="000000"/>
                </a:solidFill>
              </a:rPr>
              <a:t>. </a:t>
            </a:r>
          </a:p>
          <a:p>
            <a:pPr marL="228600" indent="-227013" eaLnBrk="1" hangingPunct="1">
              <a:spcBef>
                <a:spcPts val="10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      </a:t>
            </a:r>
            <a:r>
              <a:rPr lang="en-US" altLang="zh-CN" sz="2200" dirty="0" err="1">
                <a:solidFill>
                  <a:srgbClr val="000000"/>
                </a:solidFill>
              </a:rPr>
              <a:t>Qi</a:t>
            </a:r>
            <a:r>
              <a:rPr lang="en-US" altLang="zh-CN" sz="2200" dirty="0">
                <a:solidFill>
                  <a:srgbClr val="000000"/>
                </a:solidFill>
              </a:rPr>
              <a:t>:        </a:t>
            </a:r>
            <a:r>
              <a:rPr lang="zh-CN" altLang="zh-CN" sz="2200" dirty="0">
                <a:solidFill>
                  <a:srgbClr val="000000"/>
                </a:solidFill>
              </a:rPr>
              <a:t>保留站的编号</a:t>
            </a:r>
          </a:p>
        </p:txBody>
      </p:sp>
      <p:sp>
        <p:nvSpPr>
          <p:cNvPr id="107524"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35FA631-8025-442A-AB64-5824346E9A4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7525"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7526"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D5B90C-BE58-46C7-87A7-B8910C5674CB}"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Reservation Station </a:t>
            </a:r>
            <a:r>
              <a:rPr lang="zh-CN" altLang="zh-CN" smtClean="0"/>
              <a:t>结构</a:t>
            </a:r>
            <a:endParaRPr lang="zh-CN" altLang="en-US" dirty="0"/>
          </a:p>
        </p:txBody>
      </p:sp>
    </p:spTree>
    <p:extLst>
      <p:ext uri="{BB962C8B-B14F-4D97-AF65-F5344CB8AC3E}">
        <p14:creationId xmlns:p14="http://schemas.microsoft.com/office/powerpoint/2010/main" val="188154404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2"/>
          <p:cNvSpPr txBox="1">
            <a:spLocks noChangeArrowheads="1"/>
          </p:cNvSpPr>
          <p:nvPr/>
        </p:nvSpPr>
        <p:spPr bwMode="auto">
          <a:xfrm>
            <a:off x="421770" y="1143001"/>
            <a:ext cx="8322179" cy="5200650"/>
          </a:xfrm>
          <a:prstGeom prst="rect">
            <a:avLst/>
          </a:prstGeom>
          <a:noFill/>
          <a:ln w="9525">
            <a:noFill/>
            <a:round/>
            <a:headEnd/>
            <a:tailEnd/>
          </a:ln>
        </p:spPr>
        <p:txBody>
          <a:bodyPr lIns="90360" tIns="44280" rIns="90360" bIns="44280"/>
          <a:lstStyle/>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5B9BD5"/>
                </a:solidFill>
                <a:latin typeface="Arial" pitchFamily="34" charset="0"/>
              </a:rPr>
              <a:t>1.	</a:t>
            </a:r>
            <a:r>
              <a:rPr lang="en-US" altLang="zh-CN" sz="2300" dirty="0">
                <a:solidFill>
                  <a:srgbClr val="5B9BD5"/>
                </a:solidFill>
                <a:latin typeface="Arial" pitchFamily="34" charset="0"/>
              </a:rPr>
              <a:t>Issue</a:t>
            </a:r>
            <a:r>
              <a:rPr lang="en-US" altLang="zh-CN" sz="2300" dirty="0">
                <a:solidFill>
                  <a:srgbClr val="000000"/>
                </a:solidFill>
              </a:rPr>
              <a:t>—</a:t>
            </a:r>
            <a:r>
              <a:rPr lang="zh-CN" altLang="zh-CN" sz="2300" dirty="0">
                <a:solidFill>
                  <a:srgbClr val="000000"/>
                </a:solidFill>
              </a:rPr>
              <a:t>从</a:t>
            </a:r>
            <a:r>
              <a:rPr lang="en-US" altLang="zh-CN" sz="2300" dirty="0">
                <a:solidFill>
                  <a:srgbClr val="000000"/>
                </a:solidFill>
              </a:rPr>
              <a:t>FP</a:t>
            </a:r>
            <a:r>
              <a:rPr lang="zh-CN" altLang="zh-CN" sz="2300" dirty="0">
                <a:solidFill>
                  <a:srgbClr val="000000"/>
                </a:solidFill>
              </a:rPr>
              <a:t>操作队列中取指令</a:t>
            </a:r>
          </a:p>
          <a:p>
            <a:pPr marL="685800" lvl="1" indent="-227013" eaLnBrk="1" hangingPunct="1">
              <a:lnSpc>
                <a:spcPct val="80000"/>
              </a:lnSpc>
              <a:spcBef>
                <a:spcPts val="50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000" dirty="0">
                <a:solidFill>
                  <a:srgbClr val="000000"/>
                </a:solidFill>
              </a:rPr>
              <a:t>如果</a:t>
            </a:r>
            <a:r>
              <a:rPr lang="en-US" altLang="zh-CN" sz="2000" dirty="0">
                <a:solidFill>
                  <a:srgbClr val="000000"/>
                </a:solidFill>
              </a:rPr>
              <a:t>RS</a:t>
            </a:r>
            <a:r>
              <a:rPr lang="zh-CN" altLang="zh-CN" sz="2000" dirty="0">
                <a:solidFill>
                  <a:srgbClr val="000000"/>
                </a:solidFill>
              </a:rPr>
              <a:t>空闲</a:t>
            </a:r>
            <a:r>
              <a:rPr lang="en-US" altLang="zh-CN" sz="2000" dirty="0">
                <a:solidFill>
                  <a:srgbClr val="000000"/>
                </a:solidFill>
              </a:rPr>
              <a:t>(no structural hazard), </a:t>
            </a:r>
            <a:r>
              <a:rPr lang="zh-CN" altLang="zh-CN" sz="2000" dirty="0">
                <a:solidFill>
                  <a:srgbClr val="000000"/>
                </a:solidFill>
              </a:rPr>
              <a:t>则控制发射指令和操作数 </a:t>
            </a:r>
            <a:r>
              <a:rPr lang="en-US" altLang="zh-CN" sz="2000" dirty="0">
                <a:solidFill>
                  <a:srgbClr val="000000"/>
                </a:solidFill>
              </a:rPr>
              <a:t>(renames registers). </a:t>
            </a:r>
            <a:r>
              <a:rPr lang="zh-CN" altLang="zh-CN" sz="2000" dirty="0">
                <a:solidFill>
                  <a:srgbClr val="000000"/>
                </a:solidFill>
              </a:rPr>
              <a:t>消除</a:t>
            </a:r>
            <a:r>
              <a:rPr lang="en-US" altLang="zh-CN" sz="2000" dirty="0">
                <a:solidFill>
                  <a:srgbClr val="000000"/>
                </a:solidFill>
              </a:rPr>
              <a:t>WAR</a:t>
            </a:r>
            <a:r>
              <a:rPr lang="zh-CN" altLang="zh-CN" sz="2000" dirty="0">
                <a:solidFill>
                  <a:srgbClr val="000000"/>
                </a:solidFill>
              </a:rPr>
              <a:t>，</a:t>
            </a:r>
            <a:r>
              <a:rPr lang="en-US" altLang="zh-CN" sz="2000" dirty="0">
                <a:solidFill>
                  <a:srgbClr val="000000"/>
                </a:solidFill>
              </a:rPr>
              <a:t>WAW</a:t>
            </a:r>
            <a:r>
              <a:rPr lang="zh-CN" altLang="zh-CN" sz="2000" dirty="0">
                <a:solidFill>
                  <a:srgbClr val="000000"/>
                </a:solidFill>
              </a:rPr>
              <a:t>相关</a:t>
            </a:r>
          </a:p>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5B9BD5"/>
                </a:solidFill>
                <a:latin typeface="Arial" pitchFamily="34" charset="0"/>
              </a:rPr>
              <a:t>2.	</a:t>
            </a:r>
            <a:r>
              <a:rPr lang="en-US" altLang="zh-CN" sz="2300" dirty="0">
                <a:solidFill>
                  <a:srgbClr val="5B9BD5"/>
                </a:solidFill>
                <a:latin typeface="Arial" pitchFamily="34" charset="0"/>
              </a:rPr>
              <a:t>Execution—operate on operands (EX)</a:t>
            </a:r>
          </a:p>
          <a:p>
            <a:pPr marL="685800" lvl="1" indent="-227013" eaLnBrk="1" hangingPunct="1">
              <a:lnSpc>
                <a:spcPct val="80000"/>
              </a:lnSpc>
              <a:spcBef>
                <a:spcPts val="55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200" dirty="0">
                <a:solidFill>
                  <a:srgbClr val="000000"/>
                </a:solidFill>
              </a:rPr>
              <a:t>当两操作数就绪后，就可以执行</a:t>
            </a:r>
            <a:r>
              <a:rPr lang="en-US" altLang="zh-CN" sz="2200" dirty="0">
                <a:solidFill>
                  <a:srgbClr val="000000"/>
                </a:solidFill>
              </a:rPr>
              <a:t/>
            </a:r>
            <a:br>
              <a:rPr lang="en-US" altLang="zh-CN" sz="2200" dirty="0">
                <a:solidFill>
                  <a:srgbClr val="000000"/>
                </a:solidFill>
              </a:rPr>
            </a:br>
            <a:r>
              <a:rPr lang="zh-CN" altLang="zh-CN" sz="2200" dirty="0" smtClean="0">
                <a:solidFill>
                  <a:srgbClr val="000000"/>
                </a:solidFill>
              </a:rPr>
              <a:t>如果</a:t>
            </a:r>
            <a:r>
              <a:rPr lang="zh-CN" altLang="zh-CN" sz="2200" dirty="0">
                <a:solidFill>
                  <a:srgbClr val="000000"/>
                </a:solidFill>
              </a:rPr>
              <a:t>没有准备好，则监测</a:t>
            </a:r>
            <a:r>
              <a:rPr lang="en-US" altLang="zh-CN" sz="2200" dirty="0">
                <a:solidFill>
                  <a:srgbClr val="000000"/>
                </a:solidFill>
              </a:rPr>
              <a:t>Common Data Bus </a:t>
            </a:r>
            <a:r>
              <a:rPr lang="zh-CN" altLang="zh-CN" sz="2200" dirty="0">
                <a:solidFill>
                  <a:srgbClr val="000000"/>
                </a:solidFill>
              </a:rPr>
              <a:t>以获取结果。通过推迟指令执行避免</a:t>
            </a:r>
            <a:r>
              <a:rPr lang="en-US" altLang="zh-CN" sz="2200" dirty="0">
                <a:solidFill>
                  <a:srgbClr val="000000"/>
                </a:solidFill>
              </a:rPr>
              <a:t>RAW</a:t>
            </a:r>
            <a:r>
              <a:rPr lang="zh-CN" altLang="zh-CN" sz="2200" dirty="0">
                <a:solidFill>
                  <a:srgbClr val="000000"/>
                </a:solidFill>
              </a:rPr>
              <a:t>相关</a:t>
            </a:r>
          </a:p>
          <a:p>
            <a:pPr marL="228600" indent="-227013" eaLnBrk="1" hangingPunct="1">
              <a:lnSpc>
                <a:spcPct val="80000"/>
              </a:lnSpc>
              <a:spcBef>
                <a:spcPts val="575"/>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5B9BD5"/>
                </a:solidFill>
                <a:latin typeface="Arial" pitchFamily="34" charset="0"/>
              </a:rPr>
              <a:t>3.	</a:t>
            </a:r>
            <a:r>
              <a:rPr lang="en-US" altLang="zh-CN" sz="2300" dirty="0">
                <a:solidFill>
                  <a:srgbClr val="5B9BD5"/>
                </a:solidFill>
                <a:latin typeface="Arial" pitchFamily="34" charset="0"/>
              </a:rPr>
              <a:t>Write result—finish execution (WB)</a:t>
            </a:r>
          </a:p>
          <a:p>
            <a:pPr marL="685800" lvl="1" indent="-227013" eaLnBrk="1" hangingPunct="1">
              <a:lnSpc>
                <a:spcPct val="80000"/>
              </a:lnSpc>
              <a:spcBef>
                <a:spcPts val="550"/>
              </a:spcBef>
              <a:buSzPct val="100000"/>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900" dirty="0">
                <a:solidFill>
                  <a:srgbClr val="000000"/>
                </a:solidFill>
              </a:rPr>
              <a:t> 	</a:t>
            </a:r>
            <a:r>
              <a:rPr lang="zh-CN" altLang="zh-CN" sz="2200" dirty="0">
                <a:solidFill>
                  <a:srgbClr val="000000"/>
                </a:solidFill>
              </a:rPr>
              <a:t>将结果通过</a:t>
            </a:r>
            <a:r>
              <a:rPr lang="en-US" altLang="zh-CN" sz="2200" dirty="0">
                <a:solidFill>
                  <a:srgbClr val="000000"/>
                </a:solidFill>
              </a:rPr>
              <a:t>Common Data Bus</a:t>
            </a:r>
            <a:r>
              <a:rPr lang="zh-CN" altLang="zh-CN" sz="2200" dirty="0">
                <a:solidFill>
                  <a:srgbClr val="000000"/>
                </a:solidFill>
              </a:rPr>
              <a:t>传给所有等待该结果的部件</a:t>
            </a:r>
            <a:r>
              <a:rPr lang="en-US" altLang="zh-CN" sz="2200" dirty="0">
                <a:solidFill>
                  <a:srgbClr val="000000"/>
                </a:solidFill>
              </a:rPr>
              <a:t>; </a:t>
            </a:r>
            <a:br>
              <a:rPr lang="en-US" altLang="zh-CN" sz="2200" dirty="0">
                <a:solidFill>
                  <a:srgbClr val="000000"/>
                </a:solidFill>
              </a:rPr>
            </a:br>
            <a:r>
              <a:rPr lang="zh-CN" altLang="zh-CN" sz="2200" dirty="0">
                <a:solidFill>
                  <a:srgbClr val="000000"/>
                </a:solidFill>
              </a:rPr>
              <a:t>表示</a:t>
            </a:r>
            <a:r>
              <a:rPr lang="en-US" altLang="zh-CN" sz="2200" dirty="0">
                <a:solidFill>
                  <a:srgbClr val="000000"/>
                </a:solidFill>
              </a:rPr>
              <a:t>RS</a:t>
            </a:r>
            <a:r>
              <a:rPr lang="zh-CN" altLang="zh-CN" sz="2200" dirty="0">
                <a:solidFill>
                  <a:srgbClr val="000000"/>
                </a:solidFill>
              </a:rPr>
              <a:t>可用</a:t>
            </a:r>
          </a:p>
          <a:p>
            <a:pPr marL="228600" indent="-227013" eaLnBrk="1" hangingPunct="1">
              <a:lnSpc>
                <a:spcPct val="80000"/>
              </a:lnSpc>
              <a:spcBef>
                <a:spcPts val="575"/>
              </a:spcBef>
              <a:buClr>
                <a:srgbClr val="5B9BD5"/>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300" dirty="0">
                <a:solidFill>
                  <a:srgbClr val="5B9BD5"/>
                </a:solidFill>
                <a:latin typeface="Arial" pitchFamily="34" charset="0"/>
              </a:rPr>
              <a:t>通常的数据总线</a:t>
            </a:r>
            <a:r>
              <a:rPr lang="en-US" altLang="zh-CN" sz="2300" dirty="0">
                <a:solidFill>
                  <a:srgbClr val="5B9BD5"/>
                </a:solidFill>
                <a:latin typeface="Arial" pitchFamily="34" charset="0"/>
              </a:rPr>
              <a:t>:    data + destination    (“go to” bus)</a:t>
            </a:r>
          </a:p>
          <a:p>
            <a:pPr marL="228600" indent="-227013" eaLnBrk="1" hangingPunct="1">
              <a:lnSpc>
                <a:spcPct val="80000"/>
              </a:lnSpc>
              <a:spcBef>
                <a:spcPts val="575"/>
              </a:spcBef>
              <a:buClr>
                <a:srgbClr val="5B9BD5"/>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300" dirty="0">
                <a:solidFill>
                  <a:srgbClr val="5B9BD5"/>
                </a:solidFill>
                <a:latin typeface="Arial" pitchFamily="34" charset="0"/>
              </a:rPr>
              <a:t>Common data bus: data + source  (“come from” bus)</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200" dirty="0">
                <a:solidFill>
                  <a:srgbClr val="000000"/>
                </a:solidFill>
              </a:rPr>
              <a:t>64 bits </a:t>
            </a:r>
            <a:r>
              <a:rPr lang="zh-CN" altLang="zh-CN" sz="2200" dirty="0">
                <a:solidFill>
                  <a:srgbClr val="000000"/>
                </a:solidFill>
              </a:rPr>
              <a:t>数据线</a:t>
            </a:r>
            <a:r>
              <a:rPr lang="en-US" altLang="zh-CN" sz="2200" dirty="0">
                <a:solidFill>
                  <a:srgbClr val="000000"/>
                </a:solidFill>
              </a:rPr>
              <a:t> + </a:t>
            </a:r>
            <a:r>
              <a:rPr lang="en-US" altLang="zh-CN" sz="2200" dirty="0" smtClean="0">
                <a:solidFill>
                  <a:srgbClr val="000000"/>
                </a:solidFill>
              </a:rPr>
              <a:t>4</a:t>
            </a:r>
            <a:r>
              <a:rPr lang="en-US" altLang="zh-CN" sz="2200" dirty="0">
                <a:solidFill>
                  <a:srgbClr val="000000"/>
                </a:solidFill>
              </a:rPr>
              <a:t> </a:t>
            </a:r>
            <a:r>
              <a:rPr lang="en-US" altLang="zh-CN" sz="2200" dirty="0" smtClean="0">
                <a:solidFill>
                  <a:srgbClr val="000000"/>
                </a:solidFill>
              </a:rPr>
              <a:t>bits </a:t>
            </a:r>
            <a:r>
              <a:rPr lang="zh-CN" altLang="zh-CN" sz="2200" dirty="0" smtClean="0">
                <a:solidFill>
                  <a:srgbClr val="000000"/>
                </a:solidFill>
              </a:rPr>
              <a:t>功能部件</a:t>
            </a:r>
            <a:r>
              <a:rPr lang="zh-CN" altLang="zh-CN" sz="2200" dirty="0">
                <a:solidFill>
                  <a:srgbClr val="000000"/>
                </a:solidFill>
              </a:rPr>
              <a:t>源地址（ </a:t>
            </a:r>
            <a:r>
              <a:rPr lang="en-US" altLang="zh-CN" sz="2200" dirty="0">
                <a:solidFill>
                  <a:srgbClr val="000000"/>
                </a:solidFill>
              </a:rPr>
              <a:t>FU </a:t>
            </a:r>
            <a:r>
              <a:rPr lang="en-US" altLang="zh-CN" sz="2200" u="sng" dirty="0">
                <a:solidFill>
                  <a:srgbClr val="5B9BD5"/>
                </a:solidFill>
              </a:rPr>
              <a:t>source</a:t>
            </a:r>
            <a:r>
              <a:rPr lang="en-US" altLang="zh-CN" sz="2200" dirty="0">
                <a:solidFill>
                  <a:srgbClr val="000000"/>
                </a:solidFill>
              </a:rPr>
              <a:t> address）</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产生结果的部件如果与</a:t>
            </a:r>
            <a:r>
              <a:rPr lang="en-US" altLang="zh-CN" sz="2200" dirty="0">
                <a:solidFill>
                  <a:srgbClr val="000000"/>
                </a:solidFill>
              </a:rPr>
              <a:t>RS</a:t>
            </a:r>
            <a:r>
              <a:rPr lang="zh-CN" altLang="zh-CN" sz="2200" dirty="0">
                <a:solidFill>
                  <a:srgbClr val="000000"/>
                </a:solidFill>
              </a:rPr>
              <a:t>中等待的部件匹配，就进行写操作</a:t>
            </a:r>
          </a:p>
          <a:p>
            <a:pPr marL="685800" lvl="1" indent="-227013" eaLnBrk="1" hangingPunct="1">
              <a:lnSpc>
                <a:spcPct val="80000"/>
              </a:lnSpc>
              <a:spcBef>
                <a:spcPts val="500"/>
              </a:spcBef>
              <a:buClr>
                <a:srgbClr val="000000"/>
              </a:buClr>
              <a:buSzPct val="100000"/>
              <a:buFont typeface="Arial" pitchFamily="34" charset="0"/>
              <a:buChar char="•"/>
              <a:tabLst>
                <a:tab pos="22860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200" dirty="0">
                <a:solidFill>
                  <a:srgbClr val="000000"/>
                </a:solidFill>
              </a:rPr>
              <a:t>广播方式传送</a:t>
            </a:r>
          </a:p>
        </p:txBody>
      </p:sp>
      <p:sp>
        <p:nvSpPr>
          <p:cNvPr id="10854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0A7295B-F5BC-49CD-8BB0-918A50D3E3F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854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855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7E6E2DE-567F-4D7B-B0BD-B32AEA8B7C2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a:t>
            </a:r>
            <a:r>
              <a:rPr lang="zh-CN" altLang="zh-CN" smtClean="0"/>
              <a:t>算法的三阶段</a:t>
            </a:r>
            <a:endParaRPr lang="zh-CN" altLang="en-US" dirty="0"/>
          </a:p>
        </p:txBody>
      </p:sp>
    </p:spTree>
    <p:extLst>
      <p:ext uri="{BB962C8B-B14F-4D97-AF65-F5344CB8AC3E}">
        <p14:creationId xmlns:p14="http://schemas.microsoft.com/office/powerpoint/2010/main" val="324492881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53A5AAE-1348-4356-A5A9-8185DDE1585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553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6554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AD1895-9171-442B-9DFB-654FC1E2382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zh-CN" altLang="zh-CN" sz="1200">
              <a:solidFill>
                <a:srgbClr val="898989"/>
              </a:solidFill>
            </a:endParaRPr>
          </a:p>
        </p:txBody>
      </p:sp>
      <p:sp>
        <p:nvSpPr>
          <p:cNvPr id="65541" name="标题 1"/>
          <p:cNvSpPr>
            <a:spLocks noGrp="1"/>
          </p:cNvSpPr>
          <p:nvPr>
            <p:ph type="title"/>
          </p:nvPr>
        </p:nvSpPr>
        <p:spPr/>
        <p:txBody>
          <a:bodyPr/>
          <a:lstStyle/>
          <a:p>
            <a:r>
              <a:rPr lang="zh-CN" altLang="zh-CN" dirty="0" smtClean="0"/>
              <a:t>本章遵循的指令延时</a:t>
            </a:r>
            <a:endParaRPr lang="zh-CN" altLang="en-US" dirty="0" smtClean="0"/>
          </a:p>
        </p:txBody>
      </p:sp>
      <p:graphicFrame>
        <p:nvGraphicFramePr>
          <p:cNvPr id="5" name="表格 4"/>
          <p:cNvGraphicFramePr>
            <a:graphicFrameLocks noGrp="1"/>
          </p:cNvGraphicFramePr>
          <p:nvPr>
            <p:extLst>
              <p:ext uri="{D42A27DB-BD31-4B8C-83A1-F6EECF244321}">
                <p14:modId xmlns:p14="http://schemas.microsoft.com/office/powerpoint/2010/main" val="3170583501"/>
              </p:ext>
            </p:extLst>
          </p:nvPr>
        </p:nvGraphicFramePr>
        <p:xfrm>
          <a:off x="539750" y="1397226"/>
          <a:ext cx="7975600" cy="3671886"/>
        </p:xfrm>
        <a:graphic>
          <a:graphicData uri="http://schemas.openxmlformats.org/drawingml/2006/table">
            <a:tbl>
              <a:tblPr firstRow="1" bandRow="1">
                <a:tableStyleId>{5C22544A-7EE6-4342-B048-85BDC9FD1C3A}</a:tableStyleId>
              </a:tblPr>
              <a:tblGrid>
                <a:gridCol w="2952254">
                  <a:extLst>
                    <a:ext uri="{9D8B030D-6E8A-4147-A177-3AD203B41FA5}">
                      <a16:colId xmlns:a16="http://schemas.microsoft.com/office/drawing/2014/main" val="20000"/>
                    </a:ext>
                  </a:extLst>
                </a:gridCol>
                <a:gridCol w="3168274">
                  <a:extLst>
                    <a:ext uri="{9D8B030D-6E8A-4147-A177-3AD203B41FA5}">
                      <a16:colId xmlns:a16="http://schemas.microsoft.com/office/drawing/2014/main" val="20001"/>
                    </a:ext>
                  </a:extLst>
                </a:gridCol>
                <a:gridCol w="1855072">
                  <a:extLst>
                    <a:ext uri="{9D8B030D-6E8A-4147-A177-3AD203B41FA5}">
                      <a16:colId xmlns:a16="http://schemas.microsoft.com/office/drawing/2014/main" val="20002"/>
                    </a:ext>
                  </a:extLst>
                </a:gridCol>
              </a:tblGrid>
              <a:tr h="611981">
                <a:tc>
                  <a:txBody>
                    <a:bodyPr/>
                    <a:lstStyle/>
                    <a:p>
                      <a:pPr algn="ctr"/>
                      <a:r>
                        <a:rPr lang="zh-CN" altLang="zh-CN" sz="2800" dirty="0" smtClean="0"/>
                        <a:t>产生结果的指令 </a:t>
                      </a:r>
                      <a:endParaRPr lang="zh-CN" altLang="en-US" sz="2800" dirty="0"/>
                    </a:p>
                  </a:txBody>
                  <a:tcPr marL="91438" marR="91438" marT="45714" marB="45714"/>
                </a:tc>
                <a:tc>
                  <a:txBody>
                    <a:bodyPr/>
                    <a:lstStyle/>
                    <a:p>
                      <a:pPr algn="ctr"/>
                      <a:r>
                        <a:rPr lang="zh-CN" altLang="zh-CN" sz="2800" dirty="0" smtClean="0"/>
                        <a:t>使用结果的指令</a:t>
                      </a:r>
                      <a:endParaRPr lang="zh-CN" altLang="en-US" sz="2800" dirty="0"/>
                    </a:p>
                  </a:txBody>
                  <a:tcPr marL="91438" marR="91438" marT="45714" marB="4571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800" dirty="0" smtClean="0"/>
                        <a:t>所需延时</a:t>
                      </a:r>
                      <a:endParaRPr lang="zh-CN" altLang="en-US" sz="2800" dirty="0"/>
                    </a:p>
                  </a:txBody>
                  <a:tcPr marL="91438" marR="91438" marT="45714" marB="45714"/>
                </a:tc>
                <a:extLst>
                  <a:ext uri="{0D108BD9-81ED-4DB2-BD59-A6C34878D82A}">
                    <a16:rowId xmlns:a16="http://schemas.microsoft.com/office/drawing/2014/main" val="10000"/>
                  </a:ext>
                </a:extLst>
              </a:tr>
              <a:tr h="611981">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Another FP ALU op </a:t>
                      </a:r>
                      <a:endParaRPr lang="zh-CN" altLang="en-US" sz="2800" dirty="0"/>
                    </a:p>
                  </a:txBody>
                  <a:tcPr marL="91438" marR="91438" marT="45714" marB="45714"/>
                </a:tc>
                <a:tc>
                  <a:txBody>
                    <a:bodyPr/>
                    <a:lstStyle/>
                    <a:p>
                      <a:pPr algn="ctr"/>
                      <a:r>
                        <a:rPr lang="en-US" altLang="zh-CN" sz="2800" dirty="0" smtClean="0"/>
                        <a:t>3</a:t>
                      </a:r>
                      <a:endParaRPr lang="zh-CN" altLang="en-US" sz="2800" dirty="0"/>
                    </a:p>
                  </a:txBody>
                  <a:tcPr marL="91438" marR="91438" marT="45714" marB="45714"/>
                </a:tc>
                <a:extLst>
                  <a:ext uri="{0D108BD9-81ED-4DB2-BD59-A6C34878D82A}">
                    <a16:rowId xmlns:a16="http://schemas.microsoft.com/office/drawing/2014/main" val="10001"/>
                  </a:ext>
                </a:extLst>
              </a:tr>
              <a:tr h="611981">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Store double </a:t>
                      </a:r>
                      <a:endParaRPr lang="zh-CN" altLang="en-US" sz="2800" dirty="0"/>
                    </a:p>
                  </a:txBody>
                  <a:tcPr marL="91438" marR="91438" marT="45714" marB="45714"/>
                </a:tc>
                <a:tc>
                  <a:txBody>
                    <a:bodyPr/>
                    <a:lstStyle/>
                    <a:p>
                      <a:pPr algn="ctr"/>
                      <a:r>
                        <a:rPr lang="en-US" altLang="zh-CN" sz="2800" dirty="0" smtClean="0"/>
                        <a:t>2</a:t>
                      </a:r>
                      <a:endParaRPr lang="zh-CN" altLang="en-US" sz="2800" dirty="0"/>
                    </a:p>
                  </a:txBody>
                  <a:tcPr marL="91438" marR="91438" marT="45714" marB="45714"/>
                </a:tc>
                <a:extLst>
                  <a:ext uri="{0D108BD9-81ED-4DB2-BD59-A6C34878D82A}">
                    <a16:rowId xmlns:a16="http://schemas.microsoft.com/office/drawing/2014/main" val="10002"/>
                  </a:ext>
                </a:extLst>
              </a:tr>
              <a:tr h="611981">
                <a:tc>
                  <a:txBody>
                    <a:bodyPr/>
                    <a:lstStyle/>
                    <a:p>
                      <a:pPr algn="ctr"/>
                      <a:r>
                        <a:rPr lang="en-US" altLang="zh-CN" sz="2800" dirty="0" smtClean="0"/>
                        <a:t>Load double</a:t>
                      </a:r>
                      <a:endParaRPr lang="zh-CN" altLang="en-US" sz="2800" dirty="0"/>
                    </a:p>
                  </a:txBody>
                  <a:tcPr marL="91438" marR="91438" marT="45714" marB="45714"/>
                </a:tc>
                <a:tc>
                  <a:txBody>
                    <a:bodyPr/>
                    <a:lstStyle/>
                    <a:p>
                      <a:pPr algn="ctr"/>
                      <a:r>
                        <a:rPr lang="en-US" altLang="zh-CN" sz="2800" dirty="0" smtClean="0"/>
                        <a:t>FP ALU op </a:t>
                      </a:r>
                      <a:endParaRPr lang="zh-CN" altLang="en-US" sz="2800" dirty="0"/>
                    </a:p>
                  </a:txBody>
                  <a:tcPr marL="91438" marR="91438" marT="45714" marB="45714"/>
                </a:tc>
                <a:tc>
                  <a:txBody>
                    <a:bodyPr/>
                    <a:lstStyle/>
                    <a:p>
                      <a:pPr algn="ctr"/>
                      <a:r>
                        <a:rPr lang="en-US" altLang="zh-CN" sz="2800" dirty="0" smtClean="0"/>
                        <a:t>1</a:t>
                      </a:r>
                      <a:endParaRPr lang="zh-CN" altLang="en-US" sz="2800" dirty="0"/>
                    </a:p>
                  </a:txBody>
                  <a:tcPr marL="91438" marR="91438" marT="45714" marB="45714"/>
                </a:tc>
                <a:extLst>
                  <a:ext uri="{0D108BD9-81ED-4DB2-BD59-A6C34878D82A}">
                    <a16:rowId xmlns:a16="http://schemas.microsoft.com/office/drawing/2014/main" val="10003"/>
                  </a:ext>
                </a:extLst>
              </a:tr>
              <a:tr h="611981">
                <a:tc>
                  <a:txBody>
                    <a:bodyPr/>
                    <a:lstStyle/>
                    <a:p>
                      <a:pPr algn="ctr"/>
                      <a:r>
                        <a:rPr lang="en-US" altLang="zh-CN" sz="2800" dirty="0" smtClean="0"/>
                        <a:t>Load double </a:t>
                      </a:r>
                      <a:endParaRPr lang="zh-CN" altLang="en-US" sz="2800" dirty="0"/>
                    </a:p>
                  </a:txBody>
                  <a:tcPr marL="91438" marR="91438" marT="45714" marB="45714"/>
                </a:tc>
                <a:tc>
                  <a:txBody>
                    <a:bodyPr/>
                    <a:lstStyle/>
                    <a:p>
                      <a:pPr algn="ctr"/>
                      <a:r>
                        <a:rPr lang="en-US" altLang="zh-CN" sz="2800" dirty="0" smtClean="0"/>
                        <a:t>Store double </a:t>
                      </a:r>
                      <a:endParaRPr lang="zh-CN" altLang="en-US" sz="2800" dirty="0"/>
                    </a:p>
                  </a:txBody>
                  <a:tcPr marL="91438" marR="91438" marT="45714" marB="45714"/>
                </a:tc>
                <a:tc>
                  <a:txBody>
                    <a:bodyPr/>
                    <a:lstStyle/>
                    <a:p>
                      <a:pPr algn="ctr"/>
                      <a:r>
                        <a:rPr lang="en-US" altLang="zh-CN" sz="2800" dirty="0" smtClean="0"/>
                        <a:t>0</a:t>
                      </a:r>
                      <a:endParaRPr lang="zh-CN" altLang="en-US" sz="2800" dirty="0"/>
                    </a:p>
                  </a:txBody>
                  <a:tcPr marL="91438" marR="91438" marT="45714" marB="45714"/>
                </a:tc>
                <a:extLst>
                  <a:ext uri="{0D108BD9-81ED-4DB2-BD59-A6C34878D82A}">
                    <a16:rowId xmlns:a16="http://schemas.microsoft.com/office/drawing/2014/main" val="10004"/>
                  </a:ext>
                </a:extLst>
              </a:tr>
              <a:tr h="611981">
                <a:tc>
                  <a:txBody>
                    <a:bodyPr/>
                    <a:lstStyle/>
                    <a:p>
                      <a:pPr algn="ctr"/>
                      <a:r>
                        <a:rPr lang="en-US" altLang="zh-CN" sz="2800" dirty="0" smtClean="0"/>
                        <a:t>Integer op </a:t>
                      </a:r>
                      <a:endParaRPr lang="zh-CN" altLang="en-US" sz="2800" dirty="0"/>
                    </a:p>
                  </a:txBody>
                  <a:tcPr marL="91438" marR="91438" marT="45714" marB="45714"/>
                </a:tc>
                <a:tc>
                  <a:txBody>
                    <a:bodyPr/>
                    <a:lstStyle/>
                    <a:p>
                      <a:pPr algn="ctr"/>
                      <a:r>
                        <a:rPr lang="en-US" altLang="zh-CN" sz="2800" dirty="0" smtClean="0"/>
                        <a:t>Integer op </a:t>
                      </a:r>
                      <a:endParaRPr lang="zh-CN" altLang="en-US" sz="2800" dirty="0"/>
                    </a:p>
                  </a:txBody>
                  <a:tcPr marL="91438" marR="91438" marT="45714" marB="45714"/>
                </a:tc>
                <a:tc>
                  <a:txBody>
                    <a:bodyPr/>
                    <a:lstStyle/>
                    <a:p>
                      <a:pPr algn="ctr"/>
                      <a:r>
                        <a:rPr lang="en-US" altLang="zh-CN" sz="2800" dirty="0" smtClean="0"/>
                        <a:t>0</a:t>
                      </a:r>
                      <a:endParaRPr lang="zh-CN" altLang="en-US" sz="2800" dirty="0"/>
                    </a:p>
                  </a:txBody>
                  <a:tcPr marL="91438" marR="91438" marT="45714" marB="45714"/>
                </a:tc>
                <a:extLst>
                  <a:ext uri="{0D108BD9-81ED-4DB2-BD59-A6C34878D82A}">
                    <a16:rowId xmlns:a16="http://schemas.microsoft.com/office/drawing/2014/main" val="10005"/>
                  </a:ext>
                </a:extLst>
              </a:tr>
            </a:tbl>
          </a:graphicData>
        </a:graphic>
      </p:graphicFrame>
      <p:sp>
        <p:nvSpPr>
          <p:cNvPr id="2" name="内容占位符 1"/>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77355948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ext Box 2"/>
          <p:cNvSpPr txBox="1">
            <a:spLocks noChangeArrowheads="1"/>
          </p:cNvSpPr>
          <p:nvPr/>
        </p:nvSpPr>
        <p:spPr bwMode="auto">
          <a:xfrm>
            <a:off x="685800" y="914400"/>
            <a:ext cx="7772400" cy="366713"/>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109572" name="Text Box 3"/>
          <p:cNvSpPr txBox="1">
            <a:spLocks noChangeArrowheads="1"/>
          </p:cNvSpPr>
          <p:nvPr/>
        </p:nvSpPr>
        <p:spPr bwMode="auto">
          <a:xfrm>
            <a:off x="0" y="788987"/>
            <a:ext cx="8502650" cy="5749925"/>
          </a:xfrm>
          <a:prstGeom prst="rect">
            <a:avLst/>
          </a:prstGeom>
          <a:noFill/>
          <a:ln w="9525">
            <a:noFill/>
            <a:round/>
            <a:headEnd/>
            <a:tailEnd/>
          </a:ln>
        </p:spPr>
        <p:txBody>
          <a:bodyPr lIns="90000" tIns="46800" rIns="90000" bIns="46800">
            <a:spAutoFit/>
          </a:bodyPr>
          <a:lstStyle/>
          <a:p>
            <a:pPr marL="457200" indent="-457200" eaLnBrk="1" hangingPunct="1">
              <a:spcBef>
                <a:spcPts val="250"/>
              </a:spcBef>
              <a:buClr>
                <a:srgbClr val="000000"/>
              </a:buClr>
              <a:buSzPct val="100000"/>
              <a:buFont typeface="Times New Roman" pitchFamily="18" charset="0"/>
              <a:buAutoNum type="arabicPeriod"/>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Issue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FP Operation:</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t>
            </a:r>
            <a:r>
              <a:rPr lang="en-US" altLang="zh-CN" sz="1600" b="1" dirty="0">
                <a:solidFill>
                  <a:srgbClr val="0070C0"/>
                </a:solidFill>
                <a:latin typeface="Arial" pitchFamily="34" charset="0"/>
              </a:rPr>
              <a:t>Wait until :  Station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t>
            </a:r>
            <a:r>
              <a:rPr lang="en-US" altLang="zh-CN" sz="1600" b="1" dirty="0" smtClean="0">
                <a:solidFill>
                  <a:srgbClr val="000000"/>
                </a:solidFill>
                <a:latin typeface="Arial" pitchFamily="34" charset="0"/>
              </a:rPr>
              <a:t>RS[r</a:t>
            </a:r>
            <a:r>
              <a:rPr lang="en-US" altLang="zh-CN" sz="1600" b="1" dirty="0">
                <a:solidFill>
                  <a:srgbClr val="000000"/>
                </a:solidFill>
                <a:latin typeface="Arial" pitchFamily="34" charset="0"/>
              </a:rPr>
              <a:t>].Busy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rd</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Load or Store:</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t>
            </a:r>
            <a:r>
              <a:rPr lang="en-US" altLang="zh-CN" sz="1600" b="1" dirty="0">
                <a:solidFill>
                  <a:srgbClr val="0070C0"/>
                </a:solidFill>
                <a:latin typeface="Arial" pitchFamily="34" charset="0"/>
              </a:rPr>
              <a:t>Wait until: Buffer r empty</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Action or bookkeeping:</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rs</a:t>
            </a:r>
            <a:r>
              <a:rPr lang="en-US" altLang="zh-CN" sz="1600" b="1" dirty="0">
                <a:solidFill>
                  <a:srgbClr val="000000"/>
                </a:solidFill>
                <a:latin typeface="Arial" pitchFamily="34" charset="0"/>
              </a:rPr>
              <a:t>]; RS[r].</a:t>
            </a:r>
            <a:r>
              <a:rPr lang="en-US" altLang="zh-CN" sz="1600" b="1" dirty="0" err="1">
                <a:solidFill>
                  <a:srgbClr val="000000"/>
                </a:solidFill>
                <a:latin typeface="Arial" pitchFamily="34" charset="0"/>
              </a:rPr>
              <a:t>Qj</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RS[r].A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imm</a:t>
            </a:r>
            <a:r>
              <a:rPr lang="en-US" altLang="zh-CN" sz="1600" b="1" dirty="0">
                <a:solidFill>
                  <a:srgbClr val="000000"/>
                </a:solidFill>
                <a:latin typeface="Arial" pitchFamily="34" charset="0"/>
              </a:rPr>
              <a:t>;   RS[r].Busy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yes;</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Load only: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 = r;</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Store only: </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if(</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{RS[r].</a:t>
            </a:r>
            <a:r>
              <a:rPr lang="en-US" altLang="zh-CN" sz="1600" b="1" dirty="0" err="1">
                <a:solidFill>
                  <a:srgbClr val="000000"/>
                </a:solidFill>
                <a:latin typeface="Arial" pitchFamily="34" charset="0"/>
              </a:rPr>
              <a:t>Qk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 </a:t>
            </a:r>
            <a:r>
              <a:rPr lang="en-US" altLang="zh-CN" sz="1600" b="1" dirty="0" err="1">
                <a:solidFill>
                  <a:srgbClr val="000000"/>
                </a:solidFill>
                <a:latin typeface="Arial" pitchFamily="34" charset="0"/>
              </a:rPr>
              <a:t>RegisterStat</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].Qi}</a:t>
            </a:r>
          </a:p>
          <a:p>
            <a:pPr marL="914400" lvl="1" indent="-455613" eaLnBrk="1" hangingPunct="1">
              <a:spcBef>
                <a:spcPts val="250"/>
              </a:spcBef>
              <a:buSzPct val="1000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en-US" altLang="zh-CN" sz="1600" b="1" dirty="0">
                <a:solidFill>
                  <a:srgbClr val="000000"/>
                </a:solidFill>
                <a:latin typeface="Arial" pitchFamily="34" charset="0"/>
              </a:rPr>
              <a:t>            else {RS[r].</a:t>
            </a:r>
            <a:r>
              <a:rPr lang="en-US" altLang="zh-CN" sz="1600" b="1" dirty="0" err="1">
                <a:solidFill>
                  <a:srgbClr val="000000"/>
                </a:solidFill>
                <a:latin typeface="Arial" pitchFamily="34" charset="0"/>
              </a:rPr>
              <a:t>Vk</a:t>
            </a:r>
            <a:r>
              <a:rPr lang="en-US" altLang="zh-CN" sz="1600" b="1" dirty="0">
                <a:solidFill>
                  <a:srgbClr val="000000"/>
                </a:solidFill>
                <a:latin typeface="Arial" pitchFamily="34" charset="0"/>
              </a:rPr>
              <a:t> </a:t>
            </a:r>
            <a:r>
              <a:rPr lang="en-US" altLang="zh-CN" sz="1600" b="1" dirty="0">
                <a:solidFill>
                  <a:srgbClr val="000000"/>
                </a:solidFill>
                <a:latin typeface="Symbol" pitchFamily="18" charset="2"/>
              </a:rPr>
              <a:t></a:t>
            </a:r>
            <a:r>
              <a:rPr lang="en-US" altLang="zh-CN" sz="1600" b="1" dirty="0" err="1">
                <a:solidFill>
                  <a:srgbClr val="000000"/>
                </a:solidFill>
                <a:latin typeface="Arial" pitchFamily="34" charset="0"/>
              </a:rPr>
              <a:t>Reg</a:t>
            </a:r>
            <a:r>
              <a:rPr lang="en-US" altLang="zh-CN" sz="1600" b="1" dirty="0">
                <a:solidFill>
                  <a:srgbClr val="000000"/>
                </a:solidFill>
                <a:latin typeface="Arial" pitchFamily="34" charset="0"/>
              </a:rPr>
              <a:t>[</a:t>
            </a:r>
            <a:r>
              <a:rPr lang="en-US" altLang="zh-CN" sz="1600" b="1" dirty="0" err="1">
                <a:solidFill>
                  <a:srgbClr val="000000"/>
                </a:solidFill>
                <a:latin typeface="Arial" pitchFamily="34" charset="0"/>
              </a:rPr>
              <a:t>rt</a:t>
            </a:r>
            <a:r>
              <a:rPr lang="en-US" altLang="zh-CN" sz="1600" b="1" dirty="0">
                <a:solidFill>
                  <a:srgbClr val="000000"/>
                </a:solidFill>
                <a:latin typeface="Arial" pitchFamily="34" charset="0"/>
              </a:rPr>
              <a:t>]; RS[r].Qk</a:t>
            </a:r>
            <a:r>
              <a:rPr lang="en-US" altLang="zh-CN" sz="1600" b="1" dirty="0">
                <a:solidFill>
                  <a:srgbClr val="000000"/>
                </a:solidFill>
                <a:latin typeface="Symbol" pitchFamily="18" charset="2"/>
              </a:rPr>
              <a:t></a:t>
            </a:r>
            <a:r>
              <a:rPr lang="en-US" altLang="zh-CN" sz="1600" b="1" dirty="0">
                <a:solidFill>
                  <a:srgbClr val="000000"/>
                </a:solidFill>
                <a:latin typeface="Arial" pitchFamily="34" charset="0"/>
              </a:rPr>
              <a:t>0 }</a:t>
            </a:r>
          </a:p>
        </p:txBody>
      </p:sp>
      <p:sp>
        <p:nvSpPr>
          <p:cNvPr id="109573" name="Text Box 4"/>
          <p:cNvSpPr txBox="1">
            <a:spLocks noChangeArrowheads="1"/>
          </p:cNvSpPr>
          <p:nvPr/>
        </p:nvSpPr>
        <p:spPr bwMode="auto">
          <a:xfrm>
            <a:off x="5470525" y="978376"/>
            <a:ext cx="3600450" cy="955675"/>
          </a:xfrm>
          <a:prstGeom prst="rect">
            <a:avLst/>
          </a:prstGeom>
          <a:noFill/>
          <a:ln w="12600" cap="sq">
            <a:solidFill>
              <a:srgbClr val="000000"/>
            </a:solidFill>
            <a:miter lim="800000"/>
            <a:headEnd/>
            <a:tailEnd/>
          </a:ln>
        </p:spPr>
        <p:txBody>
          <a:bodyPr lIns="90000" tIns="46800" rIns="90000" bIns="4680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rs</a:t>
            </a:r>
            <a:r>
              <a:rPr lang="en-US" altLang="zh-CN" sz="1400" b="1" dirty="0">
                <a:solidFill>
                  <a:srgbClr val="FF0000"/>
                </a:solidFill>
                <a:latin typeface="Arial" pitchFamily="34" charset="0"/>
              </a:rPr>
              <a:t>, </a:t>
            </a:r>
            <a:r>
              <a:rPr lang="en-US" altLang="zh-CN" sz="1400" b="1" dirty="0" err="1">
                <a:solidFill>
                  <a:srgbClr val="FF0000"/>
                </a:solidFill>
                <a:latin typeface="Arial" pitchFamily="34" charset="0"/>
              </a:rPr>
              <a:t>rt</a:t>
            </a:r>
            <a:r>
              <a:rPr lang="en-US" altLang="zh-CN" sz="1400" b="1" dirty="0">
                <a:solidFill>
                  <a:srgbClr val="FF0000"/>
                </a:solidFill>
                <a:latin typeface="Arial" pitchFamily="34" charset="0"/>
              </a:rPr>
              <a:t> : </a:t>
            </a:r>
            <a:r>
              <a:rPr lang="zh-CN" altLang="zh-CN" sz="1400" b="1" dirty="0">
                <a:solidFill>
                  <a:srgbClr val="000000"/>
                </a:solidFill>
                <a:latin typeface="Arial" pitchFamily="34" charset="0"/>
              </a:rPr>
              <a:t>源寄存器名；</a:t>
            </a:r>
            <a:r>
              <a:rPr lang="en-US" altLang="zh-CN" sz="1400" b="1" dirty="0" err="1">
                <a:solidFill>
                  <a:srgbClr val="FF0000"/>
                </a:solidFill>
                <a:latin typeface="Arial" pitchFamily="34" charset="0"/>
              </a:rPr>
              <a:t>rd</a:t>
            </a:r>
            <a:r>
              <a:rPr lang="en-US" altLang="zh-CN" sz="1400" b="1" dirty="0">
                <a:solidFill>
                  <a:srgbClr val="FF0000"/>
                </a:solidFill>
                <a:latin typeface="Arial" pitchFamily="34" charset="0"/>
              </a:rPr>
              <a:t>:</a:t>
            </a:r>
            <a:r>
              <a:rPr lang="zh-CN" altLang="zh-CN" sz="1400" b="1" dirty="0">
                <a:solidFill>
                  <a:srgbClr val="000000"/>
                </a:solidFill>
                <a:latin typeface="Arial" pitchFamily="34" charset="0"/>
              </a:rPr>
              <a:t>目的寄存器名</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a:solidFill>
                  <a:srgbClr val="FF0000"/>
                </a:solidFill>
                <a:latin typeface="Arial" pitchFamily="34" charset="0"/>
              </a:rPr>
              <a:t>RS: </a:t>
            </a:r>
            <a:r>
              <a:rPr lang="zh-CN" altLang="zh-CN" sz="1400" b="1" dirty="0">
                <a:solidFill>
                  <a:srgbClr val="000000"/>
                </a:solidFill>
                <a:latin typeface="Arial" pitchFamily="34" charset="0"/>
              </a:rPr>
              <a:t>保留站数据结构；</a:t>
            </a:r>
            <a:r>
              <a:rPr lang="en-US" altLang="zh-CN" sz="1400" b="1" dirty="0">
                <a:solidFill>
                  <a:srgbClr val="FF0000"/>
                </a:solidFill>
                <a:latin typeface="Arial" pitchFamily="34" charset="0"/>
              </a:rPr>
              <a:t>r:</a:t>
            </a:r>
            <a:r>
              <a:rPr lang="zh-CN" altLang="zh-CN" sz="1400" b="1" dirty="0">
                <a:solidFill>
                  <a:srgbClr val="000000"/>
                </a:solidFill>
                <a:latin typeface="Arial" pitchFamily="34" charset="0"/>
              </a:rPr>
              <a:t>保留站编号</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RegisterStat</a:t>
            </a:r>
            <a:r>
              <a:rPr lang="zh-CN" altLang="zh-CN" sz="1400" b="1" dirty="0">
                <a:solidFill>
                  <a:srgbClr val="FF0000"/>
                </a:solidFill>
                <a:latin typeface="Arial" pitchFamily="34" charset="0"/>
              </a:rPr>
              <a:t>：</a:t>
            </a:r>
            <a:r>
              <a:rPr lang="zh-CN" altLang="zh-CN" sz="1400" b="1" dirty="0">
                <a:solidFill>
                  <a:srgbClr val="000000"/>
                </a:solidFill>
                <a:latin typeface="Arial" pitchFamily="34" charset="0"/>
              </a:rPr>
              <a:t>寄存器</a:t>
            </a:r>
            <a:r>
              <a:rPr lang="zh-CN" altLang="en-US" sz="1400" b="1" dirty="0">
                <a:solidFill>
                  <a:srgbClr val="000000"/>
                </a:solidFill>
                <a:latin typeface="Arial" pitchFamily="34" charset="0"/>
              </a:rPr>
              <a:t>结果</a:t>
            </a:r>
            <a:r>
              <a:rPr lang="zh-CN" altLang="zh-CN" sz="1400" b="1" dirty="0">
                <a:solidFill>
                  <a:srgbClr val="000000"/>
                </a:solidFill>
                <a:latin typeface="Arial" pitchFamily="34" charset="0"/>
              </a:rPr>
              <a:t>状态表</a:t>
            </a:r>
          </a:p>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1400" b="1" dirty="0" err="1">
                <a:solidFill>
                  <a:srgbClr val="FF0000"/>
                </a:solidFill>
                <a:latin typeface="Arial" pitchFamily="34" charset="0"/>
              </a:rPr>
              <a:t>Reg</a:t>
            </a:r>
            <a:r>
              <a:rPr lang="zh-CN" altLang="zh-CN" sz="1400" b="1" dirty="0">
                <a:solidFill>
                  <a:srgbClr val="FF0000"/>
                </a:solidFill>
                <a:latin typeface="Arial" pitchFamily="34" charset="0"/>
              </a:rPr>
              <a:t>：</a:t>
            </a:r>
            <a:r>
              <a:rPr lang="zh-CN" altLang="zh-CN" sz="1400" b="1" dirty="0">
                <a:solidFill>
                  <a:srgbClr val="000000"/>
                </a:solidFill>
                <a:latin typeface="Arial" pitchFamily="34" charset="0"/>
              </a:rPr>
              <a:t> 寄存器</a:t>
            </a:r>
            <a:r>
              <a:rPr lang="zh-CN" altLang="en-US" sz="1400" b="1" dirty="0">
                <a:solidFill>
                  <a:srgbClr val="000000"/>
                </a:solidFill>
                <a:latin typeface="Arial" pitchFamily="34" charset="0"/>
              </a:rPr>
              <a:t>组</a:t>
            </a:r>
            <a:endParaRPr lang="zh-CN" altLang="zh-CN" sz="1400" b="1" dirty="0">
              <a:solidFill>
                <a:srgbClr val="000000"/>
              </a:solidFill>
              <a:latin typeface="Arial" pitchFamily="34" charset="0"/>
            </a:endParaRPr>
          </a:p>
        </p:txBody>
      </p:sp>
      <p:sp>
        <p:nvSpPr>
          <p:cNvPr id="109574" name="Text Box 5"/>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A895A07-1E4C-44CE-AC31-08CC98958DE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09575" name="Text Box 6"/>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09576" name="Text Box 7"/>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D50F4F6-C852-42D5-AA5B-786DEC2B7EF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80</a:t>
            </a:fld>
            <a:endParaRPr lang="zh-CN" altLang="zh-CN" sz="1200">
              <a:solidFill>
                <a:srgbClr val="898989"/>
              </a:solidFill>
            </a:endParaRPr>
          </a:p>
        </p:txBody>
      </p:sp>
      <p:pic>
        <p:nvPicPr>
          <p:cNvPr id="109577" name="图片 1"/>
          <p:cNvPicPr>
            <a:picLocks noChangeAspect="1"/>
          </p:cNvPicPr>
          <p:nvPr/>
        </p:nvPicPr>
        <p:blipFill>
          <a:blip r:embed="rId3"/>
          <a:srcRect/>
          <a:stretch>
            <a:fillRect/>
          </a:stretch>
        </p:blipFill>
        <p:spPr bwMode="auto">
          <a:xfrm>
            <a:off x="5364163" y="3325813"/>
            <a:ext cx="3786187" cy="2263775"/>
          </a:xfrm>
          <a:prstGeom prst="rect">
            <a:avLst/>
          </a:prstGeom>
          <a:noFill/>
          <a:ln w="9525">
            <a:noFill/>
            <a:miter lim="800000"/>
            <a:headEnd/>
            <a:tailEnd/>
          </a:ln>
        </p:spPr>
      </p:pic>
      <p:sp>
        <p:nvSpPr>
          <p:cNvPr id="109578" name="椭圆 2"/>
          <p:cNvSpPr>
            <a:spLocks noChangeArrowheads="1"/>
          </p:cNvSpPr>
          <p:nvPr/>
        </p:nvSpPr>
        <p:spPr bwMode="auto">
          <a:xfrm>
            <a:off x="3635375" y="1550988"/>
            <a:ext cx="936625" cy="287337"/>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1</a:t>
            </a:r>
            <a:r>
              <a:rPr lang="en-US" altLang="zh-CN" sz="800" baseline="30000">
                <a:solidFill>
                  <a:schemeClr val="tx1"/>
                </a:solidFill>
              </a:rPr>
              <a:t>st</a:t>
            </a:r>
            <a:r>
              <a:rPr lang="en-US" altLang="zh-CN" sz="800">
                <a:solidFill>
                  <a:schemeClr val="tx1"/>
                </a:solidFill>
              </a:rPr>
              <a:t> </a:t>
            </a:r>
            <a:r>
              <a:rPr lang="zh-CN" altLang="en-US" sz="800">
                <a:solidFill>
                  <a:schemeClr val="tx1"/>
                </a:solidFill>
              </a:rPr>
              <a:t>操作数</a:t>
            </a:r>
          </a:p>
        </p:txBody>
      </p:sp>
      <p:cxnSp>
        <p:nvCxnSpPr>
          <p:cNvPr id="109579" name="直接箭头连接符 4"/>
          <p:cNvCxnSpPr>
            <a:cxnSpLocks noChangeShapeType="1"/>
            <a:stCxn id="109578" idx="2"/>
          </p:cNvCxnSpPr>
          <p:nvPr/>
        </p:nvCxnSpPr>
        <p:spPr bwMode="auto">
          <a:xfrm rot="10800000" flipV="1">
            <a:off x="2843213" y="1694657"/>
            <a:ext cx="792162" cy="304006"/>
          </a:xfrm>
          <a:prstGeom prst="straightConnector1">
            <a:avLst/>
          </a:prstGeom>
          <a:noFill/>
          <a:ln w="9525" algn="ctr">
            <a:solidFill>
              <a:srgbClr val="FF0000"/>
            </a:solidFill>
            <a:round/>
            <a:headEnd/>
            <a:tailEnd type="triangle" w="med" len="med"/>
          </a:ln>
        </p:spPr>
      </p:cxnSp>
      <p:sp>
        <p:nvSpPr>
          <p:cNvPr id="109580" name="椭圆 12"/>
          <p:cNvSpPr>
            <a:spLocks noChangeArrowheads="1"/>
          </p:cNvSpPr>
          <p:nvPr/>
        </p:nvSpPr>
        <p:spPr bwMode="auto">
          <a:xfrm>
            <a:off x="212725" y="2276475"/>
            <a:ext cx="946150" cy="288925"/>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en-US" altLang="zh-CN" sz="800">
                <a:solidFill>
                  <a:schemeClr val="tx1"/>
                </a:solidFill>
              </a:rPr>
              <a:t>2</a:t>
            </a:r>
            <a:r>
              <a:rPr lang="en-US" altLang="zh-CN" sz="800" baseline="30000">
                <a:solidFill>
                  <a:schemeClr val="tx1"/>
                </a:solidFill>
              </a:rPr>
              <a:t>nd</a:t>
            </a:r>
            <a:r>
              <a:rPr lang="en-US" altLang="zh-CN" sz="800">
                <a:solidFill>
                  <a:schemeClr val="tx1"/>
                </a:solidFill>
              </a:rPr>
              <a:t> </a:t>
            </a:r>
            <a:r>
              <a:rPr lang="zh-CN" altLang="en-US" sz="800">
                <a:solidFill>
                  <a:schemeClr val="tx1"/>
                </a:solidFill>
              </a:rPr>
              <a:t>操作数</a:t>
            </a:r>
          </a:p>
        </p:txBody>
      </p:sp>
      <p:cxnSp>
        <p:nvCxnSpPr>
          <p:cNvPr id="109581" name="直接箭头连接符 9"/>
          <p:cNvCxnSpPr>
            <a:cxnSpLocks noChangeShapeType="1"/>
          </p:cNvCxnSpPr>
          <p:nvPr/>
        </p:nvCxnSpPr>
        <p:spPr bwMode="auto">
          <a:xfrm>
            <a:off x="1158875" y="2420938"/>
            <a:ext cx="1612900" cy="144462"/>
          </a:xfrm>
          <a:prstGeom prst="straightConnector1">
            <a:avLst/>
          </a:prstGeom>
          <a:noFill/>
          <a:ln w="9525" algn="ctr">
            <a:solidFill>
              <a:srgbClr val="FF0000"/>
            </a:solidFill>
            <a:round/>
            <a:headEnd/>
            <a:tailEnd type="triangle" w="med" len="med"/>
          </a:ln>
        </p:spPr>
      </p:cxnSp>
      <p:sp>
        <p:nvSpPr>
          <p:cNvPr id="109582" name="椭圆 20"/>
          <p:cNvSpPr>
            <a:spLocks noChangeArrowheads="1"/>
          </p:cNvSpPr>
          <p:nvPr/>
        </p:nvSpPr>
        <p:spPr bwMode="auto">
          <a:xfrm>
            <a:off x="3627438" y="3873500"/>
            <a:ext cx="1016000" cy="287338"/>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基址寄存器</a:t>
            </a:r>
          </a:p>
        </p:txBody>
      </p:sp>
      <p:cxnSp>
        <p:nvCxnSpPr>
          <p:cNvPr id="109583" name="直接箭头连接符 14"/>
          <p:cNvCxnSpPr>
            <a:cxnSpLocks noChangeShapeType="1"/>
            <a:stCxn id="109582" idx="2"/>
          </p:cNvCxnSpPr>
          <p:nvPr/>
        </p:nvCxnSpPr>
        <p:spPr bwMode="auto">
          <a:xfrm flipH="1">
            <a:off x="2771775" y="4017963"/>
            <a:ext cx="855663" cy="203200"/>
          </a:xfrm>
          <a:prstGeom prst="straightConnector1">
            <a:avLst/>
          </a:prstGeom>
          <a:noFill/>
          <a:ln w="9525" algn="ctr">
            <a:solidFill>
              <a:srgbClr val="FF0000"/>
            </a:solidFill>
            <a:round/>
            <a:headEnd/>
            <a:tailEnd type="triangle" w="med" len="med"/>
          </a:ln>
        </p:spPr>
      </p:cxnSp>
      <p:sp>
        <p:nvSpPr>
          <p:cNvPr id="109584" name="椭圆 23"/>
          <p:cNvSpPr>
            <a:spLocks noChangeArrowheads="1"/>
          </p:cNvSpPr>
          <p:nvPr/>
        </p:nvSpPr>
        <p:spPr bwMode="auto">
          <a:xfrm>
            <a:off x="3786188" y="5560108"/>
            <a:ext cx="1073150" cy="360362"/>
          </a:xfrm>
          <a:prstGeom prst="ellipse">
            <a:avLst/>
          </a:prstGeom>
          <a:solidFill>
            <a:schemeClr val="bg1"/>
          </a:solidFill>
          <a:ln w="9525" algn="ctr">
            <a:solidFill>
              <a:srgbClr val="FF0000"/>
            </a:solidFill>
            <a:round/>
            <a:headEnd/>
            <a:tailEnd/>
          </a:ln>
        </p:spPr>
        <p:txBody>
          <a:bodyPr/>
          <a:lstStyle/>
          <a:p>
            <a:pPr>
              <a:buClr>
                <a:srgbClr val="000000"/>
              </a:buClr>
              <a:buSzPct val="100000"/>
              <a:buFont typeface="Times New Roman" pitchFamily="18" charset="0"/>
              <a:buNone/>
            </a:pPr>
            <a:r>
              <a:rPr lang="zh-CN" altLang="en-US" sz="800">
                <a:solidFill>
                  <a:schemeClr val="tx1"/>
                </a:solidFill>
              </a:rPr>
              <a:t>需写入的</a:t>
            </a:r>
            <a:endParaRPr lang="en-US" altLang="zh-CN" sz="800">
              <a:solidFill>
                <a:schemeClr val="tx1"/>
              </a:solidFill>
            </a:endParaRPr>
          </a:p>
          <a:p>
            <a:pPr>
              <a:buClr>
                <a:srgbClr val="000000"/>
              </a:buClr>
              <a:buSzPct val="100000"/>
              <a:buFont typeface="Times New Roman" pitchFamily="18" charset="0"/>
              <a:buNone/>
            </a:pPr>
            <a:r>
              <a:rPr lang="zh-CN" altLang="en-US" sz="800">
                <a:solidFill>
                  <a:schemeClr val="tx1"/>
                </a:solidFill>
              </a:rPr>
              <a:t>数据寄存器</a:t>
            </a:r>
          </a:p>
        </p:txBody>
      </p:sp>
      <p:cxnSp>
        <p:nvCxnSpPr>
          <p:cNvPr id="109585" name="直接箭头连接符 24"/>
          <p:cNvCxnSpPr>
            <a:cxnSpLocks noChangeShapeType="1"/>
            <a:stCxn id="109584" idx="2"/>
          </p:cNvCxnSpPr>
          <p:nvPr/>
        </p:nvCxnSpPr>
        <p:spPr bwMode="auto">
          <a:xfrm flipH="1">
            <a:off x="2754313" y="5741083"/>
            <a:ext cx="1031875" cy="239712"/>
          </a:xfrm>
          <a:prstGeom prst="straightConnector1">
            <a:avLst/>
          </a:prstGeom>
          <a:noFill/>
          <a:ln w="9525" algn="ctr">
            <a:solidFill>
              <a:srgbClr val="FF0000"/>
            </a:solidFill>
            <a:round/>
            <a:headEnd/>
            <a:tailEnd type="triangle" w="med" len="med"/>
          </a:ln>
        </p:spPr>
      </p:cxnSp>
      <p:sp>
        <p:nvSpPr>
          <p:cNvPr id="2" name="标题 1"/>
          <p:cNvSpPr>
            <a:spLocks noGrp="1"/>
          </p:cNvSpPr>
          <p:nvPr>
            <p:ph type="title"/>
          </p:nvPr>
        </p:nvSpPr>
        <p:spPr/>
        <p:txBody>
          <a:bodyPr/>
          <a:lstStyle/>
          <a:p>
            <a:r>
              <a:rPr lang="en-US" altLang="zh-CN" smtClean="0"/>
              <a:t>Tomasulo </a:t>
            </a:r>
            <a:r>
              <a:rPr lang="zh-CN" altLang="zh-CN" smtClean="0"/>
              <a:t>算法流水线控制</a:t>
            </a:r>
            <a:endParaRPr lang="zh-CN" altLang="en-US" dirty="0"/>
          </a:p>
        </p:txBody>
      </p:sp>
    </p:spTree>
    <p:extLst>
      <p:ext uri="{BB962C8B-B14F-4D97-AF65-F5344CB8AC3E}">
        <p14:creationId xmlns:p14="http://schemas.microsoft.com/office/powerpoint/2010/main" val="260041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1"/>
          <p:cNvSpPr txBox="1">
            <a:spLocks noChangeArrowheads="1"/>
          </p:cNvSpPr>
          <p:nvPr/>
        </p:nvSpPr>
        <p:spPr bwMode="auto">
          <a:xfrm>
            <a:off x="426244" y="1082675"/>
            <a:ext cx="8291512" cy="5273675"/>
          </a:xfrm>
          <a:prstGeom prst="rect">
            <a:avLst/>
          </a:prstGeom>
          <a:noFill/>
          <a:ln w="9525">
            <a:noFill/>
            <a:round/>
            <a:headEnd/>
            <a:tailEnd/>
          </a:ln>
        </p:spPr>
        <p:txBody>
          <a:bodyPr/>
          <a:lstStyle/>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2</a:t>
            </a:r>
            <a:r>
              <a:rPr lang="zh-CN" altLang="zh-CN" sz="2000" b="1" dirty="0">
                <a:solidFill>
                  <a:srgbClr val="000000"/>
                </a:solidFill>
              </a:rPr>
              <a:t>、</a:t>
            </a:r>
            <a:r>
              <a:rPr lang="en-US" altLang="zh-CN" sz="2000" b="1" dirty="0">
                <a:solidFill>
                  <a:srgbClr val="000000"/>
                </a:solidFill>
              </a:rPr>
              <a:t>Execute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FP Operation</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t>
            </a:r>
            <a:r>
              <a:rPr lang="en-US" altLang="zh-CN" sz="2000" b="1" dirty="0">
                <a:solidFill>
                  <a:srgbClr val="0070C0"/>
                </a:solidFill>
              </a:rPr>
              <a:t>wait until: (RS[r].</a:t>
            </a:r>
            <a:r>
              <a:rPr lang="en-US" altLang="zh-CN" sz="2000" b="1" dirty="0" err="1">
                <a:solidFill>
                  <a:srgbClr val="0070C0"/>
                </a:solidFill>
              </a:rPr>
              <a:t>Qj</a:t>
            </a:r>
            <a:r>
              <a:rPr lang="en-US" altLang="zh-CN" sz="2000" b="1" dirty="0">
                <a:solidFill>
                  <a:srgbClr val="0070C0"/>
                </a:solidFill>
              </a:rPr>
              <a:t>=0) and (RS[r].</a:t>
            </a:r>
            <a:r>
              <a:rPr lang="en-US" altLang="zh-CN" sz="2000" b="1" dirty="0" err="1">
                <a:solidFill>
                  <a:srgbClr val="0070C0"/>
                </a:solidFill>
              </a:rPr>
              <a:t>Qk</a:t>
            </a:r>
            <a:r>
              <a:rPr lang="en-US" altLang="zh-CN" sz="2000" b="1" dirty="0">
                <a:solidFill>
                  <a:srgbClr val="0070C0"/>
                </a:solidFill>
              </a:rPr>
              <a:t>=0)</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computer result: Operands </a:t>
            </a:r>
            <a:r>
              <a:rPr lang="en-US" altLang="zh-CN" sz="2000" b="1" dirty="0" smtClean="0">
                <a:solidFill>
                  <a:srgbClr val="000000"/>
                </a:solidFill>
              </a:rPr>
              <a:t> are </a:t>
            </a:r>
            <a:r>
              <a:rPr lang="en-US" altLang="zh-CN" sz="2000" b="1" dirty="0">
                <a:solidFill>
                  <a:srgbClr val="000000"/>
                </a:solidFill>
              </a:rPr>
              <a:t>in </a:t>
            </a:r>
            <a:r>
              <a:rPr lang="en-US" altLang="zh-CN" sz="2000" b="1" dirty="0" err="1">
                <a:solidFill>
                  <a:srgbClr val="000000"/>
                </a:solidFill>
              </a:rPr>
              <a:t>Vj</a:t>
            </a:r>
            <a:r>
              <a:rPr lang="en-US" altLang="zh-CN" sz="2000" b="1" dirty="0">
                <a:solidFill>
                  <a:srgbClr val="000000"/>
                </a:solidFill>
              </a:rPr>
              <a:t> and </a:t>
            </a:r>
            <a:r>
              <a:rPr lang="en-US" altLang="zh-CN" sz="2000" b="1" dirty="0" err="1">
                <a:solidFill>
                  <a:srgbClr val="000000"/>
                </a:solidFill>
              </a:rPr>
              <a:t>Vk</a:t>
            </a:r>
            <a:endParaRPr lang="en-US" altLang="zh-CN" sz="2000" b="1" dirty="0">
              <a:solidFill>
                <a:srgbClr val="000000"/>
              </a:solidFill>
            </a:endParaRP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Load-store step1</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t>
            </a:r>
            <a:r>
              <a:rPr lang="en-US" altLang="zh-CN" sz="2000" b="1" dirty="0">
                <a:solidFill>
                  <a:srgbClr val="0070C0"/>
                </a:solidFill>
              </a:rPr>
              <a:t>wait until: RS[r].</a:t>
            </a:r>
            <a:r>
              <a:rPr lang="en-US" altLang="zh-CN" sz="2000" b="1" dirty="0" err="1">
                <a:solidFill>
                  <a:srgbClr val="0070C0"/>
                </a:solidFill>
              </a:rPr>
              <a:t>Qj</a:t>
            </a:r>
            <a:r>
              <a:rPr lang="en-US" altLang="zh-CN" sz="2000" b="1" dirty="0">
                <a:solidFill>
                  <a:srgbClr val="0070C0"/>
                </a:solidFill>
              </a:rPr>
              <a:t> =0 &amp; r is head of load-store queue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Vj</a:t>
            </a:r>
            <a:r>
              <a:rPr lang="en-US" altLang="zh-CN" sz="2000" b="1" dirty="0">
                <a:solidFill>
                  <a:srgbClr val="000000"/>
                </a:solidFill>
              </a:rPr>
              <a:t> + RS[r].A;</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Load   step2</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70C0"/>
                </a:solidFill>
              </a:rPr>
              <a:t>       wait until: Load Step1 complete</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Action or bookkeeping:  </a:t>
            </a:r>
          </a:p>
          <a:p>
            <a:pPr eaLnBrk="1" hangingPunct="1">
              <a:spcBef>
                <a:spcPts val="300"/>
              </a:spcBef>
              <a:buSzPct val="100000"/>
              <a:tabLst>
                <a:tab pos="685800" algn="l"/>
                <a:tab pos="1600200" algn="l"/>
                <a:tab pos="2514600" algn="l"/>
                <a:tab pos="3429000" algn="l"/>
                <a:tab pos="4343400" algn="l"/>
                <a:tab pos="5257800" algn="l"/>
                <a:tab pos="6172200" algn="l"/>
                <a:tab pos="7086600" algn="l"/>
                <a:tab pos="8001000" algn="l"/>
                <a:tab pos="8915400" algn="l"/>
                <a:tab pos="9829800" algn="l"/>
              </a:tabLst>
            </a:pPr>
            <a:r>
              <a:rPr lang="en-US" altLang="zh-CN" sz="2000" b="1" dirty="0">
                <a:solidFill>
                  <a:srgbClr val="000000"/>
                </a:solidFill>
              </a:rPr>
              <a:t>              Read from Mem[RS[r].A]</a:t>
            </a:r>
          </a:p>
        </p:txBody>
      </p:sp>
      <p:sp>
        <p:nvSpPr>
          <p:cNvPr id="1105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E8CC384-C37A-45E1-B77B-97D803D0556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05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05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72BBC99-98D4-4B59-B081-6C217536970F}"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81</a:t>
            </a:fld>
            <a:endParaRPr lang="zh-CN" altLang="zh-CN" sz="1200">
              <a:solidFill>
                <a:srgbClr val="898989"/>
              </a:solidFill>
            </a:endParaRPr>
          </a:p>
        </p:txBody>
      </p:sp>
      <p:pic>
        <p:nvPicPr>
          <p:cNvPr id="110599" name="图片 6"/>
          <p:cNvPicPr>
            <a:picLocks noChangeAspect="1"/>
          </p:cNvPicPr>
          <p:nvPr/>
        </p:nvPicPr>
        <p:blipFill>
          <a:blip r:embed="rId3"/>
          <a:srcRect/>
          <a:stretch>
            <a:fillRect/>
          </a:stretch>
        </p:blipFill>
        <p:spPr bwMode="auto">
          <a:xfrm>
            <a:off x="4834400" y="3827577"/>
            <a:ext cx="3786187" cy="2263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zh-CN" dirty="0" smtClean="0"/>
              <a:t>注意：</a:t>
            </a:r>
            <a:r>
              <a:rPr lang="en-US" altLang="zh-CN" dirty="0" smtClean="0"/>
              <a:t>Load</a:t>
            </a:r>
            <a:r>
              <a:rPr lang="zh-CN" altLang="zh-CN" dirty="0" smtClean="0"/>
              <a:t>操作在</a:t>
            </a:r>
            <a:r>
              <a:rPr lang="en-US" altLang="zh-CN" dirty="0" smtClean="0"/>
              <a:t>EXE</a:t>
            </a:r>
            <a:r>
              <a:rPr lang="zh-CN" altLang="zh-CN" dirty="0" smtClean="0"/>
              <a:t>阶段分两步</a:t>
            </a:r>
            <a:endParaRPr lang="zh-CN" altLang="en-US" dirty="0"/>
          </a:p>
        </p:txBody>
      </p:sp>
    </p:spTree>
    <p:extLst>
      <p:ext uri="{BB962C8B-B14F-4D97-AF65-F5344CB8AC3E}">
        <p14:creationId xmlns:p14="http://schemas.microsoft.com/office/powerpoint/2010/main" val="35341425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2" name="图片 5"/>
          <p:cNvPicPr>
            <a:picLocks noChangeAspect="1"/>
          </p:cNvPicPr>
          <p:nvPr/>
        </p:nvPicPr>
        <p:blipFill>
          <a:blip r:embed="rId3"/>
          <a:srcRect/>
          <a:stretch>
            <a:fillRect/>
          </a:stretch>
        </p:blipFill>
        <p:spPr bwMode="auto">
          <a:xfrm>
            <a:off x="5357812" y="3808268"/>
            <a:ext cx="3786188" cy="2262188"/>
          </a:xfrm>
          <a:prstGeom prst="rect">
            <a:avLst/>
          </a:prstGeom>
          <a:noFill/>
          <a:ln w="9525">
            <a:noFill/>
            <a:miter lim="800000"/>
            <a:headEnd/>
            <a:tailEnd/>
          </a:ln>
        </p:spPr>
      </p:pic>
      <p:sp>
        <p:nvSpPr>
          <p:cNvPr id="111618" name="Text Box 1"/>
          <p:cNvSpPr txBox="1">
            <a:spLocks noChangeArrowheads="1"/>
          </p:cNvSpPr>
          <p:nvPr/>
        </p:nvSpPr>
        <p:spPr bwMode="auto">
          <a:xfrm>
            <a:off x="236422" y="1070119"/>
            <a:ext cx="8350250" cy="5937250"/>
          </a:xfrm>
          <a:prstGeom prst="rect">
            <a:avLst/>
          </a:prstGeom>
          <a:noFill/>
          <a:ln w="9525">
            <a:noFill/>
            <a:round/>
            <a:headEnd/>
            <a:tailEnd/>
          </a:ln>
        </p:spPr>
        <p:txBody>
          <a:bodyPr/>
          <a:lstStyle/>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3</a:t>
            </a:r>
            <a:r>
              <a:rPr lang="zh-CN" altLang="zh-CN" sz="2000" b="1" dirty="0">
                <a:solidFill>
                  <a:srgbClr val="000000"/>
                </a:solidFill>
              </a:rPr>
              <a:t>、</a:t>
            </a:r>
            <a:r>
              <a:rPr lang="en-US" altLang="zh-CN" sz="2000" b="1" dirty="0">
                <a:solidFill>
                  <a:srgbClr val="000000"/>
                </a:solidFill>
              </a:rPr>
              <a:t>Write result</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FP Operation or Load</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70C0"/>
                </a:solidFill>
              </a:rPr>
              <a:t>        Wait until: Execution complete at r  &amp; CDB available</a:t>
            </a:r>
          </a:p>
          <a:p>
            <a:pPr marL="228600" indent="-227013" eaLnBrk="1" hangingPunct="1">
              <a:spcBef>
                <a:spcPts val="3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en-US" altLang="zh-CN" sz="2000" b="1" dirty="0">
                <a:solidFill>
                  <a:srgbClr val="000000"/>
                </a:solidFill>
              </a:rPr>
              <a:t>x (if (</a:t>
            </a:r>
            <a:r>
              <a:rPr lang="en-US" altLang="zh-CN" sz="2000" b="1" dirty="0" err="1">
                <a:solidFill>
                  <a:srgbClr val="000000"/>
                </a:solidFill>
              </a:rPr>
              <a:t>RegisterStat</a:t>
            </a:r>
            <a:r>
              <a:rPr lang="en-US" altLang="zh-CN" sz="2000" b="1" dirty="0">
                <a:solidFill>
                  <a:srgbClr val="000000"/>
                </a:solidFill>
              </a:rPr>
              <a:t>[x].Qi=r) {</a:t>
            </a:r>
            <a:r>
              <a:rPr lang="en-US" altLang="zh-CN" sz="2000" b="1" dirty="0" err="1">
                <a:solidFill>
                  <a:srgbClr val="000000"/>
                </a:solidFill>
              </a:rPr>
              <a:t>Regs</a:t>
            </a:r>
            <a:r>
              <a:rPr lang="en-US" altLang="zh-CN" sz="2000" b="1" dirty="0">
                <a:solidFill>
                  <a:srgbClr val="000000"/>
                </a:solidFill>
              </a:rPr>
              <a:t>[x] </a:t>
            </a:r>
            <a:r>
              <a:rPr lang="en-US" altLang="zh-CN" sz="2000" b="1" dirty="0">
                <a:solidFill>
                  <a:srgbClr val="000000"/>
                </a:solidFill>
                <a:latin typeface="Symbol" pitchFamily="18" charset="2"/>
              </a:rPr>
              <a:t></a:t>
            </a:r>
            <a:r>
              <a:rPr lang="en-US" altLang="zh-CN" sz="2000" b="1" dirty="0">
                <a:solidFill>
                  <a:srgbClr val="000000"/>
                </a:solidFill>
              </a:rPr>
              <a:t> result; </a:t>
            </a:r>
            <a:r>
              <a:rPr lang="en-US" altLang="zh-CN" sz="2000" b="1" dirty="0" err="1">
                <a:solidFill>
                  <a:srgbClr val="000000"/>
                </a:solidFill>
              </a:rPr>
              <a:t>RegisterStat</a:t>
            </a:r>
            <a:r>
              <a:rPr lang="en-US" altLang="zh-CN" sz="2000" b="1" dirty="0">
                <a:solidFill>
                  <a:srgbClr val="000000"/>
                </a:solidFill>
              </a:rPr>
              <a:t>[x].Qi </a:t>
            </a:r>
            <a:r>
              <a:rPr lang="en-US" altLang="zh-CN" sz="2000" b="1" dirty="0">
                <a:solidFill>
                  <a:srgbClr val="000000"/>
                </a:solidFill>
                <a:latin typeface="Symbol" pitchFamily="18" charset="2"/>
              </a:rPr>
              <a:t></a:t>
            </a:r>
            <a:r>
              <a:rPr lang="en-US" altLang="zh-CN" sz="2000" b="1" dirty="0">
                <a:solidFill>
                  <a:srgbClr val="000000"/>
                </a:solidFill>
              </a:rPr>
              <a:t>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2000" b="1" dirty="0">
                <a:solidFill>
                  <a:srgbClr val="000000"/>
                </a:solidFill>
              </a:rPr>
              <a:t>           </a:t>
            </a:r>
            <a:r>
              <a:rPr lang="zh-CN" altLang="zh-CN" sz="2000" b="1" dirty="0">
                <a:solidFill>
                  <a:srgbClr val="000000"/>
                </a:solidFill>
                <a:latin typeface="Symbol" pitchFamily="18" charset="2"/>
              </a:rPr>
              <a:t></a:t>
            </a:r>
            <a:r>
              <a:rPr lang="zh-CN" altLang="zh-CN" sz="2000" b="1" dirty="0">
                <a:solidFill>
                  <a:srgbClr val="000000"/>
                </a:solidFill>
              </a:rPr>
              <a:t> </a:t>
            </a:r>
            <a:r>
              <a:rPr lang="en-US" altLang="zh-CN" sz="2000" b="1" dirty="0">
                <a:solidFill>
                  <a:srgbClr val="000000"/>
                </a:solidFill>
              </a:rPr>
              <a:t>x (if(RS[x].</a:t>
            </a:r>
            <a:r>
              <a:rPr lang="en-US" altLang="zh-CN" sz="2000" b="1" dirty="0" err="1">
                <a:solidFill>
                  <a:srgbClr val="000000"/>
                </a:solidFill>
              </a:rPr>
              <a:t>Qj</a:t>
            </a:r>
            <a:r>
              <a:rPr lang="en-US" altLang="zh-CN" sz="2000" b="1" dirty="0">
                <a:solidFill>
                  <a:srgbClr val="000000"/>
                </a:solidFill>
              </a:rPr>
              <a:t> =r) {RS[x].</a:t>
            </a:r>
            <a:r>
              <a:rPr lang="en-US" altLang="zh-CN" sz="2000" b="1" dirty="0" err="1">
                <a:solidFill>
                  <a:srgbClr val="000000"/>
                </a:solidFill>
              </a:rPr>
              <a:t>Vj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Qj</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 x (if(RS[x].</a:t>
            </a:r>
            <a:r>
              <a:rPr lang="en-US" altLang="zh-CN" sz="2000" b="1" dirty="0" err="1">
                <a:solidFill>
                  <a:srgbClr val="000000"/>
                </a:solidFill>
              </a:rPr>
              <a:t>Qk</a:t>
            </a:r>
            <a:r>
              <a:rPr lang="en-US" altLang="zh-CN" sz="2000" b="1" dirty="0">
                <a:solidFill>
                  <a:srgbClr val="000000"/>
                </a:solidFill>
              </a:rPr>
              <a:t> =r) {RS[x].</a:t>
            </a:r>
            <a:r>
              <a:rPr lang="en-US" altLang="zh-CN" sz="2000" b="1" dirty="0" err="1">
                <a:solidFill>
                  <a:srgbClr val="000000"/>
                </a:solidFill>
              </a:rPr>
              <a:t>Vk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result; RS[x].</a:t>
            </a:r>
            <a:r>
              <a:rPr lang="en-US" altLang="zh-CN" sz="2000" b="1" dirty="0" err="1">
                <a:solidFill>
                  <a:srgbClr val="000000"/>
                </a:solidFill>
              </a:rPr>
              <a:t>Qk</a:t>
            </a:r>
            <a:r>
              <a:rPr lang="en-US" altLang="zh-CN" sz="2000" b="1" dirty="0">
                <a:solidFill>
                  <a:srgbClr val="000000"/>
                </a:solidFill>
              </a:rPr>
              <a:t> </a:t>
            </a:r>
            <a:r>
              <a:rPr lang="en-US" altLang="zh-CN" sz="2000" b="1" dirty="0">
                <a:solidFill>
                  <a:srgbClr val="000000"/>
                </a:solidFill>
                <a:latin typeface="Symbol" pitchFamily="18" charset="2"/>
              </a:rPr>
              <a:t></a:t>
            </a:r>
            <a:r>
              <a:rPr lang="en-US" altLang="zh-CN" sz="2000" b="1" dirty="0">
                <a:solidFill>
                  <a:srgbClr val="000000"/>
                </a:solidFill>
              </a:rPr>
              <a:t>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Store  </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wait until: </a:t>
            </a:r>
            <a:endParaRPr lang="en-US" altLang="zh-CN" sz="2000" b="1" dirty="0" smtClean="0">
              <a:solidFill>
                <a:srgbClr val="000000"/>
              </a:solidFill>
            </a:endParaRP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a:t>
            </a:r>
            <a:r>
              <a:rPr lang="en-US" altLang="zh-CN" sz="2000" b="1" dirty="0" smtClean="0">
                <a:solidFill>
                  <a:srgbClr val="000000"/>
                </a:solidFill>
              </a:rPr>
              <a:t>              </a:t>
            </a:r>
            <a:r>
              <a:rPr lang="en-US" altLang="zh-CN" sz="2000" b="1" dirty="0" smtClean="0">
                <a:solidFill>
                  <a:srgbClr val="0070C0"/>
                </a:solidFill>
              </a:rPr>
              <a:t>Execution </a:t>
            </a:r>
            <a:r>
              <a:rPr lang="en-US" altLang="zh-CN" sz="2000" b="1" dirty="0">
                <a:solidFill>
                  <a:srgbClr val="0070C0"/>
                </a:solidFill>
              </a:rPr>
              <a:t>complete </a:t>
            </a:r>
            <a:r>
              <a:rPr lang="en-US" altLang="zh-CN" sz="2000" b="1" dirty="0" smtClean="0">
                <a:solidFill>
                  <a:srgbClr val="0070C0"/>
                </a:solidFill>
              </a:rPr>
              <a:t>at r &amp; RS[r].</a:t>
            </a:r>
            <a:r>
              <a:rPr lang="en-US" altLang="zh-CN" sz="2000" b="1" dirty="0" err="1" smtClean="0">
                <a:solidFill>
                  <a:srgbClr val="0070C0"/>
                </a:solidFill>
              </a:rPr>
              <a:t>Qk</a:t>
            </a:r>
            <a:r>
              <a:rPr lang="en-US" altLang="zh-CN" sz="2000" b="1" dirty="0" smtClean="0">
                <a:solidFill>
                  <a:srgbClr val="0070C0"/>
                </a:solidFill>
              </a:rPr>
              <a:t> = 0</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smtClean="0">
                <a:solidFill>
                  <a:srgbClr val="000000"/>
                </a:solidFill>
              </a:rPr>
              <a:t>        </a:t>
            </a:r>
            <a:r>
              <a:rPr lang="en-US" altLang="zh-CN" sz="2000" b="1" dirty="0">
                <a:solidFill>
                  <a:srgbClr val="000000"/>
                </a:solidFill>
              </a:rPr>
              <a:t>Action or bookkeeping</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Mem[RS[r].A] </a:t>
            </a:r>
            <a:r>
              <a:rPr lang="en-US" altLang="zh-CN" sz="2000" b="1" dirty="0">
                <a:solidFill>
                  <a:srgbClr val="000000"/>
                </a:solidFill>
                <a:latin typeface="Symbol" pitchFamily="18" charset="2"/>
              </a:rPr>
              <a:t></a:t>
            </a:r>
            <a:r>
              <a:rPr lang="en-US" altLang="zh-CN" sz="2000" b="1" dirty="0">
                <a:solidFill>
                  <a:srgbClr val="000000"/>
                </a:solidFill>
              </a:rPr>
              <a:t> RS[r].</a:t>
            </a:r>
            <a:r>
              <a:rPr lang="en-US" altLang="zh-CN" sz="2000" b="1" dirty="0" err="1">
                <a:solidFill>
                  <a:srgbClr val="000000"/>
                </a:solidFill>
              </a:rPr>
              <a:t>Vk</a:t>
            </a:r>
            <a:r>
              <a:rPr lang="en-US" altLang="zh-CN" sz="2000" b="1" dirty="0">
                <a:solidFill>
                  <a:srgbClr val="000000"/>
                </a:solidFill>
              </a:rPr>
              <a:t>;</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000000"/>
                </a:solidFill>
              </a:rPr>
              <a:t>             RS[r].Busy  </a:t>
            </a:r>
            <a:r>
              <a:rPr lang="en-US" altLang="zh-CN" sz="2000" b="1" dirty="0">
                <a:solidFill>
                  <a:srgbClr val="000000"/>
                </a:solidFill>
                <a:latin typeface="Symbol" pitchFamily="18" charset="2"/>
              </a:rPr>
              <a:t></a:t>
            </a:r>
            <a:r>
              <a:rPr lang="en-US" altLang="zh-CN" sz="2000" b="1" dirty="0">
                <a:solidFill>
                  <a:srgbClr val="000000"/>
                </a:solidFill>
              </a:rPr>
              <a:t> no;</a:t>
            </a:r>
          </a:p>
          <a:p>
            <a:pPr marL="228600" indent="-227013" eaLnBrk="1" hangingPunct="1">
              <a:lnSpc>
                <a:spcPct val="90000"/>
              </a:lnSpc>
              <a:spcBef>
                <a:spcPts val="1000"/>
              </a:spcBef>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000" b="1" dirty="0">
              <a:solidFill>
                <a:srgbClr val="000000"/>
              </a:solidFill>
            </a:endParaRPr>
          </a:p>
        </p:txBody>
      </p:sp>
      <p:sp>
        <p:nvSpPr>
          <p:cNvPr id="111619" name="Text Box 2"/>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F2DADBE-7DA6-443B-AFDB-BE08A58A0D8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111620" name="Text Box 3"/>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111621" name="Text Box 4"/>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18C1E4A-EEAB-474C-B4D0-CEDB1DA44D1A}"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82</a:t>
            </a:fld>
            <a:endParaRPr lang="zh-CN" altLang="zh-CN" sz="1200">
              <a:solidFill>
                <a:srgbClr val="898989"/>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6390676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extLst>
              <p:ext uri="{D42A27DB-BD31-4B8C-83A1-F6EECF244321}">
                <p14:modId xmlns:p14="http://schemas.microsoft.com/office/powerpoint/2010/main" val="1264983358"/>
              </p:ext>
            </p:extLst>
          </p:nvPr>
        </p:nvGraphicFramePr>
        <p:xfrm>
          <a:off x="151134" y="1004616"/>
          <a:ext cx="8774113" cy="4995863"/>
        </p:xfrm>
        <a:graphic>
          <a:graphicData uri="http://schemas.openxmlformats.org/presentationml/2006/ole">
            <mc:AlternateContent xmlns:mc="http://schemas.openxmlformats.org/markup-compatibility/2006">
              <mc:Choice xmlns:v="urn:schemas-microsoft-com:vml" Requires="v">
                <p:oleObj spid="_x0000_s37997"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34" y="1004616"/>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867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C28197C-988B-4CE0-9E3B-2A262A19E06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867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867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E83D8EA-429A-4F99-A1A8-C07E6DDD882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dirty="0" err="1" smtClean="0"/>
              <a:t>Tomasulo</a:t>
            </a:r>
            <a:r>
              <a:rPr lang="en-US" altLang="zh-CN" dirty="0" smtClean="0"/>
              <a:t> Example</a:t>
            </a:r>
            <a:endParaRPr lang="zh-CN" altLang="en-US" dirty="0"/>
          </a:p>
        </p:txBody>
      </p:sp>
    </p:spTree>
    <p:extLst>
      <p:ext uri="{BB962C8B-B14F-4D97-AF65-F5344CB8AC3E}">
        <p14:creationId xmlns:p14="http://schemas.microsoft.com/office/powerpoint/2010/main" val="298814839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39020"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9700" name="AutoShape 3"/>
          <p:cNvSpPr>
            <a:spLocks noChangeArrowheads="1"/>
          </p:cNvSpPr>
          <p:nvPr/>
        </p:nvSpPr>
        <p:spPr bwMode="auto">
          <a:xfrm>
            <a:off x="3124200" y="1371600"/>
            <a:ext cx="533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1" name="AutoShape 4"/>
          <p:cNvSpPr>
            <a:spLocks noChangeArrowheads="1"/>
          </p:cNvSpPr>
          <p:nvPr/>
        </p:nvSpPr>
        <p:spPr bwMode="auto">
          <a:xfrm>
            <a:off x="6248400" y="1371600"/>
            <a:ext cx="1676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2" name="AutoShape 5"/>
          <p:cNvSpPr>
            <a:spLocks noChangeArrowheads="1"/>
          </p:cNvSpPr>
          <p:nvPr/>
        </p:nvSpPr>
        <p:spPr bwMode="auto">
          <a:xfrm>
            <a:off x="4876800" y="5181600"/>
            <a:ext cx="7620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29703"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A9E785F-1320-45D7-BC5A-92FFCAB4F9B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29704"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29705"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5853ED6-91D6-4012-9075-7964209C9C43}"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a:t>
            </a:r>
            <a:endParaRPr lang="zh-CN" altLang="en-US" dirty="0"/>
          </a:p>
        </p:txBody>
      </p:sp>
    </p:spTree>
    <p:extLst>
      <p:ext uri="{BB962C8B-B14F-4D97-AF65-F5344CB8AC3E}">
        <p14:creationId xmlns:p14="http://schemas.microsoft.com/office/powerpoint/2010/main" val="378126205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0044"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723" name="AutoShape 2"/>
          <p:cNvSpPr>
            <a:spLocks noChangeArrowheads="1"/>
          </p:cNvSpPr>
          <p:nvPr/>
        </p:nvSpPr>
        <p:spPr bwMode="auto">
          <a:xfrm>
            <a:off x="3124200" y="1676400"/>
            <a:ext cx="533400" cy="3048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24" name="AutoShape 3"/>
          <p:cNvSpPr>
            <a:spLocks noChangeArrowheads="1"/>
          </p:cNvSpPr>
          <p:nvPr/>
        </p:nvSpPr>
        <p:spPr bwMode="auto">
          <a:xfrm>
            <a:off x="6248400" y="1600200"/>
            <a:ext cx="1676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0725" name="AutoShape 4"/>
          <p:cNvSpPr>
            <a:spLocks noChangeArrowheads="1"/>
          </p:cNvSpPr>
          <p:nvPr/>
        </p:nvSpPr>
        <p:spPr bwMode="auto">
          <a:xfrm>
            <a:off x="3633788" y="5132388"/>
            <a:ext cx="7620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3973" name="Rectangle 5"/>
          <p:cNvSpPr>
            <a:spLocks noChangeArrowheads="1"/>
          </p:cNvSpPr>
          <p:nvPr/>
        </p:nvSpPr>
        <p:spPr bwMode="auto">
          <a:xfrm>
            <a:off x="360363" y="5865813"/>
            <a:ext cx="8410575" cy="454025"/>
          </a:xfrm>
          <a:prstGeom prst="rect">
            <a:avLst/>
          </a:prstGeom>
          <a:noFill/>
          <a:ln w="9525">
            <a:noFill/>
            <a:round/>
            <a:headEnd/>
            <a:tailEnd/>
          </a:ln>
        </p:spPr>
        <p:txBody>
          <a:bodyPr wrap="none" lIns="90360" tIns="44280" rIns="90360" bIns="44280">
            <a:spAutoFit/>
          </a:bodyP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b="1">
                <a:solidFill>
                  <a:srgbClr val="5B9BD5"/>
                </a:solidFill>
                <a:latin typeface="Comic Sans MS" pitchFamily="66" charset="0"/>
              </a:rPr>
              <a:t>Note: Unlike 6600, can have multiple loads outstanding</a:t>
            </a:r>
          </a:p>
        </p:txBody>
      </p:sp>
      <p:sp>
        <p:nvSpPr>
          <p:cNvPr id="30728" name="Text Box 7"/>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E719F00-01D4-4FA6-88EB-63CB69B77620}"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0729" name="Text Box 8"/>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0730" name="Text Box 9"/>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EED7272-BD88-4EB9-81D8-C4F9779D0C19}"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2</a:t>
            </a:r>
            <a:endParaRPr lang="zh-CN" altLang="en-US" dirty="0"/>
          </a:p>
        </p:txBody>
      </p:sp>
    </p:spTree>
    <p:extLst>
      <p:ext uri="{BB962C8B-B14F-4D97-AF65-F5344CB8AC3E}">
        <p14:creationId xmlns:p14="http://schemas.microsoft.com/office/powerpoint/2010/main" val="658824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3973"/>
                                        </p:tgtEl>
                                        <p:attrNameLst>
                                          <p:attrName>style.visibility</p:attrName>
                                        </p:attrNameLst>
                                      </p:cBhvr>
                                      <p:to>
                                        <p:strVal val="visible"/>
                                      </p:to>
                                    </p:set>
                                    <p:anim calcmode="lin" valueType="num">
                                      <p:cBhvr>
                                        <p:cTn id="7" dur="500" fill="hold"/>
                                        <p:tgtEl>
                                          <p:spTgt spid="83973"/>
                                        </p:tgtEl>
                                        <p:attrNameLst>
                                          <p:attrName>ppt_x</p:attrName>
                                        </p:attrNameLst>
                                      </p:cBhvr>
                                      <p:tavLst>
                                        <p:tav tm="100000">
                                          <p:val>
                                            <p:strVal val="1+#ppt_w/2"/>
                                          </p:val>
                                        </p:tav>
                                        <p:tav tm="100000">
                                          <p:val>
                                            <p:strVal val="#ppt_x"/>
                                          </p:val>
                                        </p:tav>
                                      </p:tavLst>
                                    </p:anim>
                                    <p:anim calcmode="lin" valueType="num">
                                      <p:cBhvr>
                                        <p:cTn id="8" dur="500" fill="hold"/>
                                        <p:tgtEl>
                                          <p:spTgt spid="83973"/>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1068"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1747" name="AutoShape 2"/>
          <p:cNvSpPr>
            <a:spLocks noChangeArrowheads="1"/>
          </p:cNvSpPr>
          <p:nvPr/>
        </p:nvSpPr>
        <p:spPr bwMode="auto">
          <a:xfrm>
            <a:off x="2438400" y="4038600"/>
            <a:ext cx="3962400" cy="457200"/>
          </a:xfrm>
          <a:prstGeom prst="roundRect">
            <a:avLst>
              <a:gd name="adj" fmla="val 16667"/>
            </a:avLst>
          </a:prstGeom>
          <a:noFill/>
          <a:ln w="57240" cap="sq">
            <a:solidFill>
              <a:srgbClr val="5B9BD5"/>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31748" name="AutoShape 3"/>
          <p:cNvSpPr>
            <a:spLocks noChangeArrowheads="1"/>
          </p:cNvSpPr>
          <p:nvPr/>
        </p:nvSpPr>
        <p:spPr bwMode="auto">
          <a:xfrm>
            <a:off x="2965450" y="5132388"/>
            <a:ext cx="762000" cy="457200"/>
          </a:xfrm>
          <a:prstGeom prst="roundRect">
            <a:avLst>
              <a:gd name="adj" fmla="val 16667"/>
            </a:avLst>
          </a:prstGeom>
          <a:noFill/>
          <a:ln w="57240" cap="sq">
            <a:solidFill>
              <a:srgbClr val="0563C1"/>
            </a:solidFill>
            <a:miter lim="800000"/>
            <a:headEnd/>
            <a:tailEnd/>
          </a:ln>
        </p:spPr>
        <p:txBody>
          <a:bodyPr wrap="none" anchor="ctr"/>
          <a:lstStyle/>
          <a:p>
            <a:pPr>
              <a:buClr>
                <a:srgbClr val="000000"/>
              </a:buClr>
              <a:buSzPct val="100000"/>
              <a:buFont typeface="Times New Roman" pitchFamily="18" charset="0"/>
              <a:buNone/>
            </a:pPr>
            <a:endParaRPr lang="zh-CN" altLang="en-US"/>
          </a:p>
        </p:txBody>
      </p:sp>
      <p:sp>
        <p:nvSpPr>
          <p:cNvPr id="84996" name="Rectangle 4"/>
          <p:cNvSpPr>
            <a:spLocks noChangeArrowheads="1"/>
          </p:cNvSpPr>
          <p:nvPr/>
        </p:nvSpPr>
        <p:spPr bwMode="auto">
          <a:xfrm>
            <a:off x="311150" y="5659438"/>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Note: registers names are removed (“renamed”) in Reservation Stations; MULT issued vs. scoreboard</a:t>
            </a:r>
          </a:p>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Load1 completing; what is waiting for Load1? </a:t>
            </a:r>
          </a:p>
        </p:txBody>
      </p:sp>
      <p:sp>
        <p:nvSpPr>
          <p:cNvPr id="31751" name="Text Box 6"/>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1013C9A-0D27-49DB-AC91-89EF12985F6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1752" name="Text Box 7"/>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1753" name="Text Box 8"/>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8CDE1A59-1732-4A35-9FC0-FD06125266E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86</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3</a:t>
            </a:r>
            <a:endParaRPr lang="zh-CN" altLang="en-US" dirty="0"/>
          </a:p>
        </p:txBody>
      </p:sp>
    </p:spTree>
    <p:extLst>
      <p:ext uri="{BB962C8B-B14F-4D97-AF65-F5344CB8AC3E}">
        <p14:creationId xmlns:p14="http://schemas.microsoft.com/office/powerpoint/2010/main" val="1945174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4996"/>
                                        </p:tgtEl>
                                        <p:attrNameLst>
                                          <p:attrName>style.visibility</p:attrName>
                                        </p:attrNameLst>
                                      </p:cBhvr>
                                      <p:to>
                                        <p:strVal val="visible"/>
                                      </p:to>
                                    </p:set>
                                    <p:anim calcmode="lin" valueType="num">
                                      <p:cBhvr>
                                        <p:cTn id="7" dur="500" fill="hold"/>
                                        <p:tgtEl>
                                          <p:spTgt spid="84996"/>
                                        </p:tgtEl>
                                        <p:attrNameLst>
                                          <p:attrName>ppt_x</p:attrName>
                                        </p:attrNameLst>
                                      </p:cBhvr>
                                      <p:tavLst>
                                        <p:tav tm="100000">
                                          <p:val>
                                            <p:strVal val="1+#ppt_w/2"/>
                                          </p:val>
                                        </p:tav>
                                        <p:tav tm="100000">
                                          <p:val>
                                            <p:strVal val="#ppt_x"/>
                                          </p:val>
                                        </p:tav>
                                      </p:tavLst>
                                    </p:anim>
                                    <p:anim calcmode="lin" valueType="num">
                                      <p:cBhvr>
                                        <p:cTn id="8" dur="500" fill="hold"/>
                                        <p:tgtEl>
                                          <p:spTgt spid="8499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1"/>
          <p:cNvGraphicFramePr>
            <a:graphicFrameLocks noChangeAspect="1"/>
          </p:cNvGraphicFramePr>
          <p:nvPr/>
        </p:nvGraphicFramePr>
        <p:xfrm>
          <a:off x="304800" y="1093788"/>
          <a:ext cx="8774113" cy="4995862"/>
        </p:xfrm>
        <a:graphic>
          <a:graphicData uri="http://schemas.openxmlformats.org/presentationml/2006/ole">
            <mc:AlternateContent xmlns:mc="http://schemas.openxmlformats.org/markup-compatibility/2006">
              <mc:Choice xmlns:v="urn:schemas-microsoft-com:vml" Requires="v">
                <p:oleObj spid="_x0000_s42092"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93788"/>
                        <a:ext cx="8774113" cy="499586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6018"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Load2 completing; what is waiting for Load1? </a:t>
            </a:r>
          </a:p>
        </p:txBody>
      </p:sp>
      <p:sp>
        <p:nvSpPr>
          <p:cNvPr id="32773"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5FEF309-3959-417A-8507-648726B24AB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2774"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2775"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37A655A-5E74-4FFB-961E-DCF84FBCD87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4</a:t>
            </a:r>
            <a:endParaRPr lang="zh-CN" altLang="en-US" dirty="0"/>
          </a:p>
        </p:txBody>
      </p:sp>
    </p:spTree>
    <p:extLst>
      <p:ext uri="{BB962C8B-B14F-4D97-AF65-F5344CB8AC3E}">
        <p14:creationId xmlns:p14="http://schemas.microsoft.com/office/powerpoint/2010/main" val="3796915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ppt_x</p:attrName>
                                        </p:attrNameLst>
                                      </p:cBhvr>
                                      <p:tavLst>
                                        <p:tav tm="100000">
                                          <p:val>
                                            <p:strVal val="1+#ppt_w/2"/>
                                          </p:val>
                                        </p:tav>
                                        <p:tav tm="100000">
                                          <p:val>
                                            <p:strVal val="#ppt_x"/>
                                          </p:val>
                                        </p:tav>
                                      </p:tavLst>
                                    </p:anim>
                                    <p:anim calcmode="lin" valueType="num">
                                      <p:cBhvr>
                                        <p:cTn id="8" dur="500" fill="hold"/>
                                        <p:tgtEl>
                                          <p:spTgt spid="86018"/>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3116"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379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964E692-6562-4C6C-81EB-5DD12A394895}"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379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379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9E11420-C007-4D76-86C5-5C9D276410B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88</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5</a:t>
            </a:r>
            <a:endParaRPr lang="zh-CN" altLang="en-US" dirty="0"/>
          </a:p>
        </p:txBody>
      </p:sp>
    </p:spTree>
    <p:extLst>
      <p:ext uri="{BB962C8B-B14F-4D97-AF65-F5344CB8AC3E}">
        <p14:creationId xmlns:p14="http://schemas.microsoft.com/office/powerpoint/2010/main" val="1185105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4140"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8066"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Issue ADDD here vs. scoreboard? </a:t>
            </a:r>
          </a:p>
        </p:txBody>
      </p:sp>
      <p:sp>
        <p:nvSpPr>
          <p:cNvPr id="3482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942810C-09E5-422B-81B5-64A3952B0673}"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482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482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7660BE4-7B3D-4380-90BF-17A1EAF0AC25}"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6</a:t>
            </a:r>
            <a:endParaRPr lang="zh-CN" altLang="en-US" dirty="0"/>
          </a:p>
        </p:txBody>
      </p:sp>
    </p:spTree>
    <p:extLst>
      <p:ext uri="{BB962C8B-B14F-4D97-AF65-F5344CB8AC3E}">
        <p14:creationId xmlns:p14="http://schemas.microsoft.com/office/powerpoint/2010/main" val="4060543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8066"/>
                                        </p:tgtEl>
                                        <p:attrNameLst>
                                          <p:attrName>style.visibility</p:attrName>
                                        </p:attrNameLst>
                                      </p:cBhvr>
                                      <p:to>
                                        <p:strVal val="visible"/>
                                      </p:to>
                                    </p:set>
                                    <p:anim calcmode="lin" valueType="num">
                                      <p:cBhvr>
                                        <p:cTn id="7" dur="500" fill="hold"/>
                                        <p:tgtEl>
                                          <p:spTgt spid="88066"/>
                                        </p:tgtEl>
                                        <p:attrNameLst>
                                          <p:attrName>ppt_x</p:attrName>
                                        </p:attrNameLst>
                                      </p:cBhvr>
                                      <p:tavLst>
                                        <p:tav tm="100000">
                                          <p:val>
                                            <p:strVal val="1+#ppt_w/2"/>
                                          </p:val>
                                        </p:tav>
                                        <p:tav tm="100000">
                                          <p:val>
                                            <p:strVal val="#ppt_x"/>
                                          </p:val>
                                        </p:tav>
                                      </p:tavLst>
                                    </p:anim>
                                    <p:anim calcmode="lin" valueType="num">
                                      <p:cBhvr>
                                        <p:cTn id="8" dur="500" fill="hold"/>
                                        <p:tgtEl>
                                          <p:spTgt spid="8806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525B5E9-63C9-4E41-BAB4-67378DC07FF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6656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EC0BCA-162D-4E7B-B560-6B26EA16623C}"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zh-CN" altLang="zh-CN" sz="1200">
              <a:solidFill>
                <a:srgbClr val="898989"/>
              </a:solidFill>
            </a:endParaRPr>
          </a:p>
        </p:txBody>
      </p:sp>
      <p:sp>
        <p:nvSpPr>
          <p:cNvPr id="66565" name="标题 2"/>
          <p:cNvSpPr>
            <a:spLocks noGrp="1"/>
          </p:cNvSpPr>
          <p:nvPr>
            <p:ph type="title"/>
          </p:nvPr>
        </p:nvSpPr>
        <p:spPr/>
        <p:txBody>
          <a:bodyPr/>
          <a:lstStyle/>
          <a:p>
            <a:r>
              <a:rPr lang="en-US" altLang="zh-CN" smtClean="0"/>
              <a:t>5.2 </a:t>
            </a:r>
            <a:r>
              <a:rPr lang="zh-CN" altLang="zh-CN" smtClean="0"/>
              <a:t>基本块内的指令级并行</a:t>
            </a:r>
            <a:endParaRPr lang="zh-CN" altLang="en-US" smtClean="0"/>
          </a:p>
        </p:txBody>
      </p:sp>
      <p:sp>
        <p:nvSpPr>
          <p:cNvPr id="4" name="内容占位符 3"/>
          <p:cNvSpPr>
            <a:spLocks noGrp="1"/>
          </p:cNvSpPr>
          <p:nvPr>
            <p:ph idx="1"/>
          </p:nvPr>
        </p:nvSpPr>
        <p:spPr>
          <a:xfrm>
            <a:off x="457200" y="1258432"/>
            <a:ext cx="8229600" cy="4734915"/>
          </a:xfrm>
        </p:spPr>
        <p:txBody>
          <a:bodyPr>
            <a:normAutofit fontScale="85000" lnSpcReduction="20000"/>
          </a:bodyPr>
          <a:lstStyle/>
          <a:p>
            <a:r>
              <a:rPr lang="zh-CN" altLang="zh-CN" dirty="0" smtClean="0"/>
              <a:t>基本块的定义：</a:t>
            </a:r>
          </a:p>
          <a:p>
            <a:pPr lvl="1"/>
            <a:r>
              <a:rPr lang="zh-CN" altLang="zh-CN" dirty="0" smtClean="0"/>
              <a:t>直线型代码，无分支；单入口</a:t>
            </a:r>
            <a:endParaRPr lang="en-US" altLang="zh-CN" dirty="0" smtClean="0"/>
          </a:p>
          <a:p>
            <a:pPr lvl="1"/>
            <a:r>
              <a:rPr lang="zh-CN" altLang="zh-CN" dirty="0" smtClean="0"/>
              <a:t>程序由分支语句连接基本块构成</a:t>
            </a:r>
          </a:p>
          <a:p>
            <a:r>
              <a:rPr lang="zh-CN" altLang="zh-CN" dirty="0" smtClean="0"/>
              <a:t>循环级并行</a:t>
            </a:r>
          </a:p>
          <a:p>
            <a:pPr lvl="1"/>
            <a:r>
              <a:rPr lang="en-US" altLang="zh-CN" dirty="0" smtClean="0"/>
              <a:t>for (</a:t>
            </a:r>
            <a:r>
              <a:rPr lang="en-US" altLang="zh-CN" dirty="0" err="1" smtClean="0"/>
              <a:t>i</a:t>
            </a:r>
            <a:r>
              <a:rPr lang="en-US" altLang="zh-CN" dirty="0" smtClean="0"/>
              <a:t> = 1; </a:t>
            </a:r>
            <a:r>
              <a:rPr lang="en-US" altLang="zh-CN" dirty="0" err="1" smtClean="0"/>
              <a:t>i</a:t>
            </a:r>
            <a:r>
              <a:rPr lang="en-US" altLang="zh-CN" dirty="0" smtClean="0"/>
              <a:t> &lt;= 1000; </a:t>
            </a:r>
            <a:r>
              <a:rPr lang="en-US" altLang="zh-CN" dirty="0" err="1" smtClean="0"/>
              <a:t>i</a:t>
            </a:r>
            <a:r>
              <a:rPr lang="en-US" altLang="zh-CN" dirty="0" smtClean="0"/>
              <a:t>++)   x(</a:t>
            </a:r>
            <a:r>
              <a:rPr lang="en-US" altLang="zh-CN" dirty="0" err="1" smtClean="0"/>
              <a:t>i</a:t>
            </a:r>
            <a:r>
              <a:rPr lang="en-US" altLang="zh-CN" dirty="0" smtClean="0"/>
              <a:t>) = x(</a:t>
            </a:r>
            <a:r>
              <a:rPr lang="en-US" altLang="zh-CN" dirty="0" err="1" smtClean="0"/>
              <a:t>i</a:t>
            </a:r>
            <a:r>
              <a:rPr lang="en-US" altLang="zh-CN" dirty="0" smtClean="0"/>
              <a:t>) + s; </a:t>
            </a:r>
          </a:p>
          <a:p>
            <a:pPr lvl="1"/>
            <a:r>
              <a:rPr lang="zh-CN" altLang="zh-CN" dirty="0" smtClean="0"/>
              <a:t>计算</a:t>
            </a:r>
            <a:r>
              <a:rPr lang="en-US" altLang="zh-CN" dirty="0" smtClean="0"/>
              <a:t>x(</a:t>
            </a:r>
            <a:r>
              <a:rPr lang="en-US" altLang="zh-CN" dirty="0" err="1" smtClean="0"/>
              <a:t>i</a:t>
            </a:r>
            <a:r>
              <a:rPr lang="en-US" altLang="zh-CN" dirty="0" smtClean="0"/>
              <a:t>)</a:t>
            </a:r>
            <a:r>
              <a:rPr lang="zh-CN" altLang="zh-CN" dirty="0" smtClean="0"/>
              <a:t>时没有</a:t>
            </a:r>
            <a:r>
              <a:rPr lang="zh-CN" altLang="en-US" dirty="0" smtClean="0"/>
              <a:t>数据</a:t>
            </a:r>
            <a:r>
              <a:rPr lang="zh-CN" altLang="zh-CN" dirty="0" smtClean="0"/>
              <a:t>相关；可以并行产生1000个数据；</a:t>
            </a:r>
          </a:p>
          <a:p>
            <a:pPr lvl="1"/>
            <a:r>
              <a:rPr lang="zh-CN" altLang="zh-CN" dirty="0" smtClean="0"/>
              <a:t>问题：在生成代码时会有</a:t>
            </a:r>
            <a:r>
              <a:rPr lang="en-US" altLang="zh-CN" dirty="0" smtClean="0"/>
              <a:t>Branch</a:t>
            </a:r>
            <a:r>
              <a:rPr lang="zh-CN" altLang="zh-CN" dirty="0" smtClean="0"/>
              <a:t>指令－控制相关</a:t>
            </a:r>
          </a:p>
          <a:p>
            <a:pPr lvl="1"/>
            <a:r>
              <a:rPr lang="zh-CN" altLang="zh-CN" dirty="0" smtClean="0"/>
              <a:t>预测比较容易，但我们必须有预测方案</a:t>
            </a:r>
            <a:endParaRPr lang="en-US" altLang="zh-CN" dirty="0" smtClean="0"/>
          </a:p>
          <a:p>
            <a:pPr lvl="1"/>
            <a:r>
              <a:rPr lang="zh-CN" altLang="zh-CN" dirty="0" smtClean="0"/>
              <a:t>向量处理机模型</a:t>
            </a:r>
            <a:endParaRPr lang="en-US" altLang="zh-CN" dirty="0" smtClean="0"/>
          </a:p>
          <a:p>
            <a:pPr lvl="2"/>
            <a:r>
              <a:rPr lang="en-US" altLang="zh-CN" dirty="0" smtClean="0"/>
              <a:t>load vectors x and y (up to some machine dependent max)</a:t>
            </a:r>
          </a:p>
          <a:p>
            <a:pPr lvl="2"/>
            <a:r>
              <a:rPr lang="en-US" altLang="zh-CN" dirty="0" smtClean="0"/>
              <a:t>then do result-</a:t>
            </a:r>
            <a:r>
              <a:rPr lang="en-US" altLang="zh-CN" dirty="0" err="1" smtClean="0"/>
              <a:t>vec</a:t>
            </a:r>
            <a:r>
              <a:rPr lang="en-US" altLang="zh-CN" dirty="0" smtClean="0"/>
              <a:t> = </a:t>
            </a:r>
            <a:r>
              <a:rPr lang="en-US" altLang="zh-CN" dirty="0" err="1" smtClean="0"/>
              <a:t>xvec</a:t>
            </a:r>
            <a:r>
              <a:rPr lang="en-US" altLang="zh-CN" dirty="0" smtClean="0"/>
              <a:t> + </a:t>
            </a:r>
            <a:r>
              <a:rPr lang="en-US" altLang="zh-CN" dirty="0" err="1" smtClean="0"/>
              <a:t>yvec</a:t>
            </a:r>
            <a:r>
              <a:rPr lang="en-US" altLang="zh-CN" dirty="0" smtClean="0"/>
              <a:t> in a single instruction</a:t>
            </a:r>
          </a:p>
          <a:p>
            <a:pPr marL="914400" lvl="2" indent="0">
              <a:buNone/>
            </a:pPr>
            <a:endParaRPr lang="en-US" altLang="zh-CN" dirty="0" smtClean="0"/>
          </a:p>
          <a:p>
            <a:r>
              <a:rPr lang="en-US" altLang="zh-CN" dirty="0" smtClean="0">
                <a:solidFill>
                  <a:srgbClr val="0070C0"/>
                </a:solidFill>
              </a:rPr>
              <a:t>Loop unrolling</a:t>
            </a:r>
            <a:endParaRPr lang="zh-CN" altLang="en-US" dirty="0">
              <a:solidFill>
                <a:srgbClr val="0070C0"/>
              </a:solidFill>
            </a:endParaRPr>
          </a:p>
        </p:txBody>
      </p:sp>
    </p:spTree>
    <p:extLst>
      <p:ext uri="{BB962C8B-B14F-4D97-AF65-F5344CB8AC3E}">
        <p14:creationId xmlns:p14="http://schemas.microsoft.com/office/powerpoint/2010/main" val="25145526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1"/>
          <p:cNvGraphicFramePr>
            <a:graphicFrameLocks noChangeAspect="1"/>
          </p:cNvGraphicFramePr>
          <p:nvPr>
            <p:extLst>
              <p:ext uri="{D42A27DB-BD31-4B8C-83A1-F6EECF244321}">
                <p14:modId xmlns:p14="http://schemas.microsoft.com/office/powerpoint/2010/main" val="3745133945"/>
              </p:ext>
            </p:extLst>
          </p:nvPr>
        </p:nvGraphicFramePr>
        <p:xfrm>
          <a:off x="187787" y="947737"/>
          <a:ext cx="8774113" cy="4995863"/>
        </p:xfrm>
        <a:graphic>
          <a:graphicData uri="http://schemas.openxmlformats.org/presentationml/2006/ole">
            <mc:AlternateContent xmlns:mc="http://schemas.openxmlformats.org/markup-compatibility/2006">
              <mc:Choice xmlns:v="urn:schemas-microsoft-com:vml" Requires="v">
                <p:oleObj spid="_x0000_s45164"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87" y="947737"/>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9090"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Add1 completing; what is waiting for it? </a:t>
            </a:r>
          </a:p>
        </p:txBody>
      </p:sp>
      <p:sp>
        <p:nvSpPr>
          <p:cNvPr id="35844" name="Text Box 3"/>
          <p:cNvSpPr txBox="1">
            <a:spLocks noChangeArrowheads="1"/>
          </p:cNvSpPr>
          <p:nvPr/>
        </p:nvSpPr>
        <p:spPr bwMode="auto">
          <a:xfrm>
            <a:off x="900113" y="122238"/>
            <a:ext cx="7305675" cy="830262"/>
          </a:xfrm>
          <a:prstGeom prst="rect">
            <a:avLst/>
          </a:prstGeom>
          <a:noFill/>
          <a:ln w="9525">
            <a:noFill/>
            <a:round/>
            <a:headEnd/>
            <a:tailEnd/>
          </a:ln>
        </p:spPr>
        <p:txBody>
          <a:bodyPr anchor="ctr"/>
          <a:lstStyle/>
          <a:p>
            <a:pPr eaLnBrk="1" hangingPunct="1">
              <a:lnSpc>
                <a:spcPct val="90000"/>
              </a:lnSpc>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3600" b="1" dirty="0">
              <a:solidFill>
                <a:srgbClr val="FF0000"/>
              </a:solidFill>
              <a:latin typeface="Calibri Light" pitchFamily="34" charset="0"/>
            </a:endParaRPr>
          </a:p>
        </p:txBody>
      </p:sp>
      <p:sp>
        <p:nvSpPr>
          <p:cNvPr id="3584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C17D91A-48E2-4611-A09E-83C0BC1948C6}"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584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584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3BCB0DC-DA4E-4AD0-97DA-71B30DC710D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90</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7</a:t>
            </a:r>
            <a:endParaRPr lang="zh-CN" altLang="en-US" dirty="0"/>
          </a:p>
        </p:txBody>
      </p:sp>
    </p:spTree>
    <p:extLst>
      <p:ext uri="{BB962C8B-B14F-4D97-AF65-F5344CB8AC3E}">
        <p14:creationId xmlns:p14="http://schemas.microsoft.com/office/powerpoint/2010/main" val="2021184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9090"/>
                                        </p:tgtEl>
                                        <p:attrNameLst>
                                          <p:attrName>style.visibility</p:attrName>
                                        </p:attrNameLst>
                                      </p:cBhvr>
                                      <p:to>
                                        <p:strVal val="visible"/>
                                      </p:to>
                                    </p:set>
                                    <p:anim calcmode="lin" valueType="num">
                                      <p:cBhvr>
                                        <p:cTn id="7" dur="500" fill="hold"/>
                                        <p:tgtEl>
                                          <p:spTgt spid="89090"/>
                                        </p:tgtEl>
                                        <p:attrNameLst>
                                          <p:attrName>ppt_x</p:attrName>
                                        </p:attrNameLst>
                                      </p:cBhvr>
                                      <p:tavLst>
                                        <p:tav tm="100000">
                                          <p:val>
                                            <p:strVal val="1+#ppt_w/2"/>
                                          </p:val>
                                        </p:tav>
                                        <p:tav tm="100000">
                                          <p:val>
                                            <p:strVal val="#ppt_x"/>
                                          </p:val>
                                        </p:tav>
                                      </p:tavLst>
                                    </p:anim>
                                    <p:anim calcmode="lin" valueType="num">
                                      <p:cBhvr>
                                        <p:cTn id="8" dur="500" fill="hold"/>
                                        <p:tgtEl>
                                          <p:spTgt spid="89090"/>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6188"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686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667FA0C-F44C-444F-A4E6-A86BC288516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686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687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7C9F538-188D-44C2-B025-0F22E77E565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91</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8</a:t>
            </a:r>
            <a:endParaRPr lang="zh-CN" altLang="en-US" dirty="0"/>
          </a:p>
        </p:txBody>
      </p:sp>
    </p:spTree>
    <p:extLst>
      <p:ext uri="{BB962C8B-B14F-4D97-AF65-F5344CB8AC3E}">
        <p14:creationId xmlns:p14="http://schemas.microsoft.com/office/powerpoint/2010/main" val="291985455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7212"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789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9F042ED-9B0A-4C90-9712-93A7CB455B58}"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789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789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F787332-D149-4262-8374-B5F30A2491D7}"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92</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9</a:t>
            </a:r>
            <a:endParaRPr lang="zh-CN" altLang="en-US" dirty="0"/>
          </a:p>
        </p:txBody>
      </p:sp>
    </p:spTree>
    <p:extLst>
      <p:ext uri="{BB962C8B-B14F-4D97-AF65-F5344CB8AC3E}">
        <p14:creationId xmlns:p14="http://schemas.microsoft.com/office/powerpoint/2010/main" val="6382960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8236"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2162" name="Rectangle 2"/>
          <p:cNvSpPr>
            <a:spLocks noChangeArrowheads="1"/>
          </p:cNvSpPr>
          <p:nvPr/>
        </p:nvSpPr>
        <p:spPr bwMode="auto">
          <a:xfrm>
            <a:off x="304800" y="5943600"/>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Add2 completing; what is waiting for it? </a:t>
            </a:r>
          </a:p>
        </p:txBody>
      </p:sp>
      <p:sp>
        <p:nvSpPr>
          <p:cNvPr id="38917"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F8CECE-A472-425F-986B-F30815A6E65C}"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8918"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8919"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2DBDE50-3F25-474D-9A46-E4360390F816}"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93</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10</a:t>
            </a:r>
            <a:endParaRPr lang="zh-CN" altLang="en-US" dirty="0"/>
          </a:p>
        </p:txBody>
      </p:sp>
    </p:spTree>
    <p:extLst>
      <p:ext uri="{BB962C8B-B14F-4D97-AF65-F5344CB8AC3E}">
        <p14:creationId xmlns:p14="http://schemas.microsoft.com/office/powerpoint/2010/main" val="11717199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2162"/>
                                        </p:tgtEl>
                                        <p:attrNameLst>
                                          <p:attrName>style.visibility</p:attrName>
                                        </p:attrNameLst>
                                      </p:cBhvr>
                                      <p:to>
                                        <p:strVal val="visible"/>
                                      </p:to>
                                    </p:set>
                                    <p:anim calcmode="lin" valueType="num">
                                      <p:cBhvr>
                                        <p:cTn id="7" dur="500" fill="hold"/>
                                        <p:tgtEl>
                                          <p:spTgt spid="92162"/>
                                        </p:tgtEl>
                                        <p:attrNameLst>
                                          <p:attrName>ppt_x</p:attrName>
                                        </p:attrNameLst>
                                      </p:cBhvr>
                                      <p:tavLst>
                                        <p:tav tm="100000">
                                          <p:val>
                                            <p:strVal val="1+#ppt_w/2"/>
                                          </p:val>
                                        </p:tav>
                                        <p:tav tm="100000">
                                          <p:val>
                                            <p:strVal val="#ppt_x"/>
                                          </p:val>
                                        </p:tav>
                                      </p:tavLst>
                                    </p:anim>
                                    <p:anim calcmode="lin" valueType="num">
                                      <p:cBhvr>
                                        <p:cTn id="8" dur="500" fill="hold"/>
                                        <p:tgtEl>
                                          <p:spTgt spid="92162"/>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49260"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3186" name="Rectangle 2"/>
          <p:cNvSpPr>
            <a:spLocks noChangeArrowheads="1"/>
          </p:cNvSpPr>
          <p:nvPr/>
        </p:nvSpPr>
        <p:spPr bwMode="auto">
          <a:xfrm>
            <a:off x="212725" y="5781675"/>
            <a:ext cx="8496300" cy="520700"/>
          </a:xfrm>
          <a:prstGeom prst="rect">
            <a:avLst/>
          </a:prstGeom>
          <a:noFill/>
          <a:ln w="9525">
            <a:noFill/>
            <a:round/>
            <a:headEnd/>
            <a:tailEnd/>
          </a:ln>
        </p:spPr>
        <p:txBody>
          <a:bodyPr lIns="90360" tIns="44280" rIns="90360" bIns="44280"/>
          <a:lstStyle/>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Write result of ADDD here vs. scoreboard?</a:t>
            </a:r>
          </a:p>
          <a:p>
            <a:pPr marL="284163" indent="-284163" eaLnBrk="1" hangingPunct="1">
              <a:lnSpc>
                <a:spcPct val="90000"/>
              </a:lnSpc>
              <a:spcBef>
                <a:spcPts val="900"/>
              </a:spcBef>
              <a:buClr>
                <a:srgbClr val="5B9BD5"/>
              </a:buClr>
              <a:buSzPct val="100000"/>
              <a:buFont typeface="Comic Sans MS" pitchFamily="66" charset="0"/>
              <a:buChar char="•"/>
              <a:tabLst>
                <a:tab pos="284163" algn="l"/>
                <a:tab pos="1198563" algn="l"/>
                <a:tab pos="2112963" algn="l"/>
                <a:tab pos="3027363" algn="l"/>
                <a:tab pos="3941763" algn="l"/>
                <a:tab pos="4856163" algn="l"/>
                <a:tab pos="5770563" algn="l"/>
                <a:tab pos="6684963" algn="l"/>
                <a:tab pos="7599363" algn="l"/>
                <a:tab pos="8513763" algn="l"/>
                <a:tab pos="9428163" algn="l"/>
                <a:tab pos="10342563" algn="l"/>
              </a:tabLst>
            </a:pPr>
            <a:r>
              <a:rPr lang="en-US" altLang="zh-CN" sz="2400" b="1">
                <a:solidFill>
                  <a:srgbClr val="5B9BD5"/>
                </a:solidFill>
                <a:latin typeface="Comic Sans MS" pitchFamily="66" charset="0"/>
              </a:rPr>
              <a:t>All quick instructions complete in this cycle!</a:t>
            </a:r>
          </a:p>
        </p:txBody>
      </p:sp>
      <p:sp>
        <p:nvSpPr>
          <p:cNvPr id="39941"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4779575-F4A7-4C34-AEA0-497D92A3F12F}"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39942"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39943"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8A84969-AB23-4894-A7D3-2C934FFB682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94</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11</a:t>
            </a:r>
            <a:endParaRPr lang="zh-CN" altLang="en-US" dirty="0"/>
          </a:p>
        </p:txBody>
      </p:sp>
    </p:spTree>
    <p:extLst>
      <p:ext uri="{BB962C8B-B14F-4D97-AF65-F5344CB8AC3E}">
        <p14:creationId xmlns:p14="http://schemas.microsoft.com/office/powerpoint/2010/main" val="1839276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93186"/>
                                        </p:tgtEl>
                                        <p:attrNameLst>
                                          <p:attrName>style.visibility</p:attrName>
                                        </p:attrNameLst>
                                      </p:cBhvr>
                                      <p:to>
                                        <p:strVal val="visible"/>
                                      </p:to>
                                    </p:set>
                                    <p:anim calcmode="lin" valueType="num">
                                      <p:cBhvr>
                                        <p:cTn id="7" dur="500" fill="hold"/>
                                        <p:tgtEl>
                                          <p:spTgt spid="93186"/>
                                        </p:tgtEl>
                                        <p:attrNameLst>
                                          <p:attrName>ppt_x</p:attrName>
                                        </p:attrNameLst>
                                      </p:cBhvr>
                                      <p:tavLst>
                                        <p:tav tm="100000">
                                          <p:val>
                                            <p:strVal val="1+#ppt_w/2"/>
                                          </p:val>
                                        </p:tav>
                                        <p:tav tm="100000">
                                          <p:val>
                                            <p:strVal val="#ppt_x"/>
                                          </p:val>
                                        </p:tav>
                                      </p:tavLst>
                                    </p:anim>
                                    <p:anim calcmode="lin" valueType="num">
                                      <p:cBhvr>
                                        <p:cTn id="8" dur="500" fill="hold"/>
                                        <p:tgtEl>
                                          <p:spTgt spid="93186"/>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0284"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0963" name="Rectangle 2"/>
          <p:cNvSpPr>
            <a:spLocks noChangeArrowheads="1"/>
          </p:cNvSpPr>
          <p:nvPr/>
        </p:nvSpPr>
        <p:spPr bwMode="auto">
          <a:xfrm>
            <a:off x="622300" y="93663"/>
            <a:ext cx="7162800" cy="685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zh-CN" altLang="en-US"/>
          </a:p>
        </p:txBody>
      </p:sp>
      <p:sp>
        <p:nvSpPr>
          <p:cNvPr id="40965" name="Text Box 4"/>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36EECFB-9540-48F9-9527-E5979E753122}"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0966" name="Text Box 5"/>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0967" name="Text Box 6"/>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A9C025E-C751-4F8F-9AAB-0E8C4F1AD418}"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95</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12</a:t>
            </a:r>
            <a:endParaRPr lang="zh-CN" altLang="en-US" dirty="0"/>
          </a:p>
        </p:txBody>
      </p:sp>
    </p:spTree>
    <p:extLst>
      <p:ext uri="{BB962C8B-B14F-4D97-AF65-F5344CB8AC3E}">
        <p14:creationId xmlns:p14="http://schemas.microsoft.com/office/powerpoint/2010/main" val="327140955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1307" r:id="rId4" imgW="9666000" imgH="6607440" progId="">
                  <p:embed/>
                </p:oleObj>
              </mc:Choice>
              <mc:Fallback>
                <p:oleObj r:id="rId4" imgW="9666000" imgH="660744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1988"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6E4753B-5468-4C0F-A8C1-96FDD87BF55E}"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1989"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1990"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456D7EE8-445A-4A43-9456-E495497B269D}"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96</a:t>
            </a:fld>
            <a:endParaRPr lang="zh-CN" altLang="zh-CN" sz="1200">
              <a:solidFill>
                <a:srgbClr val="898989"/>
              </a:solidFill>
            </a:endParaRPr>
          </a:p>
        </p:txBody>
      </p:sp>
      <p:sp>
        <p:nvSpPr>
          <p:cNvPr id="7" name="标题 6"/>
          <p:cNvSpPr>
            <a:spLocks noGrp="1"/>
          </p:cNvSpPr>
          <p:nvPr>
            <p:ph type="title"/>
          </p:nvPr>
        </p:nvSpPr>
        <p:spPr/>
        <p:txBody>
          <a:bodyPr/>
          <a:lstStyle/>
          <a:p>
            <a:r>
              <a:rPr lang="en-US" altLang="zh-CN" smtClean="0"/>
              <a:t>Tomasulo Example Cycle 13</a:t>
            </a:r>
            <a:endParaRPr lang="zh-CN" altLang="en-US" dirty="0"/>
          </a:p>
        </p:txBody>
      </p:sp>
    </p:spTree>
    <p:extLst>
      <p:ext uri="{BB962C8B-B14F-4D97-AF65-F5344CB8AC3E}">
        <p14:creationId xmlns:p14="http://schemas.microsoft.com/office/powerpoint/2010/main" val="354465961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2332"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3012"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5A20E16-D5B1-40CC-B1BD-A61454B9BCC4}"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3013"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3014"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5C8046A3-D3EE-415A-B98E-56611957F62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97</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14</a:t>
            </a:r>
            <a:endParaRPr lang="zh-CN" altLang="en-US" dirty="0"/>
          </a:p>
        </p:txBody>
      </p:sp>
    </p:spTree>
    <p:extLst>
      <p:ext uri="{BB962C8B-B14F-4D97-AF65-F5344CB8AC3E}">
        <p14:creationId xmlns:p14="http://schemas.microsoft.com/office/powerpoint/2010/main" val="352351988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3355" r:id="rId4" imgW="9666000" imgH="6607440" progId="">
                  <p:embed/>
                </p:oleObj>
              </mc:Choice>
              <mc:Fallback>
                <p:oleObj r:id="rId4" imgW="9666000" imgH="660744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4036"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0BEB751-A656-4EE9-BB44-4EF55ABBBC5A}"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4037"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4038"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F69C619F-5DD3-4914-8CD6-8CEE6FC09F3E}"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98</a:t>
            </a:fld>
            <a:endParaRPr lang="zh-CN" altLang="zh-CN" sz="1200">
              <a:solidFill>
                <a:srgbClr val="898989"/>
              </a:solidFill>
            </a:endParaRPr>
          </a:p>
        </p:txBody>
      </p:sp>
      <p:sp>
        <p:nvSpPr>
          <p:cNvPr id="7" name="标题 6"/>
          <p:cNvSpPr>
            <a:spLocks noGrp="1"/>
          </p:cNvSpPr>
          <p:nvPr>
            <p:ph type="title"/>
          </p:nvPr>
        </p:nvSpPr>
        <p:spPr/>
        <p:txBody>
          <a:bodyPr/>
          <a:lstStyle/>
          <a:p>
            <a:r>
              <a:rPr lang="en-US" altLang="zh-CN" smtClean="0"/>
              <a:t>Tomasulo Example Cycle 15</a:t>
            </a:r>
            <a:endParaRPr lang="zh-CN" altLang="en-US" dirty="0"/>
          </a:p>
        </p:txBody>
      </p:sp>
    </p:spTree>
    <p:extLst>
      <p:ext uri="{BB962C8B-B14F-4D97-AF65-F5344CB8AC3E}">
        <p14:creationId xmlns:p14="http://schemas.microsoft.com/office/powerpoint/2010/main" val="141749079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1"/>
          <p:cNvGraphicFramePr>
            <a:graphicFrameLocks noChangeAspect="1"/>
          </p:cNvGraphicFramePr>
          <p:nvPr/>
        </p:nvGraphicFramePr>
        <p:xfrm>
          <a:off x="212725" y="952500"/>
          <a:ext cx="8774113" cy="4995863"/>
        </p:xfrm>
        <a:graphic>
          <a:graphicData uri="http://schemas.openxmlformats.org/presentationml/2006/ole">
            <mc:AlternateContent xmlns:mc="http://schemas.openxmlformats.org/markup-compatibility/2006">
              <mc:Choice xmlns:v="urn:schemas-microsoft-com:vml" Requires="v">
                <p:oleObj spid="_x0000_s54380" r:id="rId4" imgW="9666000" imgH="6607440" progId="">
                  <p:embed/>
                </p:oleObj>
              </mc:Choice>
              <mc:Fallback>
                <p:oleObj r:id="rId4" imgW="9666000" imgH="6607440"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 y="952500"/>
                        <a:ext cx="8774113" cy="499586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5060" name="Text Box 3"/>
          <p:cNvSpPr txBox="1">
            <a:spLocks noChangeArrowheads="1"/>
          </p:cNvSpPr>
          <p:nvPr/>
        </p:nvSpPr>
        <p:spPr bwMode="auto">
          <a:xfrm>
            <a:off x="628650" y="6356350"/>
            <a:ext cx="2057400" cy="365125"/>
          </a:xfrm>
          <a:prstGeom prst="rect">
            <a:avLst/>
          </a:prstGeom>
          <a:noFill/>
          <a:ln w="9525">
            <a:noFill/>
            <a:round/>
            <a:headEnd/>
            <a:tailEnd/>
          </a:ln>
        </p:spPr>
        <p:txBody>
          <a:bodyPr lIns="90000" tIns="46800" rIns="90000" bIns="46800" anchor="ctr"/>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1AED495-A17B-49D3-9468-76C4B3794F0D}" type="datetime1">
              <a:rPr lang="zh-CN" altLang="zh-CN" sz="1200">
                <a:solidFill>
                  <a:srgbClr val="898989"/>
                </a:solidFill>
              </a:rPr>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2020/4/7</a:t>
            </a:fld>
            <a:endParaRPr lang="zh-CN" altLang="zh-CN" sz="1200">
              <a:solidFill>
                <a:srgbClr val="898989"/>
              </a:solidFill>
            </a:endParaRPr>
          </a:p>
        </p:txBody>
      </p:sp>
      <p:sp>
        <p:nvSpPr>
          <p:cNvPr id="45061" name="Text Box 4"/>
          <p:cNvSpPr txBox="1">
            <a:spLocks noChangeArrowheads="1"/>
          </p:cNvSpPr>
          <p:nvPr/>
        </p:nvSpPr>
        <p:spPr bwMode="auto">
          <a:xfrm>
            <a:off x="3028950" y="6356350"/>
            <a:ext cx="3086100" cy="365125"/>
          </a:xfrm>
          <a:prstGeom prst="rect">
            <a:avLst/>
          </a:prstGeom>
          <a:noFill/>
          <a:ln w="9525">
            <a:noFill/>
            <a:round/>
            <a:headEnd/>
            <a:tailEnd/>
          </a:ln>
        </p:spPr>
        <p:txBody>
          <a:bodyPr lIns="90000" tIns="46800" rIns="90000" bIns="46800" anchor="ctr"/>
          <a:lstStyle/>
          <a:p>
            <a:pPr algn="ct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zh-CN" sz="1200">
                <a:solidFill>
                  <a:srgbClr val="898989"/>
                </a:solidFill>
              </a:rPr>
              <a:t>计算机体系结构</a:t>
            </a:r>
          </a:p>
        </p:txBody>
      </p:sp>
      <p:sp>
        <p:nvSpPr>
          <p:cNvPr id="45062" name="Text Box 5"/>
          <p:cNvSpPr txBox="1">
            <a:spLocks noChangeArrowheads="1"/>
          </p:cNvSpPr>
          <p:nvPr/>
        </p:nvSpPr>
        <p:spPr bwMode="auto">
          <a:xfrm>
            <a:off x="6457950" y="6356350"/>
            <a:ext cx="2057400" cy="365125"/>
          </a:xfrm>
          <a:prstGeom prst="rect">
            <a:avLst/>
          </a:prstGeom>
          <a:noFill/>
          <a:ln w="9525">
            <a:noFill/>
            <a:round/>
            <a:headEnd/>
            <a:tailEnd/>
          </a:ln>
        </p:spPr>
        <p:txBody>
          <a:bodyPr lIns="90000" tIns="46800" rIns="90000" bIns="46800" anchor="ctr"/>
          <a:lstStyle/>
          <a:p>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F8BCD2C-5E9E-4295-AF25-EE322FE8E651}" type="slidenum">
              <a:rPr lang="zh-CN" altLang="zh-CN" sz="1200">
                <a:solidFill>
                  <a:srgbClr val="898989"/>
                </a:solidFill>
              </a:rPr>
              <a: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99</a:t>
            </a:fld>
            <a:endParaRPr lang="zh-CN" altLang="zh-CN" sz="1200">
              <a:solidFill>
                <a:srgbClr val="898989"/>
              </a:solidFill>
            </a:endParaRPr>
          </a:p>
        </p:txBody>
      </p:sp>
      <p:sp>
        <p:nvSpPr>
          <p:cNvPr id="2" name="标题 1"/>
          <p:cNvSpPr>
            <a:spLocks noGrp="1"/>
          </p:cNvSpPr>
          <p:nvPr>
            <p:ph type="title"/>
          </p:nvPr>
        </p:nvSpPr>
        <p:spPr/>
        <p:txBody>
          <a:bodyPr/>
          <a:lstStyle/>
          <a:p>
            <a:r>
              <a:rPr lang="en-US" altLang="zh-CN" smtClean="0"/>
              <a:t>Tomasulo Example Cycle 16</a:t>
            </a:r>
            <a:endParaRPr lang="zh-CN" altLang="en-US" dirty="0"/>
          </a:p>
        </p:txBody>
      </p:sp>
    </p:spTree>
    <p:extLst>
      <p:ext uri="{BB962C8B-B14F-4D97-AF65-F5344CB8AC3E}">
        <p14:creationId xmlns:p14="http://schemas.microsoft.com/office/powerpoint/2010/main" val="34818514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7433</TotalTime>
  <Words>21544</Words>
  <Application>Microsoft Office PowerPoint</Application>
  <PresentationFormat>全屏显示(4:3)</PresentationFormat>
  <Paragraphs>9915</Paragraphs>
  <Slides>298</Slides>
  <Notes>215</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0</vt:i4>
      </vt:variant>
      <vt:variant>
        <vt:lpstr>幻灯片标题</vt:lpstr>
      </vt:variant>
      <vt:variant>
        <vt:i4>298</vt:i4>
      </vt:variant>
    </vt:vector>
  </HeadingPairs>
  <TitlesOfParts>
    <vt:vector size="319" baseType="lpstr">
      <vt:lpstr>ACaslon-Italic</vt:lpstr>
      <vt:lpstr>ACaslon-Regular</vt:lpstr>
      <vt:lpstr>Marker Felt</vt:lpstr>
      <vt:lpstr>宋体</vt:lpstr>
      <vt:lpstr>微软雅黑</vt:lpstr>
      <vt:lpstr>新宋体</vt:lpstr>
      <vt:lpstr>等线</vt:lpstr>
      <vt:lpstr>黑体</vt:lpstr>
      <vt:lpstr>Arial</vt:lpstr>
      <vt:lpstr>Arial Black</vt:lpstr>
      <vt:lpstr>Arial Narrow</vt:lpstr>
      <vt:lpstr>Calibri</vt:lpstr>
      <vt:lpstr>Calibri Light</vt:lpstr>
      <vt:lpstr>Comic Sans MS</vt:lpstr>
      <vt:lpstr>Courier New</vt:lpstr>
      <vt:lpstr>Franklin Gothic Book</vt:lpstr>
      <vt:lpstr>Symbol</vt:lpstr>
      <vt:lpstr>Times New Roman</vt:lpstr>
      <vt:lpstr>Verdana</vt:lpstr>
      <vt:lpstr>Wingdings</vt:lpstr>
      <vt:lpstr>自定义设计方案</vt:lpstr>
      <vt:lpstr>计算机体系结构</vt:lpstr>
      <vt:lpstr>第5章 指令级并行</vt:lpstr>
      <vt:lpstr>系统结构的Flynn分类 (1966)</vt:lpstr>
      <vt:lpstr>Levels of Parallelism</vt:lpstr>
      <vt:lpstr>Review: 基本流水线</vt:lpstr>
      <vt:lpstr>5.1 指令级并行的基本概念及挑战</vt:lpstr>
      <vt:lpstr>采用的基本技术</vt:lpstr>
      <vt:lpstr>本章遵循的指令延时</vt:lpstr>
      <vt:lpstr>5.2 基本块内的指令级并行</vt:lpstr>
      <vt:lpstr>简单循环及其对应的汇编程序</vt:lpstr>
      <vt:lpstr>FP 循环中的相关</vt:lpstr>
      <vt:lpstr>FP 循环中的Stalls</vt:lpstr>
      <vt:lpstr>FP 循环中的最少Stalls数</vt:lpstr>
      <vt:lpstr>循环展开4次(straightforward way)</vt:lpstr>
      <vt:lpstr>Stalls数最小的循环展开</vt:lpstr>
      <vt:lpstr>循环展开示例小结</vt:lpstr>
      <vt:lpstr>-Review </vt:lpstr>
      <vt:lpstr>从编译器角度看代码移动（1/4)</vt:lpstr>
      <vt:lpstr>下列程序哪里有数据相关?</vt:lpstr>
      <vt:lpstr>从编译器角度看代码移动(2/4)</vt:lpstr>
      <vt:lpstr>下列是否有名相关?</vt:lpstr>
      <vt:lpstr>下列是否存在名相关?</vt:lpstr>
      <vt:lpstr>从编译器角度看代码移动（3/4)</vt:lpstr>
      <vt:lpstr>从编译器角度看代码移动（4/4)</vt:lpstr>
      <vt:lpstr>下列程序段的控制相关</vt:lpstr>
      <vt:lpstr>循环间相关（1/4）</vt:lpstr>
      <vt:lpstr>无回路的循环间相关（2/4)-</vt:lpstr>
      <vt:lpstr>循环间相关（3/4）-循环变换</vt:lpstr>
      <vt:lpstr>循环间相关（4/4）-Dependence Distance</vt:lpstr>
      <vt:lpstr>5.3 硬件方案: 指令级并行 </vt:lpstr>
      <vt:lpstr>硬件方案之一: 记分牌</vt:lpstr>
      <vt:lpstr>记分牌技术要点(1/2)</vt:lpstr>
      <vt:lpstr>记分牌技术要点(2/2)</vt:lpstr>
      <vt:lpstr>带有记分牌控制的DLX</vt:lpstr>
      <vt:lpstr>记分牌控制的四阶段(1/2)</vt:lpstr>
      <vt:lpstr>记分牌控制的四阶段（2/2）</vt:lpstr>
      <vt:lpstr>记分牌的结构</vt:lpstr>
      <vt:lpstr>记分牌流水线控制</vt:lpstr>
      <vt:lpstr>Scoreboard Example</vt:lpstr>
      <vt:lpstr>Scoreboard Example: Cycle 1</vt:lpstr>
      <vt:lpstr>Scoreboard Example: Cycle 2</vt:lpstr>
      <vt:lpstr>Scoreboard Example: Cycle 3</vt:lpstr>
      <vt:lpstr>Scoreboard Example: Cycle 4</vt:lpstr>
      <vt:lpstr>Scoreboard Example: Cycle 5</vt:lpstr>
      <vt:lpstr>Scoreboard Example: Cycle 6</vt:lpstr>
      <vt:lpstr>Scoreboard Example: Cycle 7</vt:lpstr>
      <vt:lpstr>Scoreboard Example: Cycle 8a (First half of clock cycle)</vt:lpstr>
      <vt:lpstr>Scoreboard Example: Cycle 8b (Second half of clock cycle)</vt:lpstr>
      <vt:lpstr>Scoreboard Example: Cycle 9</vt:lpstr>
      <vt:lpstr>Scoreboard Example: Cycle 10</vt:lpstr>
      <vt:lpstr>Scoreboard Example: Cycle 11</vt:lpstr>
      <vt:lpstr>Scoreboard Example: Cycle 12</vt:lpstr>
      <vt:lpstr>Scoreboard Example: Cycle 13</vt:lpstr>
      <vt:lpstr>Scoreboard Example: Cycle 14</vt:lpstr>
      <vt:lpstr>Scoreboard Example: Cycle 15</vt:lpstr>
      <vt:lpstr>Scoreboard Example: Cycle 16</vt:lpstr>
      <vt:lpstr>Scoreboard Example: Cycle 17</vt:lpstr>
      <vt:lpstr>Scoreboard Example: Cycle 18</vt:lpstr>
      <vt:lpstr>Scoreboard Example: Cycle 19</vt:lpstr>
      <vt:lpstr>Scoreboard Example: Cycle 20</vt:lpstr>
      <vt:lpstr>Scoreboard Example: Cycle 21</vt:lpstr>
      <vt:lpstr>Scoreboard Example: Cycle 22</vt:lpstr>
      <vt:lpstr>PowerPoint 演示文稿</vt:lpstr>
      <vt:lpstr>Scoreboard Example: Cycle 61</vt:lpstr>
      <vt:lpstr>Scoreboard Example: Cycle 62</vt:lpstr>
      <vt:lpstr>Review: Scoreboard Example: Cycle 62</vt:lpstr>
      <vt:lpstr>为什么顺序发射?</vt:lpstr>
      <vt:lpstr>记分牌控制的四阶段(1/2)</vt:lpstr>
      <vt:lpstr>记分牌控制的四阶段（2/2）</vt:lpstr>
      <vt:lpstr>记分牌的结构</vt:lpstr>
      <vt:lpstr>记分牌流水线控制</vt:lpstr>
      <vt:lpstr>Review </vt:lpstr>
      <vt:lpstr>CDC 6600 Scoreboard</vt:lpstr>
      <vt:lpstr>动态调度方案之二：Tomasulo Algorithm</vt:lpstr>
      <vt:lpstr>Tomasulo Algorithm vs. Scoreboard</vt:lpstr>
      <vt:lpstr>Tomasulo Organization</vt:lpstr>
      <vt:lpstr>Tomasulo Organization (cont.) </vt:lpstr>
      <vt:lpstr>Reservation Station 结构</vt:lpstr>
      <vt:lpstr>Tomasulo 算法的三阶段</vt:lpstr>
      <vt:lpstr>Tomasulo 算法流水线控制</vt:lpstr>
      <vt:lpstr>注意：Load操作在EXE阶段分两步</vt:lpstr>
      <vt:lpstr>PowerPoint 演示文稿</vt:lpstr>
      <vt:lpstr>Tomasulo Example</vt:lpstr>
      <vt:lpstr>Tomasulo Example Cycle 1</vt:lpstr>
      <vt:lpstr>Tomasulo Example Cycle 2</vt:lpstr>
      <vt:lpstr>Tomasulo Example Cycle 3</vt:lpstr>
      <vt:lpstr>Tomasulo Example Cycle 4</vt:lpstr>
      <vt:lpstr>Tomasulo Example Cycle 5</vt:lpstr>
      <vt:lpstr>Tomasulo Example Cycle 6</vt:lpstr>
      <vt:lpstr>Tomasulo Example Cycle 7</vt:lpstr>
      <vt:lpstr>Tomasulo Example Cycle 8</vt:lpstr>
      <vt:lpstr>Tomasulo Example Cycle 9</vt:lpstr>
      <vt:lpstr>Tomasulo Example Cycle 10</vt:lpstr>
      <vt:lpstr>Tomasulo Example Cycle 11</vt:lpstr>
      <vt:lpstr>Tomasulo Example Cycle 12</vt:lpstr>
      <vt:lpstr>Tomasulo Example Cycle 13</vt:lpstr>
      <vt:lpstr>Tomasulo Example Cycle 14</vt:lpstr>
      <vt:lpstr>Tomasulo Example Cycle 15</vt:lpstr>
      <vt:lpstr>Tomasulo Example Cycle 16</vt:lpstr>
      <vt:lpstr>PowerPoint 演示文稿</vt:lpstr>
      <vt:lpstr>Tomasulo Example Cycle 55</vt:lpstr>
      <vt:lpstr>Tomasulo Example Cycle 56</vt:lpstr>
      <vt:lpstr>Tomasulo Example Cycle 57</vt:lpstr>
      <vt:lpstr>Compare to Scoreboard Cycle 62</vt:lpstr>
      <vt:lpstr>Tomasulo v. Scoreboard  (IBM 360/91 v. CDC 6600)</vt:lpstr>
      <vt:lpstr>-Tomasulo 算法的特点</vt:lpstr>
      <vt:lpstr>Tomasulo 缺陷</vt:lpstr>
      <vt:lpstr>Recap：Tomasulo 算法流水线控制</vt:lpstr>
      <vt:lpstr>注意：Load操作在EXE阶段分两步</vt:lpstr>
      <vt:lpstr>PowerPoint 演示文稿</vt:lpstr>
      <vt:lpstr>Tomasulo Loop Example</vt:lpstr>
      <vt:lpstr>Loop Example</vt:lpstr>
      <vt:lpstr>Loop Example Cycle 1</vt:lpstr>
      <vt:lpstr>Loop Example Cycle 2</vt:lpstr>
      <vt:lpstr>Loop Example Cycle 3</vt:lpstr>
      <vt:lpstr>What does this mean physically?</vt:lpstr>
      <vt:lpstr>Loop Example Cycle 4</vt:lpstr>
      <vt:lpstr>Loop Example Cycle 5</vt:lpstr>
      <vt:lpstr>Loop Example Cycle 6</vt:lpstr>
      <vt:lpstr>Loop Example Cycle 7</vt:lpstr>
      <vt:lpstr>Loop Example Cycle 8</vt:lpstr>
      <vt:lpstr>What does this mean physically?</vt:lpstr>
      <vt:lpstr>Loop Example Cycle 9</vt:lpstr>
      <vt:lpstr>Loop Example Cycle 10</vt:lpstr>
      <vt:lpstr>Loop Example Cycle 11</vt:lpstr>
      <vt:lpstr>Loop Example Cycle 12</vt:lpstr>
      <vt:lpstr>Loop Example Cycle 13</vt:lpstr>
      <vt:lpstr>Loop Example Cycle 14</vt:lpstr>
      <vt:lpstr>Loop Example Cycle 15</vt:lpstr>
      <vt:lpstr>Loop Example Cycle 16</vt:lpstr>
      <vt:lpstr>Loop Example Cycle 17</vt:lpstr>
      <vt:lpstr>Loop Example Cycle 18</vt:lpstr>
      <vt:lpstr>Loop Example Cycle 19</vt:lpstr>
      <vt:lpstr>Loop Example Cycle 20</vt:lpstr>
      <vt:lpstr>Loop Example Cycle 21</vt:lpstr>
      <vt:lpstr>Loop Example Cycle 22</vt:lpstr>
      <vt:lpstr>Loop Example Cycle 23</vt:lpstr>
      <vt:lpstr>Loop Example Cycle 24</vt:lpstr>
      <vt:lpstr>Loop Example Cycle 25</vt:lpstr>
      <vt:lpstr>review</vt:lpstr>
      <vt:lpstr>04/17-review</vt:lpstr>
      <vt:lpstr>04/17- review：Tomasulo算法实现循环覆盖执行？</vt:lpstr>
      <vt:lpstr>？</vt:lpstr>
      <vt:lpstr>关于异常处理???</vt:lpstr>
      <vt:lpstr>进行循环重叠执行需要尽快解决分支问题!</vt:lpstr>
      <vt:lpstr>控制相关的动态解决技术</vt:lpstr>
      <vt:lpstr>分支对性能的影响</vt:lpstr>
      <vt:lpstr>条件转移指令对流水线性能的影响</vt:lpstr>
      <vt:lpstr>分支预测</vt:lpstr>
      <vt:lpstr>Instruction Fetch Unit</vt:lpstr>
      <vt:lpstr>预测器的基本结构及输入输出</vt:lpstr>
      <vt:lpstr>Dynamic Branch Prediction</vt:lpstr>
      <vt:lpstr>1-bit BHT</vt:lpstr>
      <vt:lpstr>2-bit BHT</vt:lpstr>
      <vt:lpstr>PowerPoint 演示文稿</vt:lpstr>
      <vt:lpstr>PowerPoint 演示文稿</vt:lpstr>
      <vt:lpstr>BHT Accuracy</vt:lpstr>
      <vt:lpstr>Correlating Branch Predicator </vt:lpstr>
      <vt:lpstr>Correlating Branches</vt:lpstr>
      <vt:lpstr>两级预测器基本工作原理</vt:lpstr>
      <vt:lpstr>PowerPoint 演示文稿</vt:lpstr>
      <vt:lpstr>Correlating Branches</vt:lpstr>
      <vt:lpstr>PowerPoint 演示文稿</vt:lpstr>
      <vt:lpstr>Correlating Branches</vt:lpstr>
      <vt:lpstr>Gshare predictor</vt:lpstr>
      <vt:lpstr>PowerPoint 演示文稿</vt:lpstr>
      <vt:lpstr>Accuracy of Different Schemes</vt:lpstr>
      <vt:lpstr>Branch Prediction</vt:lpstr>
      <vt:lpstr>竞赛预测器</vt:lpstr>
      <vt:lpstr>Alpha 21264</vt:lpstr>
      <vt:lpstr>选择器状态转移图</vt:lpstr>
      <vt:lpstr>Branch Prediction Performance</vt:lpstr>
      <vt:lpstr>04/22-review</vt:lpstr>
      <vt:lpstr>Simple dynamic prediction: Branch Target Buffer (BTB)</vt:lpstr>
      <vt:lpstr>PowerPoint 演示文稿</vt:lpstr>
      <vt:lpstr>PowerPoint 演示文稿</vt:lpstr>
      <vt:lpstr>Instruction Fetch Unit</vt:lpstr>
      <vt:lpstr>预测器的基本结构及输入输出</vt:lpstr>
      <vt:lpstr>硬件支持推断执行以及精确中断</vt:lpstr>
      <vt:lpstr>支持推断执行的 Tomasulo 算法的四阶段</vt:lpstr>
      <vt:lpstr>Issue</vt:lpstr>
      <vt:lpstr>Execute</vt:lpstr>
      <vt:lpstr>Write result &amp; Commit</vt:lpstr>
      <vt:lpstr>例如：</vt:lpstr>
      <vt:lpstr>Tomasulo With Reorder Buffer-Cycle 0</vt:lpstr>
      <vt:lpstr>Tomasulo With Reorder Buffer-Cycle 1</vt:lpstr>
      <vt:lpstr>Tomasulo With Reorder Buffer-Cycle 2</vt:lpstr>
      <vt:lpstr>Tomasulo With Reorder Buffer-Cycle 3</vt:lpstr>
      <vt:lpstr>Tomasulo With Reorder Buffer-Cycle 4</vt:lpstr>
      <vt:lpstr>Tomasulo With Reorder Buffer-Cycle 5</vt:lpstr>
      <vt:lpstr>Tomasulo With Reorder Buffer-Cycle 6</vt:lpstr>
      <vt:lpstr>Tomasulo With Reorder Buffer-Cycle 7</vt:lpstr>
      <vt:lpstr>Tomasulo With Reorder Buffer-Cycle 8</vt:lpstr>
      <vt:lpstr>Tomasulo With Reorder Buffer-Cycle 9</vt:lpstr>
      <vt:lpstr>Tomasulo With Reorder Buffer-Cycle 10</vt:lpstr>
      <vt:lpstr>Tomasulo With Reorder Buffer-Cycle 11</vt:lpstr>
      <vt:lpstr>Tomasulo With Reorder Buffer-Cycle 12</vt:lpstr>
      <vt:lpstr>Tomasulo With Reorder Buffer-Cycle 13</vt:lpstr>
      <vt:lpstr>Tomasulo With Reorder Buffer-Cycle 14</vt:lpstr>
      <vt:lpstr>Tomasulo With Reorder Buffer-Cycle 15</vt:lpstr>
      <vt:lpstr>Tomasulo With Reorder Buffer-Cycle 16</vt:lpstr>
      <vt:lpstr>Tomasulo With Reorder Buffer-Cycle 17</vt:lpstr>
      <vt:lpstr>Tomasulo With Reorder Buffer-Cycle 18</vt:lpstr>
      <vt:lpstr>PowerPoint 演示文稿</vt:lpstr>
      <vt:lpstr>Tomasulo With Reorder Buffer-Cycle 55</vt:lpstr>
      <vt:lpstr>Tomasulo With Reorder Buffer-Cycle 56</vt:lpstr>
      <vt:lpstr>Tomasulo With Reorder Buffer-Cycle 57</vt:lpstr>
      <vt:lpstr>Tomasulo With Reorder Buffer-Cycle 58</vt:lpstr>
      <vt:lpstr>Tomasulo With Reorder Buffer-Summary</vt:lpstr>
      <vt:lpstr>PowerPoint 演示文稿</vt:lpstr>
      <vt:lpstr>使用ROB保持机器的精确状态</vt:lpstr>
      <vt:lpstr>Memory Disambiguation :  处理对存储器引用的数据相关</vt:lpstr>
      <vt:lpstr>Memory Disambiguation                                   </vt:lpstr>
      <vt:lpstr>04/24-Tomasulo小结    #1/3</vt:lpstr>
      <vt:lpstr>04/24-Tomasulo小结     #2/3</vt:lpstr>
      <vt:lpstr>04/24-Tomasulo小结     #3/3</vt:lpstr>
      <vt:lpstr>Memory Disambiguation                                   </vt:lpstr>
      <vt:lpstr>Load Ordering. Store Ordering</vt:lpstr>
      <vt:lpstr>Store 操作</vt:lpstr>
      <vt:lpstr>Load 操作</vt:lpstr>
      <vt:lpstr>Partial Ordering （MIPS R10000）</vt:lpstr>
      <vt:lpstr>PowerPoint 演示文稿</vt:lpstr>
      <vt:lpstr>Speculative Memory Disambiguation</vt:lpstr>
      <vt:lpstr>Memory Disambiguation:</vt:lpstr>
      <vt:lpstr>如何使CPI &lt; 1 ?  (1/2)</vt:lpstr>
      <vt:lpstr>如何使 CPI &lt; 1？ (2/2)</vt:lpstr>
      <vt:lpstr>Machine Parallelism</vt:lpstr>
      <vt:lpstr>简单的超标量流水线</vt:lpstr>
      <vt:lpstr>具有多种执行部件（流水化）</vt:lpstr>
      <vt:lpstr>PowerPoint 演示文稿</vt:lpstr>
      <vt:lpstr>超标量流水线中的分支预测</vt:lpstr>
      <vt:lpstr>用于多发射处理器的五种主要方法</vt:lpstr>
      <vt:lpstr>Superscalar DLX</vt:lpstr>
      <vt:lpstr>Review: 具有最小stalls数的循环展开优化</vt:lpstr>
      <vt:lpstr>采用Superscalar技术的循环展开</vt:lpstr>
      <vt:lpstr>多发射的问题</vt:lpstr>
      <vt:lpstr>基于VLIW的循环展开</vt:lpstr>
      <vt:lpstr>Trace Scheduling</vt:lpstr>
      <vt:lpstr>HW推断执行(Tomasulo) vs. SW (VLIW) 推断执行</vt:lpstr>
      <vt:lpstr>Superscalar vs. VLIW</vt:lpstr>
      <vt:lpstr>Superscalar 的动态调度（1/2）</vt:lpstr>
      <vt:lpstr>Superscalar 的动态调度（2/2）</vt:lpstr>
      <vt:lpstr>Example</vt:lpstr>
      <vt:lpstr>Performance of Dynamic SS</vt:lpstr>
      <vt:lpstr>PowerPoint 演示文稿</vt:lpstr>
      <vt:lpstr>04/29-review</vt:lpstr>
      <vt:lpstr>Memory Disambiguation                                   </vt:lpstr>
      <vt:lpstr>多发射处理器受到的限制（1/2）</vt:lpstr>
      <vt:lpstr>多发射处理器受到的限制（2/2）</vt:lpstr>
      <vt:lpstr>For most apps, most execution units lie idle in an OoO superscalar</vt:lpstr>
      <vt:lpstr>Superscalar Machine Efficiency</vt:lpstr>
      <vt:lpstr>Multithreading</vt:lpstr>
      <vt:lpstr>Pipeline Hazards</vt:lpstr>
      <vt:lpstr>Multithreading</vt:lpstr>
      <vt:lpstr>PowerPoint 演示文稿</vt:lpstr>
      <vt:lpstr>CDC 6600 Peripheral Processors (Cray, 1964)</vt:lpstr>
      <vt:lpstr>CDC 6600 Architecture</vt:lpstr>
      <vt:lpstr>PowerPoint 演示文稿</vt:lpstr>
      <vt:lpstr>Simple Multithreaded Pipeline</vt:lpstr>
      <vt:lpstr>Multithreading Costs</vt:lpstr>
      <vt:lpstr>Thread Scheduling Policies</vt:lpstr>
      <vt:lpstr>Superscalar Machine Efficiency</vt:lpstr>
      <vt:lpstr>Chip Multiprocessing (CMP)</vt:lpstr>
      <vt:lpstr>Vertical(Coarse-Grain) Multithreading</vt:lpstr>
      <vt:lpstr>Coarse-Grain Multithreading</vt:lpstr>
      <vt:lpstr>CGMT Context swap</vt:lpstr>
      <vt:lpstr>Fine-Grain Multithreading</vt:lpstr>
      <vt:lpstr>Fine-Grain Multithreading</vt:lpstr>
      <vt:lpstr>Ideal Superscalar Multithreading  [Tullsen, Eggers, Levy, UW, 1995]</vt:lpstr>
      <vt:lpstr>Simultaneous Multithreading (SMT) for OoO Superscalars</vt:lpstr>
      <vt:lpstr>O-o-O Simultaneous Multithreading [Tullsen, Eggers, Emer, Levy, Stamm, Lo, DEC/UW, 1996] </vt:lpstr>
      <vt:lpstr>PowerPoint 演示文稿</vt:lpstr>
      <vt:lpstr>PowerPoint 演示文稿</vt:lpstr>
      <vt:lpstr>SMT adaptation to parallelism type </vt:lpstr>
      <vt:lpstr>Performance </vt:lpstr>
      <vt:lpstr>Summary: Multithreaded Categories</vt:lpstr>
      <vt:lpstr>PowerPoint 演示文稿</vt:lpstr>
      <vt:lpstr>PowerPoint 演示文稿</vt:lpstr>
      <vt:lpstr>Acknowledgements</vt:lpstr>
      <vt:lpstr>Denelcor HEP (Burton Smith, 1982)</vt:lpstr>
      <vt:lpstr>Tera MTA (1990-)</vt:lpstr>
      <vt:lpstr>MTA Pipeline</vt:lpstr>
      <vt:lpstr>Coarse-Grain Multithreading</vt:lpstr>
      <vt:lpstr>MIT Alewife (1990)</vt:lpstr>
      <vt:lpstr>IBM PowerPC RS64-IV (2000)</vt:lpstr>
      <vt:lpstr>Oracle/Sun Niagara processors</vt:lpstr>
      <vt:lpstr>Oracle/Sun Niagara-3, “Rainbow Falls” 2009</vt:lpstr>
      <vt:lpstr>IBM Power 4</vt:lpstr>
      <vt:lpstr>PowerPoint 演示文稿</vt:lpstr>
      <vt:lpstr>Power 5 data flow ...</vt:lpstr>
      <vt:lpstr>Changes in Power 5 to support SMT</vt:lpstr>
      <vt:lpstr>Pentium-4 Hyperthreading (2002)</vt:lpstr>
      <vt:lpstr>Initial Performance of SMT</vt:lpstr>
      <vt:lpstr>Upper Limit to ILP: Ideal Machine</vt:lpstr>
      <vt:lpstr>More Realistic HW: Branch Impact</vt:lpstr>
      <vt:lpstr>More Realistic HW: Register Impact (rename regs)</vt:lpstr>
      <vt:lpstr>More Realistic HW: Alias Impact</vt:lpstr>
      <vt:lpstr>Realistic HW for ‘9X: Window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dc:title>
  <dc:creator>zhou</dc:creator>
  <cp:lastModifiedBy>Yanyong Zhang</cp:lastModifiedBy>
  <cp:revision>325</cp:revision>
  <dcterms:created xsi:type="dcterms:W3CDTF">2018-12-10T01:16:13Z</dcterms:created>
  <dcterms:modified xsi:type="dcterms:W3CDTF">2020-04-07T05:18:32Z</dcterms:modified>
</cp:coreProperties>
</file>